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76"/>
  </p:notesMasterIdLst>
  <p:handoutMasterIdLst>
    <p:handoutMasterId r:id="rId77"/>
  </p:handoutMasterIdLst>
  <p:sldIdLst>
    <p:sldId id="360" r:id="rId2"/>
    <p:sldId id="505" r:id="rId3"/>
    <p:sldId id="530" r:id="rId4"/>
    <p:sldId id="507" r:id="rId5"/>
    <p:sldId id="409" r:id="rId6"/>
    <p:sldId id="478" r:id="rId7"/>
    <p:sldId id="521" r:id="rId8"/>
    <p:sldId id="480" r:id="rId9"/>
    <p:sldId id="531" r:id="rId10"/>
    <p:sldId id="412" r:id="rId11"/>
    <p:sldId id="449" r:id="rId12"/>
    <p:sldId id="532" r:id="rId13"/>
    <p:sldId id="926" r:id="rId14"/>
    <p:sldId id="891" r:id="rId15"/>
    <p:sldId id="453" r:id="rId16"/>
    <p:sldId id="886" r:id="rId17"/>
    <p:sldId id="519" r:id="rId18"/>
    <p:sldId id="455" r:id="rId19"/>
    <p:sldId id="534" r:id="rId20"/>
    <p:sldId id="593" r:id="rId21"/>
    <p:sldId id="405" r:id="rId22"/>
    <p:sldId id="435" r:id="rId23"/>
    <p:sldId id="526" r:id="rId24"/>
    <p:sldId id="925" r:id="rId25"/>
    <p:sldId id="419" r:id="rId26"/>
    <p:sldId id="488" r:id="rId27"/>
    <p:sldId id="457" r:id="rId28"/>
    <p:sldId id="489" r:id="rId29"/>
    <p:sldId id="889" r:id="rId30"/>
    <p:sldId id="527" r:id="rId31"/>
    <p:sldId id="528" r:id="rId32"/>
    <p:sldId id="459" r:id="rId33"/>
    <p:sldId id="490" r:id="rId34"/>
    <p:sldId id="491" r:id="rId35"/>
    <p:sldId id="517" r:id="rId36"/>
    <p:sldId id="460" r:id="rId37"/>
    <p:sldId id="463" r:id="rId38"/>
    <p:sldId id="508" r:id="rId39"/>
    <p:sldId id="470" r:id="rId40"/>
    <p:sldId id="473" r:id="rId41"/>
    <p:sldId id="492" r:id="rId42"/>
    <p:sldId id="474" r:id="rId43"/>
    <p:sldId id="493" r:id="rId44"/>
    <p:sldId id="494" r:id="rId45"/>
    <p:sldId id="496" r:id="rId46"/>
    <p:sldId id="497" r:id="rId47"/>
    <p:sldId id="466" r:id="rId48"/>
    <p:sldId id="803" r:id="rId49"/>
    <p:sldId id="498" r:id="rId50"/>
    <p:sldId id="464" r:id="rId51"/>
    <p:sldId id="500" r:id="rId52"/>
    <p:sldId id="788" r:id="rId53"/>
    <p:sldId id="802" r:id="rId54"/>
    <p:sldId id="414" r:id="rId55"/>
    <p:sldId id="501" r:id="rId56"/>
    <p:sldId id="468" r:id="rId57"/>
    <p:sldId id="397" r:id="rId58"/>
    <p:sldId id="426" r:id="rId59"/>
    <p:sldId id="516" r:id="rId60"/>
    <p:sldId id="503" r:id="rId61"/>
    <p:sldId id="504" r:id="rId62"/>
    <p:sldId id="410" r:id="rId63"/>
    <p:sldId id="883" r:id="rId64"/>
    <p:sldId id="570" r:id="rId65"/>
    <p:sldId id="571" r:id="rId66"/>
    <p:sldId id="591" r:id="rId67"/>
    <p:sldId id="573" r:id="rId68"/>
    <p:sldId id="574" r:id="rId69"/>
    <p:sldId id="575" r:id="rId70"/>
    <p:sldId id="576" r:id="rId71"/>
    <p:sldId id="577" r:id="rId72"/>
    <p:sldId id="578" r:id="rId73"/>
    <p:sldId id="513" r:id="rId74"/>
    <p:sldId id="890" r:id="rId75"/>
  </p:sldIdLst>
  <p:sldSz cx="9144000" cy="6858000" type="screen4x3"/>
  <p:notesSz cx="6805613" cy="9944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50" userDrawn="1">
          <p15:clr>
            <a:srgbClr val="A4A3A4"/>
          </p15:clr>
        </p15:guide>
        <p15:guide id="2" pos="3039"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ederica" initials="f" lastIdx="5" clrIdx="0"/>
  <p:cmAuthor id="2" name="Barbara Buchegger" initials="BB" lastIdx="12" clrIdx="1"/>
  <p:cmAuthor id="3" name="Barbara Buchegger" initials="BB [2]" lastIdx="1" clrIdx="2"/>
  <p:cmAuthor id="4" name="Barbara Buchegger" initials="BB [3]" lastIdx="1" clrIdx="3"/>
  <p:cmAuthor id="5" name="Barbara Buchegger" initials="BB [4]" lastIdx="1" clrIdx="4"/>
  <p:cmAuthor id="6" name="Barbara Buchegger" initials="BB [5]" lastIdx="1" clrIdx="5"/>
  <p:cmAuthor id="7" name="Barbara Buchegger" initials="BB [6]" lastIdx="1" clrIdx="6"/>
  <p:cmAuthor id="8" name="Barbara Buchegger" initials="BB [7]" lastIdx="1" clrIdx="7"/>
  <p:cmAuthor id="9" name="Barbara Buchegger" initials="BB [8]" lastIdx="1" clrIdx="8"/>
  <p:cmAuthor id="10" name="Barbara Buchegger" initials="BB [9]" lastIdx="1" clrIdx="9"/>
  <p:cmAuthor id="11" name="Barbara Buchegger" initials="BB [10]" lastIdx="1" clrIdx="10"/>
  <p:cmAuthor id="12" name="Barbara Buchegger" initials="BB [11]" lastIdx="1" clrIdx="11"/>
  <p:cmAuthor id="13" name="Barbara Buchegger" initials="BB [12]" lastIdx="1" clrIdx="12"/>
  <p:cmAuthor id="14" name="Barbara Buchegger" initials="BB [13]" lastIdx="1" clrIdx="13"/>
  <p:cmAuthor id="15" name="Barbara Buchegger" initials="BB [14]" lastIdx="1" clrIdx="14"/>
  <p:cmAuthor id="16" name="Barbara Buchegger" initials="BB [15]" lastIdx="1" clrIdx="15"/>
  <p:cmAuthor id="17" name="Barbara Buchegger" initials="BB [16]" lastIdx="1" clrIdx="16"/>
  <p:cmAuthor id="18" name="Barbara Buchegger" initials="BB [17]" lastIdx="1" clrIdx="17"/>
  <p:cmAuthor id="19" name="Barbara Buchegger" initials="BB [18]" lastIdx="1" clrIdx="18"/>
  <p:cmAuthor id="20" name="Barbara Buchegger" initials="BB [19]" lastIdx="1" clrIdx="19"/>
  <p:cmAuthor id="21" name="Barbara Buchegger" initials="BB [20]" lastIdx="1" clrIdx="20"/>
  <p:cmAuthor id="22" name="Barbara Buchegger" initials="BB [21]" lastIdx="1" clrIdx="21"/>
  <p:cmAuthor id="23" name="Marlene Kettinger" initials="MK" lastIdx="1" clrIdx="22"/>
  <p:cmAuthor id="24" name="Sandra Pöheim" initials="SP" lastIdx="1" clrIdx="23">
    <p:extLst>
      <p:ext uri="{19B8F6BF-5375-455C-9EA6-DF929625EA0E}">
        <p15:presenceInfo xmlns:p15="http://schemas.microsoft.com/office/powerpoint/2012/main" userId="1db92f2775dc8ff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9200"/>
    <a:srgbClr val="D9D9D9"/>
    <a:srgbClr val="990033"/>
    <a:srgbClr val="434F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7BDC9C-AA7D-4CE3-8CE0-F08E4224FBA1}" v="5" dt="2023-04-26T07:23:24.7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45" autoAdjust="0"/>
    <p:restoredTop sz="68093" autoAdjust="0"/>
  </p:normalViewPr>
  <p:slideViewPr>
    <p:cSldViewPr snapToGrid="0" showGuides="1">
      <p:cViewPr varScale="1">
        <p:scale>
          <a:sx n="75" d="100"/>
          <a:sy n="75" d="100"/>
        </p:scale>
        <p:origin x="1920" y="54"/>
      </p:cViewPr>
      <p:guideLst>
        <p:guide orient="horz" pos="550"/>
        <p:guide pos="3039"/>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10764"/>
    </p:cViewPr>
  </p:sorterViewPr>
  <p:notesViewPr>
    <p:cSldViewPr snapToGrid="0">
      <p:cViewPr varScale="1">
        <p:scale>
          <a:sx n="87" d="100"/>
          <a:sy n="87" d="100"/>
        </p:scale>
        <p:origin x="3840"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microsoft.com/office/2015/10/relationships/revisionInfo" Target="revisionInfo.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thias Jax" userId="cd89ef17-9735-4177-9198-9f4f41e2c0d7" providerId="ADAL" clId="{A97BDC9C-AA7D-4CE3-8CE0-F08E4224FBA1}"/>
    <pc:docChg chg="undo redo custSel modSld modMainMaster">
      <pc:chgData name="Matthias Jax" userId="cd89ef17-9735-4177-9198-9f4f41e2c0d7" providerId="ADAL" clId="{A97BDC9C-AA7D-4CE3-8CE0-F08E4224FBA1}" dt="2023-04-26T07:23:29.342" v="18" actId="14100"/>
      <pc:docMkLst>
        <pc:docMk/>
      </pc:docMkLst>
      <pc:sldChg chg="addSp delSp modSp mod">
        <pc:chgData name="Matthias Jax" userId="cd89ef17-9735-4177-9198-9f4f41e2c0d7" providerId="ADAL" clId="{A97BDC9C-AA7D-4CE3-8CE0-F08E4224FBA1}" dt="2023-04-26T07:23:29.342" v="18" actId="14100"/>
        <pc:sldMkLst>
          <pc:docMk/>
          <pc:sldMk cId="2327606969" sldId="891"/>
        </pc:sldMkLst>
        <pc:spChg chg="add del">
          <ac:chgData name="Matthias Jax" userId="cd89ef17-9735-4177-9198-9f4f41e2c0d7" providerId="ADAL" clId="{A97BDC9C-AA7D-4CE3-8CE0-F08E4224FBA1}" dt="2023-04-26T07:23:24.749" v="16"/>
          <ac:spMkLst>
            <pc:docMk/>
            <pc:sldMk cId="2327606969" sldId="891"/>
            <ac:spMk id="4" creationId="{4999F9A5-2F5F-497C-8F42-529B7685A7E4}"/>
          </ac:spMkLst>
        </pc:spChg>
        <pc:picChg chg="add del mod">
          <ac:chgData name="Matthias Jax" userId="cd89ef17-9735-4177-9198-9f4f41e2c0d7" providerId="ADAL" clId="{A97BDC9C-AA7D-4CE3-8CE0-F08E4224FBA1}" dt="2023-04-26T07:23:29.342" v="18" actId="14100"/>
          <ac:picMkLst>
            <pc:docMk/>
            <pc:sldMk cId="2327606969" sldId="891"/>
            <ac:picMk id="5" creationId="{C8FEC3AC-C4CC-2C63-5308-4334091C66BE}"/>
          </ac:picMkLst>
        </pc:picChg>
        <pc:picChg chg="del">
          <ac:chgData name="Matthias Jax" userId="cd89ef17-9735-4177-9198-9f4f41e2c0d7" providerId="ADAL" clId="{A97BDC9C-AA7D-4CE3-8CE0-F08E4224FBA1}" dt="2023-04-26T07:23:20.273" v="9" actId="478"/>
          <ac:picMkLst>
            <pc:docMk/>
            <pc:sldMk cId="2327606969" sldId="891"/>
            <ac:picMk id="1026" creationId="{C9A14049-9D83-466B-A2E9-9CA0AD866676}"/>
          </ac:picMkLst>
        </pc:picChg>
      </pc:sldChg>
      <pc:sldMasterChg chg="modSldLayout">
        <pc:chgData name="Matthias Jax" userId="cd89ef17-9735-4177-9198-9f4f41e2c0d7" providerId="ADAL" clId="{A97BDC9C-AA7D-4CE3-8CE0-F08E4224FBA1}" dt="2023-04-26T07:23:12.476" v="8"/>
        <pc:sldMasterMkLst>
          <pc:docMk/>
          <pc:sldMasterMk cId="2487646790" sldId="2147483660"/>
        </pc:sldMasterMkLst>
        <pc:sldLayoutChg chg="addSp delSp modSp mod">
          <pc:chgData name="Matthias Jax" userId="cd89ef17-9735-4177-9198-9f4f41e2c0d7" providerId="ADAL" clId="{A97BDC9C-AA7D-4CE3-8CE0-F08E4224FBA1}" dt="2023-04-26T07:23:12.476" v="8"/>
          <pc:sldLayoutMkLst>
            <pc:docMk/>
            <pc:sldMasterMk cId="2487646790" sldId="2147483660"/>
            <pc:sldLayoutMk cId="2774457056" sldId="2147483661"/>
          </pc:sldLayoutMkLst>
          <pc:picChg chg="add mod">
            <ac:chgData name="Matthias Jax" userId="cd89ef17-9735-4177-9198-9f4f41e2c0d7" providerId="ADAL" clId="{A97BDC9C-AA7D-4CE3-8CE0-F08E4224FBA1}" dt="2023-04-26T07:23:12.476" v="8"/>
            <ac:picMkLst>
              <pc:docMk/>
              <pc:sldMasterMk cId="2487646790" sldId="2147483660"/>
              <pc:sldLayoutMk cId="2774457056" sldId="2147483661"/>
              <ac:picMk id="3" creationId="{F58F3C9E-D442-F7D8-6B17-3F33E41B1500}"/>
            </ac:picMkLst>
          </pc:picChg>
          <pc:picChg chg="add mod">
            <ac:chgData name="Matthias Jax" userId="cd89ef17-9735-4177-9198-9f4f41e2c0d7" providerId="ADAL" clId="{A97BDC9C-AA7D-4CE3-8CE0-F08E4224FBA1}" dt="2023-04-26T07:23:12.476" v="8"/>
            <ac:picMkLst>
              <pc:docMk/>
              <pc:sldMasterMk cId="2487646790" sldId="2147483660"/>
              <pc:sldLayoutMk cId="2774457056" sldId="2147483661"/>
              <ac:picMk id="4" creationId="{3D59EBB7-90F2-540E-EA88-C2E4698AC0FF}"/>
            </ac:picMkLst>
          </pc:picChg>
          <pc:picChg chg="add mod">
            <ac:chgData name="Matthias Jax" userId="cd89ef17-9735-4177-9198-9f4f41e2c0d7" providerId="ADAL" clId="{A97BDC9C-AA7D-4CE3-8CE0-F08E4224FBA1}" dt="2023-04-26T07:23:12.476" v="8"/>
            <ac:picMkLst>
              <pc:docMk/>
              <pc:sldMasterMk cId="2487646790" sldId="2147483660"/>
              <pc:sldLayoutMk cId="2774457056" sldId="2147483661"/>
              <ac:picMk id="5" creationId="{2E8A8B77-5667-78F3-3190-E4BD441226DD}"/>
            </ac:picMkLst>
          </pc:picChg>
          <pc:picChg chg="add mod">
            <ac:chgData name="Matthias Jax" userId="cd89ef17-9735-4177-9198-9f4f41e2c0d7" providerId="ADAL" clId="{A97BDC9C-AA7D-4CE3-8CE0-F08E4224FBA1}" dt="2023-04-26T07:23:12.476" v="8"/>
            <ac:picMkLst>
              <pc:docMk/>
              <pc:sldMasterMk cId="2487646790" sldId="2147483660"/>
              <pc:sldLayoutMk cId="2774457056" sldId="2147483661"/>
              <ac:picMk id="6" creationId="{BAA010AC-CC16-2AE2-DD49-B297C38F1A83}"/>
            </ac:picMkLst>
          </pc:picChg>
          <pc:picChg chg="add mod">
            <ac:chgData name="Matthias Jax" userId="cd89ef17-9735-4177-9198-9f4f41e2c0d7" providerId="ADAL" clId="{A97BDC9C-AA7D-4CE3-8CE0-F08E4224FBA1}" dt="2023-04-26T07:23:12.476" v="8"/>
            <ac:picMkLst>
              <pc:docMk/>
              <pc:sldMasterMk cId="2487646790" sldId="2147483660"/>
              <pc:sldLayoutMk cId="2774457056" sldId="2147483661"/>
              <ac:picMk id="7" creationId="{F68A1A90-9D37-AE57-C256-66DE6FE937C0}"/>
            </ac:picMkLst>
          </pc:picChg>
          <pc:picChg chg="add mod">
            <ac:chgData name="Matthias Jax" userId="cd89ef17-9735-4177-9198-9f4f41e2c0d7" providerId="ADAL" clId="{A97BDC9C-AA7D-4CE3-8CE0-F08E4224FBA1}" dt="2023-04-26T07:23:12.476" v="8"/>
            <ac:picMkLst>
              <pc:docMk/>
              <pc:sldMasterMk cId="2487646790" sldId="2147483660"/>
              <pc:sldLayoutMk cId="2774457056" sldId="2147483661"/>
              <ac:picMk id="8" creationId="{642F59E6-5B0B-2FF5-813C-B178BB6E0565}"/>
            </ac:picMkLst>
          </pc:picChg>
          <pc:picChg chg="del">
            <ac:chgData name="Matthias Jax" userId="cd89ef17-9735-4177-9198-9f4f41e2c0d7" providerId="ADAL" clId="{A97BDC9C-AA7D-4CE3-8CE0-F08E4224FBA1}" dt="2023-04-26T07:23:08.737" v="1" actId="478"/>
            <ac:picMkLst>
              <pc:docMk/>
              <pc:sldMasterMk cId="2487646790" sldId="2147483660"/>
              <pc:sldLayoutMk cId="2774457056" sldId="2147483661"/>
              <ac:picMk id="15" creationId="{AFB9931B-9F23-4645-B655-E0AF5811C788}"/>
            </ac:picMkLst>
          </pc:picChg>
          <pc:picChg chg="del">
            <ac:chgData name="Matthias Jax" userId="cd89ef17-9735-4177-9198-9f4f41e2c0d7" providerId="ADAL" clId="{A97BDC9C-AA7D-4CE3-8CE0-F08E4224FBA1}" dt="2023-04-26T07:23:10.691" v="4" actId="478"/>
            <ac:picMkLst>
              <pc:docMk/>
              <pc:sldMasterMk cId="2487646790" sldId="2147483660"/>
              <pc:sldLayoutMk cId="2774457056" sldId="2147483661"/>
              <ac:picMk id="16" creationId="{3B6A07E6-8B16-45B5-AD96-049D4DD19765}"/>
            </ac:picMkLst>
          </pc:picChg>
          <pc:picChg chg="del mod">
            <ac:chgData name="Matthias Jax" userId="cd89ef17-9735-4177-9198-9f4f41e2c0d7" providerId="ADAL" clId="{A97BDC9C-AA7D-4CE3-8CE0-F08E4224FBA1}" dt="2023-04-26T07:23:11.562" v="7" actId="478"/>
            <ac:picMkLst>
              <pc:docMk/>
              <pc:sldMasterMk cId="2487646790" sldId="2147483660"/>
              <pc:sldLayoutMk cId="2774457056" sldId="2147483661"/>
              <ac:picMk id="19" creationId="{E0C8EE78-4B14-4D4C-9402-8691C838AC11}"/>
            </ac:picMkLst>
          </pc:picChg>
          <pc:picChg chg="del">
            <ac:chgData name="Matthias Jax" userId="cd89ef17-9735-4177-9198-9f4f41e2c0d7" providerId="ADAL" clId="{A97BDC9C-AA7D-4CE3-8CE0-F08E4224FBA1}" dt="2023-04-26T07:23:10.152" v="3" actId="478"/>
            <ac:picMkLst>
              <pc:docMk/>
              <pc:sldMasterMk cId="2487646790" sldId="2147483660"/>
              <pc:sldLayoutMk cId="2774457056" sldId="2147483661"/>
              <ac:picMk id="20" creationId="{0412936C-DCCD-4156-AF29-A4582F23C3D4}"/>
            </ac:picMkLst>
          </pc:picChg>
          <pc:picChg chg="del">
            <ac:chgData name="Matthias Jax" userId="cd89ef17-9735-4177-9198-9f4f41e2c0d7" providerId="ADAL" clId="{A97BDC9C-AA7D-4CE3-8CE0-F08E4224FBA1}" dt="2023-04-26T07:23:09.534" v="2" actId="478"/>
            <ac:picMkLst>
              <pc:docMk/>
              <pc:sldMasterMk cId="2487646790" sldId="2147483660"/>
              <pc:sldLayoutMk cId="2774457056" sldId="2147483661"/>
              <ac:picMk id="21" creationId="{5830679E-1872-4835-88D9-E9E4A9034EEB}"/>
            </ac:picMkLst>
          </pc:picChg>
          <pc:picChg chg="del">
            <ac:chgData name="Matthias Jax" userId="cd89ef17-9735-4177-9198-9f4f41e2c0d7" providerId="ADAL" clId="{A97BDC9C-AA7D-4CE3-8CE0-F08E4224FBA1}" dt="2023-04-26T07:23:07.857" v="0" actId="478"/>
            <ac:picMkLst>
              <pc:docMk/>
              <pc:sldMasterMk cId="2487646790" sldId="2147483660"/>
              <pc:sldLayoutMk cId="2774457056" sldId="2147483661"/>
              <ac:picMk id="23" creationId="{DB1040E6-725A-4DC3-A4E5-65138CBF58AB}"/>
            </ac:picMkLst>
          </pc:picChg>
          <pc:picChg chg="del">
            <ac:chgData name="Matthias Jax" userId="cd89ef17-9735-4177-9198-9f4f41e2c0d7" providerId="ADAL" clId="{A97BDC9C-AA7D-4CE3-8CE0-F08E4224FBA1}" dt="2023-04-26T07:23:11.138" v="5" actId="478"/>
            <ac:picMkLst>
              <pc:docMk/>
              <pc:sldMasterMk cId="2487646790" sldId="2147483660"/>
              <pc:sldLayoutMk cId="2774457056" sldId="2147483661"/>
              <ac:picMk id="24" creationId="{434553E2-9C06-4FF1-8BD3-E36FDF4F38B6}"/>
            </ac:picMkLst>
          </pc:picChg>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E6D929-27D5-4609-AF7C-91A627C4B186}" type="doc">
      <dgm:prSet loTypeId="urn:microsoft.com/office/officeart/2009/layout/CircleArrowProcess" loCatId="cycle" qsTypeId="urn:microsoft.com/office/officeart/2005/8/quickstyle/simple1" qsCatId="simple" csTypeId="urn:microsoft.com/office/officeart/2005/8/colors/accent1_2" csCatId="accent1" phldr="1"/>
      <dgm:spPr/>
      <dgm:t>
        <a:bodyPr/>
        <a:lstStyle/>
        <a:p>
          <a:endParaRPr lang="de-AT"/>
        </a:p>
      </dgm:t>
    </dgm:pt>
    <dgm:pt modelId="{23560667-C0A2-4B26-AA70-94D4962C6070}">
      <dgm:prSet phldrT="[Text]" custT="1"/>
      <dgm:spPr/>
      <dgm:t>
        <a:bodyPr/>
        <a:lstStyle/>
        <a:p>
          <a:r>
            <a:rPr lang="de-AT" sz="1000" dirty="0">
              <a:latin typeface="Gill Sans MT" panose="020B0502020104020203" pitchFamily="34" charset="0"/>
            </a:rPr>
            <a:t>Inhalte können nicht richtig eingeschätzt werden</a:t>
          </a:r>
        </a:p>
      </dgm:t>
    </dgm:pt>
    <dgm:pt modelId="{1911CF1B-1DFB-49E2-8725-370F8B6712A0}" type="parTrans" cxnId="{08E6EB26-C9DD-4739-9AD5-AC4F3303DAF1}">
      <dgm:prSet/>
      <dgm:spPr/>
      <dgm:t>
        <a:bodyPr/>
        <a:lstStyle/>
        <a:p>
          <a:endParaRPr lang="de-AT"/>
        </a:p>
      </dgm:t>
    </dgm:pt>
    <dgm:pt modelId="{36BE2044-E189-4C7E-A128-A7B96D600A7B}" type="sibTrans" cxnId="{08E6EB26-C9DD-4739-9AD5-AC4F3303DAF1}">
      <dgm:prSet/>
      <dgm:spPr/>
      <dgm:t>
        <a:bodyPr/>
        <a:lstStyle/>
        <a:p>
          <a:endParaRPr lang="de-AT"/>
        </a:p>
      </dgm:t>
    </dgm:pt>
    <dgm:pt modelId="{5596DE42-BB55-4901-A434-E73813F29508}">
      <dgm:prSet phldrT="[Text]" custT="1"/>
      <dgm:spPr/>
      <dgm:t>
        <a:bodyPr/>
        <a:lstStyle/>
        <a:p>
          <a:r>
            <a:rPr lang="de-AT" sz="1000" dirty="0">
              <a:latin typeface="Gill Sans MT" panose="020B0502020104020203" pitchFamily="34" charset="0"/>
            </a:rPr>
            <a:t>Kinder haben Angst oder fühlen sich unter Druck gesetzt </a:t>
          </a:r>
        </a:p>
      </dgm:t>
    </dgm:pt>
    <dgm:pt modelId="{367DDAF2-6FE9-412E-A316-CF813BFEFC7D}" type="parTrans" cxnId="{D9687AE8-42B5-41F9-A837-90A8FA397980}">
      <dgm:prSet/>
      <dgm:spPr/>
      <dgm:t>
        <a:bodyPr/>
        <a:lstStyle/>
        <a:p>
          <a:endParaRPr lang="de-AT"/>
        </a:p>
      </dgm:t>
    </dgm:pt>
    <dgm:pt modelId="{E3FE78E1-62E6-4937-9462-3FEFFE3B153E}" type="sibTrans" cxnId="{D9687AE8-42B5-41F9-A837-90A8FA397980}">
      <dgm:prSet/>
      <dgm:spPr/>
      <dgm:t>
        <a:bodyPr/>
        <a:lstStyle/>
        <a:p>
          <a:endParaRPr lang="de-AT"/>
        </a:p>
      </dgm:t>
    </dgm:pt>
    <dgm:pt modelId="{AF3CC979-E1ED-495C-BCAC-9E594370DFA9}">
      <dgm:prSet phldrT="[Text]" custT="1"/>
      <dgm:spPr/>
      <dgm:t>
        <a:bodyPr/>
        <a:lstStyle/>
        <a:p>
          <a:pPr>
            <a:lnSpc>
              <a:spcPct val="100000"/>
            </a:lnSpc>
            <a:spcAft>
              <a:spcPts val="0"/>
            </a:spcAft>
          </a:pPr>
          <a:r>
            <a:rPr lang="de-AT" sz="1000" dirty="0">
              <a:latin typeface="Gill Sans MT" panose="020B0502020104020203" pitchFamily="34" charset="0"/>
            </a:rPr>
            <a:t>Kettenbriefe </a:t>
          </a:r>
        </a:p>
        <a:p>
          <a:pPr>
            <a:lnSpc>
              <a:spcPct val="100000"/>
            </a:lnSpc>
            <a:spcAft>
              <a:spcPts val="0"/>
            </a:spcAft>
          </a:pPr>
          <a:r>
            <a:rPr lang="de-AT" sz="1000" dirty="0">
              <a:latin typeface="Gill Sans MT" panose="020B0502020104020203" pitchFamily="34" charset="0"/>
            </a:rPr>
            <a:t>werden </a:t>
          </a:r>
        </a:p>
        <a:p>
          <a:pPr>
            <a:lnSpc>
              <a:spcPct val="100000"/>
            </a:lnSpc>
            <a:spcAft>
              <a:spcPts val="0"/>
            </a:spcAft>
          </a:pPr>
          <a:r>
            <a:rPr lang="de-AT" sz="1000" dirty="0">
              <a:latin typeface="Gill Sans MT" panose="020B0502020104020203" pitchFamily="34" charset="0"/>
            </a:rPr>
            <a:t>weitergeleitet</a:t>
          </a:r>
        </a:p>
      </dgm:t>
    </dgm:pt>
    <dgm:pt modelId="{443208B8-B02E-43C0-90F2-C7AA8F991CF2}" type="parTrans" cxnId="{6E11D2DB-75D1-4B57-BAE1-425C040A8532}">
      <dgm:prSet/>
      <dgm:spPr/>
      <dgm:t>
        <a:bodyPr/>
        <a:lstStyle/>
        <a:p>
          <a:endParaRPr lang="de-AT"/>
        </a:p>
      </dgm:t>
    </dgm:pt>
    <dgm:pt modelId="{96943E6D-44F6-47EC-A814-7DB81D3E7BE0}" type="sibTrans" cxnId="{6E11D2DB-75D1-4B57-BAE1-425C040A8532}">
      <dgm:prSet/>
      <dgm:spPr/>
      <dgm:t>
        <a:bodyPr/>
        <a:lstStyle/>
        <a:p>
          <a:endParaRPr lang="de-AT"/>
        </a:p>
      </dgm:t>
    </dgm:pt>
    <dgm:pt modelId="{E25940B8-5AEA-4DE2-B010-DB50310F59DF}">
      <dgm:prSet phldrT="[Text]" custT="1"/>
      <dgm:spPr/>
      <dgm:t>
        <a:bodyPr/>
        <a:lstStyle/>
        <a:p>
          <a:pPr>
            <a:lnSpc>
              <a:spcPct val="100000"/>
            </a:lnSpc>
            <a:spcAft>
              <a:spcPts val="0"/>
            </a:spcAft>
          </a:pPr>
          <a:r>
            <a:rPr lang="de-AT" sz="1000" dirty="0">
              <a:latin typeface="Gill Sans MT" panose="020B0502020104020203" pitchFamily="34" charset="0"/>
            </a:rPr>
            <a:t>Kettenbriefe an den WhatsApp-Chatbot weiterleiten</a:t>
          </a:r>
        </a:p>
      </dgm:t>
    </dgm:pt>
    <dgm:pt modelId="{F1A313F7-CA42-4711-A6E3-DC472DAA474A}" type="parTrans" cxnId="{4154BDF9-ABEB-4587-8A42-E42072E163A9}">
      <dgm:prSet/>
      <dgm:spPr/>
      <dgm:t>
        <a:bodyPr/>
        <a:lstStyle/>
        <a:p>
          <a:endParaRPr lang="de-AT"/>
        </a:p>
      </dgm:t>
    </dgm:pt>
    <dgm:pt modelId="{409E94EF-EAC5-48A1-8C61-22557078FF46}" type="sibTrans" cxnId="{4154BDF9-ABEB-4587-8A42-E42072E163A9}">
      <dgm:prSet/>
      <dgm:spPr/>
      <dgm:t>
        <a:bodyPr/>
        <a:lstStyle/>
        <a:p>
          <a:endParaRPr lang="de-AT"/>
        </a:p>
      </dgm:t>
    </dgm:pt>
    <dgm:pt modelId="{1E01CF50-D037-476E-A6E0-2C5A20FA9CAD}" type="pres">
      <dgm:prSet presAssocID="{5BE6D929-27D5-4609-AF7C-91A627C4B186}" presName="Name0" presStyleCnt="0">
        <dgm:presLayoutVars>
          <dgm:chMax val="7"/>
          <dgm:chPref val="7"/>
          <dgm:dir/>
          <dgm:animLvl val="lvl"/>
        </dgm:presLayoutVars>
      </dgm:prSet>
      <dgm:spPr/>
    </dgm:pt>
    <dgm:pt modelId="{123362CA-14FE-4A7F-A300-08E8BF24C7A3}" type="pres">
      <dgm:prSet presAssocID="{23560667-C0A2-4B26-AA70-94D4962C6070}" presName="Accent1" presStyleCnt="0"/>
      <dgm:spPr/>
    </dgm:pt>
    <dgm:pt modelId="{5E044315-2AB8-4BC9-B25F-137BE5BF7E82}" type="pres">
      <dgm:prSet presAssocID="{23560667-C0A2-4B26-AA70-94D4962C6070}" presName="Accent" presStyleLbl="node1" presStyleIdx="0" presStyleCnt="4"/>
      <dgm:spPr>
        <a:solidFill>
          <a:srgbClr val="F39200"/>
        </a:solidFill>
      </dgm:spPr>
    </dgm:pt>
    <dgm:pt modelId="{639551D5-6C9E-41F9-AF1A-43884A570189}" type="pres">
      <dgm:prSet presAssocID="{23560667-C0A2-4B26-AA70-94D4962C6070}" presName="Parent1" presStyleLbl="revTx" presStyleIdx="0" presStyleCnt="4" custScaleX="119501">
        <dgm:presLayoutVars>
          <dgm:chMax val="1"/>
          <dgm:chPref val="1"/>
          <dgm:bulletEnabled val="1"/>
        </dgm:presLayoutVars>
      </dgm:prSet>
      <dgm:spPr/>
    </dgm:pt>
    <dgm:pt modelId="{B82F467B-59D1-499B-AE50-BD75110AB0D2}" type="pres">
      <dgm:prSet presAssocID="{5596DE42-BB55-4901-A434-E73813F29508}" presName="Accent2" presStyleCnt="0"/>
      <dgm:spPr/>
    </dgm:pt>
    <dgm:pt modelId="{789FE15C-6B5D-4C90-BE6D-1DB5697EA65F}" type="pres">
      <dgm:prSet presAssocID="{5596DE42-BB55-4901-A434-E73813F29508}" presName="Accent" presStyleLbl="node1" presStyleIdx="1" presStyleCnt="4"/>
      <dgm:spPr>
        <a:solidFill>
          <a:srgbClr val="F39200"/>
        </a:solidFill>
      </dgm:spPr>
    </dgm:pt>
    <dgm:pt modelId="{B78D9FE5-6174-4504-AE61-C5FFB6204B0E}" type="pres">
      <dgm:prSet presAssocID="{5596DE42-BB55-4901-A434-E73813F29508}" presName="Parent2" presStyleLbl="revTx" presStyleIdx="1" presStyleCnt="4" custScaleX="120649" custLinFactNeighborX="3410">
        <dgm:presLayoutVars>
          <dgm:chMax val="1"/>
          <dgm:chPref val="1"/>
          <dgm:bulletEnabled val="1"/>
        </dgm:presLayoutVars>
      </dgm:prSet>
      <dgm:spPr/>
    </dgm:pt>
    <dgm:pt modelId="{AF456C20-5DAF-4CBB-A263-F400D35B70EE}" type="pres">
      <dgm:prSet presAssocID="{AF3CC979-E1ED-495C-BCAC-9E594370DFA9}" presName="Accent3" presStyleCnt="0"/>
      <dgm:spPr/>
    </dgm:pt>
    <dgm:pt modelId="{8B5CE42D-95EE-4EB6-A299-A9AC14E6B9A0}" type="pres">
      <dgm:prSet presAssocID="{AF3CC979-E1ED-495C-BCAC-9E594370DFA9}" presName="Accent" presStyleLbl="node1" presStyleIdx="2" presStyleCnt="4"/>
      <dgm:spPr>
        <a:solidFill>
          <a:srgbClr val="F39200"/>
        </a:solidFill>
      </dgm:spPr>
    </dgm:pt>
    <dgm:pt modelId="{39ADA09E-122C-4A5A-8E2E-8B19D7DCFB68}" type="pres">
      <dgm:prSet presAssocID="{AF3CC979-E1ED-495C-BCAC-9E594370DFA9}" presName="Parent3" presStyleLbl="revTx" presStyleIdx="2" presStyleCnt="4" custScaleX="121340">
        <dgm:presLayoutVars>
          <dgm:chMax val="1"/>
          <dgm:chPref val="1"/>
          <dgm:bulletEnabled val="1"/>
        </dgm:presLayoutVars>
      </dgm:prSet>
      <dgm:spPr/>
    </dgm:pt>
    <dgm:pt modelId="{65296EDA-8D43-4077-B021-DB80D7869ED7}" type="pres">
      <dgm:prSet presAssocID="{E25940B8-5AEA-4DE2-B010-DB50310F59DF}" presName="Accent4" presStyleCnt="0"/>
      <dgm:spPr/>
    </dgm:pt>
    <dgm:pt modelId="{608F59CD-C7CB-4D38-B678-1E9192F08033}" type="pres">
      <dgm:prSet presAssocID="{E25940B8-5AEA-4DE2-B010-DB50310F59DF}" presName="Accent" presStyleLbl="node1" presStyleIdx="3" presStyleCnt="4"/>
      <dgm:spPr>
        <a:solidFill>
          <a:schemeClr val="accent1">
            <a:lumMod val="50000"/>
          </a:schemeClr>
        </a:solidFill>
      </dgm:spPr>
    </dgm:pt>
    <dgm:pt modelId="{8E032420-C9AD-42D5-93D5-4395DB030EFE}" type="pres">
      <dgm:prSet presAssocID="{E25940B8-5AEA-4DE2-B010-DB50310F59DF}" presName="Parent4" presStyleLbl="revTx" presStyleIdx="3" presStyleCnt="4">
        <dgm:presLayoutVars>
          <dgm:chMax val="1"/>
          <dgm:chPref val="1"/>
          <dgm:bulletEnabled val="1"/>
        </dgm:presLayoutVars>
      </dgm:prSet>
      <dgm:spPr/>
    </dgm:pt>
  </dgm:ptLst>
  <dgm:cxnLst>
    <dgm:cxn modelId="{24D43E01-D535-4756-BDFB-FE185D1147CD}" type="presOf" srcId="{5BE6D929-27D5-4609-AF7C-91A627C4B186}" destId="{1E01CF50-D037-476E-A6E0-2C5A20FA9CAD}" srcOrd="0" destOrd="0" presId="urn:microsoft.com/office/officeart/2009/layout/CircleArrowProcess"/>
    <dgm:cxn modelId="{34079821-DCE7-408B-A16C-54D5E1D0B7FF}" type="presOf" srcId="{AF3CC979-E1ED-495C-BCAC-9E594370DFA9}" destId="{39ADA09E-122C-4A5A-8E2E-8B19D7DCFB68}" srcOrd="0" destOrd="0" presId="urn:microsoft.com/office/officeart/2009/layout/CircleArrowProcess"/>
    <dgm:cxn modelId="{08E6EB26-C9DD-4739-9AD5-AC4F3303DAF1}" srcId="{5BE6D929-27D5-4609-AF7C-91A627C4B186}" destId="{23560667-C0A2-4B26-AA70-94D4962C6070}" srcOrd="0" destOrd="0" parTransId="{1911CF1B-1DFB-49E2-8725-370F8B6712A0}" sibTransId="{36BE2044-E189-4C7E-A128-A7B96D600A7B}"/>
    <dgm:cxn modelId="{F00981AF-951F-4B27-888E-816D6551EC4F}" type="presOf" srcId="{E25940B8-5AEA-4DE2-B010-DB50310F59DF}" destId="{8E032420-C9AD-42D5-93D5-4395DB030EFE}" srcOrd="0" destOrd="0" presId="urn:microsoft.com/office/officeart/2009/layout/CircleArrowProcess"/>
    <dgm:cxn modelId="{111903DB-3B17-4D4A-B5FA-74AA61097D00}" type="presOf" srcId="{5596DE42-BB55-4901-A434-E73813F29508}" destId="{B78D9FE5-6174-4504-AE61-C5FFB6204B0E}" srcOrd="0" destOrd="0" presId="urn:microsoft.com/office/officeart/2009/layout/CircleArrowProcess"/>
    <dgm:cxn modelId="{6E11D2DB-75D1-4B57-BAE1-425C040A8532}" srcId="{5BE6D929-27D5-4609-AF7C-91A627C4B186}" destId="{AF3CC979-E1ED-495C-BCAC-9E594370DFA9}" srcOrd="2" destOrd="0" parTransId="{443208B8-B02E-43C0-90F2-C7AA8F991CF2}" sibTransId="{96943E6D-44F6-47EC-A814-7DB81D3E7BE0}"/>
    <dgm:cxn modelId="{D9687AE8-42B5-41F9-A837-90A8FA397980}" srcId="{5BE6D929-27D5-4609-AF7C-91A627C4B186}" destId="{5596DE42-BB55-4901-A434-E73813F29508}" srcOrd="1" destOrd="0" parTransId="{367DDAF2-6FE9-412E-A316-CF813BFEFC7D}" sibTransId="{E3FE78E1-62E6-4937-9462-3FEFFE3B153E}"/>
    <dgm:cxn modelId="{370425F8-0AB1-48AC-B08B-727034B10FF5}" type="presOf" srcId="{23560667-C0A2-4B26-AA70-94D4962C6070}" destId="{639551D5-6C9E-41F9-AF1A-43884A570189}" srcOrd="0" destOrd="0" presId="urn:microsoft.com/office/officeart/2009/layout/CircleArrowProcess"/>
    <dgm:cxn modelId="{4154BDF9-ABEB-4587-8A42-E42072E163A9}" srcId="{5BE6D929-27D5-4609-AF7C-91A627C4B186}" destId="{E25940B8-5AEA-4DE2-B010-DB50310F59DF}" srcOrd="3" destOrd="0" parTransId="{F1A313F7-CA42-4711-A6E3-DC472DAA474A}" sibTransId="{409E94EF-EAC5-48A1-8C61-22557078FF46}"/>
    <dgm:cxn modelId="{70B63644-D0A4-45BC-B69B-CE62BAA81ECD}" type="presParOf" srcId="{1E01CF50-D037-476E-A6E0-2C5A20FA9CAD}" destId="{123362CA-14FE-4A7F-A300-08E8BF24C7A3}" srcOrd="0" destOrd="0" presId="urn:microsoft.com/office/officeart/2009/layout/CircleArrowProcess"/>
    <dgm:cxn modelId="{F9230B1D-CED8-4868-B8F8-A3766557F530}" type="presParOf" srcId="{123362CA-14FE-4A7F-A300-08E8BF24C7A3}" destId="{5E044315-2AB8-4BC9-B25F-137BE5BF7E82}" srcOrd="0" destOrd="0" presId="urn:microsoft.com/office/officeart/2009/layout/CircleArrowProcess"/>
    <dgm:cxn modelId="{BAC38993-74DD-44A0-8BE1-02CF3B92443C}" type="presParOf" srcId="{1E01CF50-D037-476E-A6E0-2C5A20FA9CAD}" destId="{639551D5-6C9E-41F9-AF1A-43884A570189}" srcOrd="1" destOrd="0" presId="urn:microsoft.com/office/officeart/2009/layout/CircleArrowProcess"/>
    <dgm:cxn modelId="{306A047A-964E-4850-89FB-2C41227B2F66}" type="presParOf" srcId="{1E01CF50-D037-476E-A6E0-2C5A20FA9CAD}" destId="{B82F467B-59D1-499B-AE50-BD75110AB0D2}" srcOrd="2" destOrd="0" presId="urn:microsoft.com/office/officeart/2009/layout/CircleArrowProcess"/>
    <dgm:cxn modelId="{745FC105-CECA-40B6-BE2B-076ADA967DAA}" type="presParOf" srcId="{B82F467B-59D1-499B-AE50-BD75110AB0D2}" destId="{789FE15C-6B5D-4C90-BE6D-1DB5697EA65F}" srcOrd="0" destOrd="0" presId="urn:microsoft.com/office/officeart/2009/layout/CircleArrowProcess"/>
    <dgm:cxn modelId="{EC6BFE3A-9A94-4385-AB54-09A94978BBBD}" type="presParOf" srcId="{1E01CF50-D037-476E-A6E0-2C5A20FA9CAD}" destId="{B78D9FE5-6174-4504-AE61-C5FFB6204B0E}" srcOrd="3" destOrd="0" presId="urn:microsoft.com/office/officeart/2009/layout/CircleArrowProcess"/>
    <dgm:cxn modelId="{6430CA88-DD5C-4DA1-9E4A-6EAF4282A18A}" type="presParOf" srcId="{1E01CF50-D037-476E-A6E0-2C5A20FA9CAD}" destId="{AF456C20-5DAF-4CBB-A263-F400D35B70EE}" srcOrd="4" destOrd="0" presId="urn:microsoft.com/office/officeart/2009/layout/CircleArrowProcess"/>
    <dgm:cxn modelId="{4E913517-5ABD-48FD-8CD4-36950D51EA2E}" type="presParOf" srcId="{AF456C20-5DAF-4CBB-A263-F400D35B70EE}" destId="{8B5CE42D-95EE-4EB6-A299-A9AC14E6B9A0}" srcOrd="0" destOrd="0" presId="urn:microsoft.com/office/officeart/2009/layout/CircleArrowProcess"/>
    <dgm:cxn modelId="{C513D1A3-81D3-40D9-927C-E761A09F4122}" type="presParOf" srcId="{1E01CF50-D037-476E-A6E0-2C5A20FA9CAD}" destId="{39ADA09E-122C-4A5A-8E2E-8B19D7DCFB68}" srcOrd="5" destOrd="0" presId="urn:microsoft.com/office/officeart/2009/layout/CircleArrowProcess"/>
    <dgm:cxn modelId="{317B4054-1A02-441F-8D79-77771CE0B497}" type="presParOf" srcId="{1E01CF50-D037-476E-A6E0-2C5A20FA9CAD}" destId="{65296EDA-8D43-4077-B021-DB80D7869ED7}" srcOrd="6" destOrd="0" presId="urn:microsoft.com/office/officeart/2009/layout/CircleArrowProcess"/>
    <dgm:cxn modelId="{EEBDF148-149B-4A8F-ACD2-A519E8808C25}" type="presParOf" srcId="{65296EDA-8D43-4077-B021-DB80D7869ED7}" destId="{608F59CD-C7CB-4D38-B678-1E9192F08033}" srcOrd="0" destOrd="0" presId="urn:microsoft.com/office/officeart/2009/layout/CircleArrowProcess"/>
    <dgm:cxn modelId="{7C86BDDC-1532-43E2-8235-40CA10247AE2}" type="presParOf" srcId="{1E01CF50-D037-476E-A6E0-2C5A20FA9CAD}" destId="{8E032420-C9AD-42D5-93D5-4395DB030EFE}" srcOrd="7" destOrd="0" presId="urn:microsoft.com/office/officeart/2009/layout/CircleArrow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044315-2AB8-4BC9-B25F-137BE5BF7E82}">
      <dsp:nvSpPr>
        <dsp:cNvPr id="0" name=""/>
        <dsp:cNvSpPr/>
      </dsp:nvSpPr>
      <dsp:spPr>
        <a:xfrm>
          <a:off x="2478551" y="0"/>
          <a:ext cx="1835964" cy="1836151"/>
        </a:xfrm>
        <a:prstGeom prst="circularArrow">
          <a:avLst>
            <a:gd name="adj1" fmla="val 10980"/>
            <a:gd name="adj2" fmla="val 1142322"/>
            <a:gd name="adj3" fmla="val 4500000"/>
            <a:gd name="adj4" fmla="val 10800000"/>
            <a:gd name="adj5" fmla="val 12500"/>
          </a:avLst>
        </a:prstGeom>
        <a:solidFill>
          <a:srgbClr val="F392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9551D5-6C9E-41F9-AF1A-43884A570189}">
      <dsp:nvSpPr>
        <dsp:cNvPr id="0" name=""/>
        <dsp:cNvSpPr/>
      </dsp:nvSpPr>
      <dsp:spPr>
        <a:xfrm>
          <a:off x="2784002" y="664637"/>
          <a:ext cx="1224373" cy="5122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de-AT" sz="1000" kern="1200" dirty="0">
              <a:latin typeface="Gill Sans MT" panose="020B0502020104020203" pitchFamily="34" charset="0"/>
            </a:rPr>
            <a:t>Inhalte können nicht richtig eingeschätzt werden</a:t>
          </a:r>
        </a:p>
      </dsp:txBody>
      <dsp:txXfrm>
        <a:off x="2784002" y="664637"/>
        <a:ext cx="1224373" cy="512233"/>
      </dsp:txXfrm>
    </dsp:sp>
    <dsp:sp modelId="{789FE15C-6B5D-4C90-BE6D-1DB5697EA65F}">
      <dsp:nvSpPr>
        <dsp:cNvPr id="0" name=""/>
        <dsp:cNvSpPr/>
      </dsp:nvSpPr>
      <dsp:spPr>
        <a:xfrm>
          <a:off x="1968504" y="1055141"/>
          <a:ext cx="1835964" cy="1836151"/>
        </a:xfrm>
        <a:prstGeom prst="leftCircularArrow">
          <a:avLst>
            <a:gd name="adj1" fmla="val 10980"/>
            <a:gd name="adj2" fmla="val 1142322"/>
            <a:gd name="adj3" fmla="val 6300000"/>
            <a:gd name="adj4" fmla="val 18900000"/>
            <a:gd name="adj5" fmla="val 12500"/>
          </a:avLst>
        </a:prstGeom>
        <a:solidFill>
          <a:srgbClr val="F392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8D9FE5-6174-4504-AE61-C5FFB6204B0E}">
      <dsp:nvSpPr>
        <dsp:cNvPr id="0" name=""/>
        <dsp:cNvSpPr/>
      </dsp:nvSpPr>
      <dsp:spPr>
        <a:xfrm>
          <a:off x="2300945" y="1721726"/>
          <a:ext cx="1236136" cy="5122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de-AT" sz="1000" kern="1200" dirty="0">
              <a:latin typeface="Gill Sans MT" panose="020B0502020104020203" pitchFamily="34" charset="0"/>
            </a:rPr>
            <a:t>Kinder haben Angst oder fühlen sich unter Druck gesetzt </a:t>
          </a:r>
        </a:p>
      </dsp:txBody>
      <dsp:txXfrm>
        <a:off x="2300945" y="1721726"/>
        <a:ext cx="1236136" cy="512233"/>
      </dsp:txXfrm>
    </dsp:sp>
    <dsp:sp modelId="{8B5CE42D-95EE-4EB6-A299-A9AC14E6B9A0}">
      <dsp:nvSpPr>
        <dsp:cNvPr id="0" name=""/>
        <dsp:cNvSpPr/>
      </dsp:nvSpPr>
      <dsp:spPr>
        <a:xfrm>
          <a:off x="2478551" y="2114178"/>
          <a:ext cx="1835964" cy="1836151"/>
        </a:xfrm>
        <a:prstGeom prst="circularArrow">
          <a:avLst>
            <a:gd name="adj1" fmla="val 10980"/>
            <a:gd name="adj2" fmla="val 1142322"/>
            <a:gd name="adj3" fmla="val 4500000"/>
            <a:gd name="adj4" fmla="val 13500000"/>
            <a:gd name="adj5" fmla="val 12500"/>
          </a:avLst>
        </a:prstGeom>
        <a:solidFill>
          <a:srgbClr val="F392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ADA09E-122C-4A5A-8E2E-8B19D7DCFB68}">
      <dsp:nvSpPr>
        <dsp:cNvPr id="0" name=""/>
        <dsp:cNvSpPr/>
      </dsp:nvSpPr>
      <dsp:spPr>
        <a:xfrm>
          <a:off x="2774581" y="2778815"/>
          <a:ext cx="1243215" cy="5122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444500">
            <a:lnSpc>
              <a:spcPct val="100000"/>
            </a:lnSpc>
            <a:spcBef>
              <a:spcPct val="0"/>
            </a:spcBef>
            <a:spcAft>
              <a:spcPts val="0"/>
            </a:spcAft>
            <a:buNone/>
          </a:pPr>
          <a:r>
            <a:rPr lang="de-AT" sz="1000" kern="1200" dirty="0">
              <a:latin typeface="Gill Sans MT" panose="020B0502020104020203" pitchFamily="34" charset="0"/>
            </a:rPr>
            <a:t>Kettenbriefe </a:t>
          </a:r>
        </a:p>
        <a:p>
          <a:pPr marL="0" lvl="0" indent="0" algn="ctr" defTabSz="444500">
            <a:lnSpc>
              <a:spcPct val="100000"/>
            </a:lnSpc>
            <a:spcBef>
              <a:spcPct val="0"/>
            </a:spcBef>
            <a:spcAft>
              <a:spcPts val="0"/>
            </a:spcAft>
            <a:buNone/>
          </a:pPr>
          <a:r>
            <a:rPr lang="de-AT" sz="1000" kern="1200" dirty="0">
              <a:latin typeface="Gill Sans MT" panose="020B0502020104020203" pitchFamily="34" charset="0"/>
            </a:rPr>
            <a:t>werden </a:t>
          </a:r>
        </a:p>
        <a:p>
          <a:pPr marL="0" lvl="0" indent="0" algn="ctr" defTabSz="444500">
            <a:lnSpc>
              <a:spcPct val="100000"/>
            </a:lnSpc>
            <a:spcBef>
              <a:spcPct val="0"/>
            </a:spcBef>
            <a:spcAft>
              <a:spcPts val="0"/>
            </a:spcAft>
            <a:buNone/>
          </a:pPr>
          <a:r>
            <a:rPr lang="de-AT" sz="1000" kern="1200" dirty="0">
              <a:latin typeface="Gill Sans MT" panose="020B0502020104020203" pitchFamily="34" charset="0"/>
            </a:rPr>
            <a:t>weitergeleitet</a:t>
          </a:r>
        </a:p>
      </dsp:txBody>
      <dsp:txXfrm>
        <a:off x="2774581" y="2778815"/>
        <a:ext cx="1243215" cy="512233"/>
      </dsp:txXfrm>
    </dsp:sp>
    <dsp:sp modelId="{608F59CD-C7CB-4D38-B678-1E9192F08033}">
      <dsp:nvSpPr>
        <dsp:cNvPr id="0" name=""/>
        <dsp:cNvSpPr/>
      </dsp:nvSpPr>
      <dsp:spPr>
        <a:xfrm>
          <a:off x="2099373" y="3291049"/>
          <a:ext cx="1577324" cy="1578086"/>
        </a:xfrm>
        <a:prstGeom prst="blockArc">
          <a:avLst>
            <a:gd name="adj1" fmla="val 0"/>
            <a:gd name="adj2" fmla="val 18900000"/>
            <a:gd name="adj3" fmla="val 12740"/>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032420-C9AD-42D5-93D5-4395DB030EFE}">
      <dsp:nvSpPr>
        <dsp:cNvPr id="0" name=""/>
        <dsp:cNvSpPr/>
      </dsp:nvSpPr>
      <dsp:spPr>
        <a:xfrm>
          <a:off x="2371789" y="3835905"/>
          <a:ext cx="1024572" cy="5122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444500">
            <a:lnSpc>
              <a:spcPct val="100000"/>
            </a:lnSpc>
            <a:spcBef>
              <a:spcPct val="0"/>
            </a:spcBef>
            <a:spcAft>
              <a:spcPts val="0"/>
            </a:spcAft>
            <a:buNone/>
          </a:pPr>
          <a:r>
            <a:rPr lang="de-AT" sz="1000" kern="1200" dirty="0">
              <a:latin typeface="Gill Sans MT" panose="020B0502020104020203" pitchFamily="34" charset="0"/>
            </a:rPr>
            <a:t>Kettenbriefe an den WhatsApp-Chatbot weiterleiten</a:t>
          </a:r>
        </a:p>
      </dsp:txBody>
      <dsp:txXfrm>
        <a:off x="2371789" y="3835905"/>
        <a:ext cx="1024572" cy="512233"/>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43448096-CA18-4483-8A3B-F400D94E0B0E}"/>
              </a:ext>
            </a:extLst>
          </p:cNvPr>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de-AT"/>
          </a:p>
        </p:txBody>
      </p:sp>
      <p:sp>
        <p:nvSpPr>
          <p:cNvPr id="3" name="Datumsplatzhalter 2">
            <a:extLst>
              <a:ext uri="{FF2B5EF4-FFF2-40B4-BE49-F238E27FC236}">
                <a16:creationId xmlns:a16="http://schemas.microsoft.com/office/drawing/2014/main" id="{63AD4E35-2699-4A46-9356-0AE6AB818D3F}"/>
              </a:ext>
            </a:extLst>
          </p:cNvPr>
          <p:cNvSpPr>
            <a:spLocks noGrp="1"/>
          </p:cNvSpPr>
          <p:nvPr>
            <p:ph type="dt" sz="quarter" idx="1"/>
          </p:nvPr>
        </p:nvSpPr>
        <p:spPr>
          <a:xfrm>
            <a:off x="3854939" y="0"/>
            <a:ext cx="2949099" cy="498932"/>
          </a:xfrm>
          <a:prstGeom prst="rect">
            <a:avLst/>
          </a:prstGeom>
        </p:spPr>
        <p:txBody>
          <a:bodyPr vert="horz" lIns="91440" tIns="45720" rIns="91440" bIns="45720" rtlCol="0"/>
          <a:lstStyle>
            <a:lvl1pPr algn="r">
              <a:defRPr sz="1200"/>
            </a:lvl1pPr>
          </a:lstStyle>
          <a:p>
            <a:fld id="{AD6DB28E-C5F0-46A0-84EE-F5579FCF1F04}" type="datetimeFigureOut">
              <a:rPr lang="de-AT" smtClean="0"/>
              <a:t>26.04.2023</a:t>
            </a:fld>
            <a:endParaRPr lang="de-AT"/>
          </a:p>
        </p:txBody>
      </p:sp>
      <p:sp>
        <p:nvSpPr>
          <p:cNvPr id="4" name="Fußzeilenplatzhalter 3">
            <a:extLst>
              <a:ext uri="{FF2B5EF4-FFF2-40B4-BE49-F238E27FC236}">
                <a16:creationId xmlns:a16="http://schemas.microsoft.com/office/drawing/2014/main" id="{E437B0BD-6D93-43F2-8901-D49A4B921A8A}"/>
              </a:ext>
            </a:extLst>
          </p:cNvPr>
          <p:cNvSpPr>
            <a:spLocks noGrp="1"/>
          </p:cNvSpPr>
          <p:nvPr>
            <p:ph type="ftr" sz="quarter" idx="2"/>
          </p:nvPr>
        </p:nvSpPr>
        <p:spPr>
          <a:xfrm>
            <a:off x="0" y="9445170"/>
            <a:ext cx="2949099" cy="498931"/>
          </a:xfrm>
          <a:prstGeom prst="rect">
            <a:avLst/>
          </a:prstGeom>
        </p:spPr>
        <p:txBody>
          <a:bodyPr vert="horz" lIns="91440" tIns="45720" rIns="91440" bIns="45720" rtlCol="0" anchor="b"/>
          <a:lstStyle>
            <a:lvl1pPr algn="l">
              <a:defRPr sz="1200"/>
            </a:lvl1pPr>
          </a:lstStyle>
          <a:p>
            <a:endParaRPr lang="de-AT"/>
          </a:p>
        </p:txBody>
      </p:sp>
      <p:sp>
        <p:nvSpPr>
          <p:cNvPr id="5" name="Foliennummernplatzhalter 4">
            <a:extLst>
              <a:ext uri="{FF2B5EF4-FFF2-40B4-BE49-F238E27FC236}">
                <a16:creationId xmlns:a16="http://schemas.microsoft.com/office/drawing/2014/main" id="{9464C351-8CB0-485A-AF45-65D5EA7EC163}"/>
              </a:ext>
            </a:extLst>
          </p:cNvPr>
          <p:cNvSpPr>
            <a:spLocks noGrp="1"/>
          </p:cNvSpPr>
          <p:nvPr>
            <p:ph type="sldNum" sz="quarter" idx="3"/>
          </p:nvPr>
        </p:nvSpPr>
        <p:spPr>
          <a:xfrm>
            <a:off x="3854939" y="9445170"/>
            <a:ext cx="2949099" cy="498931"/>
          </a:xfrm>
          <a:prstGeom prst="rect">
            <a:avLst/>
          </a:prstGeom>
        </p:spPr>
        <p:txBody>
          <a:bodyPr vert="horz" lIns="91440" tIns="45720" rIns="91440" bIns="45720" rtlCol="0" anchor="b"/>
          <a:lstStyle>
            <a:lvl1pPr algn="r">
              <a:defRPr sz="1200"/>
            </a:lvl1pPr>
          </a:lstStyle>
          <a:p>
            <a:fld id="{D0559EEE-D8DD-45E3-9671-2C5A4B112598}" type="slidenum">
              <a:rPr lang="de-AT" smtClean="0"/>
              <a:t>‹Nr.›</a:t>
            </a:fld>
            <a:endParaRPr lang="de-AT"/>
          </a:p>
        </p:txBody>
      </p:sp>
    </p:spTree>
    <p:extLst>
      <p:ext uri="{BB962C8B-B14F-4D97-AF65-F5344CB8AC3E}">
        <p14:creationId xmlns:p14="http://schemas.microsoft.com/office/powerpoint/2010/main" val="21530104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idx="1"/>
          </p:nvPr>
        </p:nvSpPr>
        <p:spPr>
          <a:xfrm>
            <a:off x="3854939" y="0"/>
            <a:ext cx="2949099" cy="498932"/>
          </a:xfrm>
          <a:prstGeom prst="rect">
            <a:avLst/>
          </a:prstGeom>
        </p:spPr>
        <p:txBody>
          <a:bodyPr vert="horz" lIns="91440" tIns="45720" rIns="91440" bIns="45720" rtlCol="0"/>
          <a:lstStyle>
            <a:lvl1pPr algn="r">
              <a:defRPr sz="1200"/>
            </a:lvl1pPr>
          </a:lstStyle>
          <a:p>
            <a:fld id="{6D4F06C4-ADF8-4350-A037-0F83E0B0DC09}" type="datetimeFigureOut">
              <a:rPr lang="de-AT" smtClean="0"/>
              <a:t>26.04.2023</a:t>
            </a:fld>
            <a:endParaRPr lang="de-AT"/>
          </a:p>
        </p:txBody>
      </p:sp>
      <p:sp>
        <p:nvSpPr>
          <p:cNvPr id="4" name="Folienbildplatzhalter 3"/>
          <p:cNvSpPr>
            <a:spLocks noGrp="1" noRot="1" noChangeAspect="1"/>
          </p:cNvSpPr>
          <p:nvPr>
            <p:ph type="sldImg" idx="2"/>
          </p:nvPr>
        </p:nvSpPr>
        <p:spPr>
          <a:xfrm>
            <a:off x="1166813" y="1243013"/>
            <a:ext cx="4471987" cy="3355975"/>
          </a:xfrm>
          <a:prstGeom prst="rect">
            <a:avLst/>
          </a:prstGeom>
          <a:noFill/>
          <a:ln w="12700">
            <a:solidFill>
              <a:prstClr val="black"/>
            </a:solidFill>
          </a:ln>
        </p:spPr>
        <p:txBody>
          <a:bodyPr vert="horz" lIns="91440" tIns="45720" rIns="91440" bIns="45720" rtlCol="0" anchor="ctr"/>
          <a:lstStyle/>
          <a:p>
            <a:endParaRPr lang="de-AT"/>
          </a:p>
        </p:txBody>
      </p:sp>
      <p:sp>
        <p:nvSpPr>
          <p:cNvPr id="5" name="Notizenplatzhalter 4"/>
          <p:cNvSpPr>
            <a:spLocks noGrp="1"/>
          </p:cNvSpPr>
          <p:nvPr>
            <p:ph type="body" sz="quarter" idx="3"/>
          </p:nvPr>
        </p:nvSpPr>
        <p:spPr>
          <a:xfrm>
            <a:off x="680562" y="4785598"/>
            <a:ext cx="5444490" cy="3915489"/>
          </a:xfrm>
          <a:prstGeom prst="rect">
            <a:avLst/>
          </a:prstGeom>
        </p:spPr>
        <p:txBody>
          <a:bodyPr vert="horz" lIns="91440" tIns="45720" rIns="91440" bIns="45720" rtlCol="0"/>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de-AT" dirty="0"/>
          </a:p>
        </p:txBody>
      </p:sp>
      <p:sp>
        <p:nvSpPr>
          <p:cNvPr id="6" name="Fußzeilenplatzhalter 5"/>
          <p:cNvSpPr>
            <a:spLocks noGrp="1"/>
          </p:cNvSpPr>
          <p:nvPr>
            <p:ph type="ftr" sz="quarter" idx="4"/>
          </p:nvPr>
        </p:nvSpPr>
        <p:spPr>
          <a:xfrm>
            <a:off x="0" y="9445170"/>
            <a:ext cx="2949099" cy="498931"/>
          </a:xfrm>
          <a:prstGeom prst="rect">
            <a:avLst/>
          </a:prstGeom>
        </p:spPr>
        <p:txBody>
          <a:bodyPr vert="horz" lIns="91440" tIns="45720" rIns="91440" bIns="45720" rtlCol="0" anchor="b"/>
          <a:lstStyle>
            <a:lvl1pPr algn="l">
              <a:defRPr sz="1200"/>
            </a:lvl1pPr>
          </a:lstStyle>
          <a:p>
            <a:endParaRPr lang="de-AT"/>
          </a:p>
        </p:txBody>
      </p:sp>
      <p:sp>
        <p:nvSpPr>
          <p:cNvPr id="7" name="Foliennummernplatzhalter 6"/>
          <p:cNvSpPr>
            <a:spLocks noGrp="1"/>
          </p:cNvSpPr>
          <p:nvPr>
            <p:ph type="sldNum" sz="quarter" idx="5"/>
          </p:nvPr>
        </p:nvSpPr>
        <p:spPr>
          <a:xfrm>
            <a:off x="3854939" y="9445170"/>
            <a:ext cx="2949099" cy="498931"/>
          </a:xfrm>
          <a:prstGeom prst="rect">
            <a:avLst/>
          </a:prstGeom>
        </p:spPr>
        <p:txBody>
          <a:bodyPr vert="horz" lIns="91440" tIns="45720" rIns="91440" bIns="45720" rtlCol="0" anchor="b"/>
          <a:lstStyle>
            <a:lvl1pPr algn="r">
              <a:defRPr sz="1200"/>
            </a:lvl1pPr>
          </a:lstStyle>
          <a:p>
            <a:fld id="{5BC9136F-CA9D-4FE5-85DC-58A8F95C26FC}" type="slidenum">
              <a:rPr lang="de-AT" smtClean="0"/>
              <a:t>‹Nr.›</a:t>
            </a:fld>
            <a:endParaRPr lang="de-AT"/>
          </a:p>
        </p:txBody>
      </p:sp>
    </p:spTree>
    <p:extLst>
      <p:ext uri="{BB962C8B-B14F-4D97-AF65-F5344CB8AC3E}">
        <p14:creationId xmlns:p14="http://schemas.microsoft.com/office/powerpoint/2010/main" val="12040092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saferinternet.at/projekte/kettenbrief-handy/"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www.rataufdraht.at/"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unsplash.com/@jontyson"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unsplash.com/photos/gi3hspD9F-4?utm_source=unsplash&amp;utm_medium=referral&amp;utm_content=creditCopyText"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unsplash.com/photos/5qT09yIbROk"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pixabay.com/de/users/StartupStockPhotos-690514/"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www.openthesaurus.de/" TargetMode="External"/><Relationship Id="rId2" Type="http://schemas.openxmlformats.org/officeDocument/2006/relationships/slide" Target="../slides/slide50.xml"/><Relationship Id="rId1" Type="http://schemas.openxmlformats.org/officeDocument/2006/relationships/notesMaster" Target="../notesMasters/notesMaster1.xml"/><Relationship Id="rId4" Type="http://schemas.openxmlformats.org/officeDocument/2006/relationships/hyperlink" Target="http://www.suchmaschinen-datenbank.de/" TargetMode="Externa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www.openthesaurus.de/" TargetMode="External"/><Relationship Id="rId2" Type="http://schemas.openxmlformats.org/officeDocument/2006/relationships/slide" Target="../slides/slide51.xml"/><Relationship Id="rId1" Type="http://schemas.openxmlformats.org/officeDocument/2006/relationships/notesMaster" Target="../notesMasters/notesMaster1.xml"/><Relationship Id="rId4" Type="http://schemas.openxmlformats.org/officeDocument/2006/relationships/hyperlink" Target="http://www.suchmaschinen-datenbank.de/" TargetMode="Externa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creativecommons.org/licenses/by-nc/3.0/at/"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creativecommons.org/licenses/by-nc/3.0/at/" TargetMode="External"/><Relationship Id="rId2" Type="http://schemas.openxmlformats.org/officeDocument/2006/relationships/slide" Target="../slides/slide55.xml"/><Relationship Id="rId1" Type="http://schemas.openxmlformats.org/officeDocument/2006/relationships/notesMaster" Target="../notesMasters/notesMaster1.xml"/><Relationship Id="rId4" Type="http://schemas.openxmlformats.org/officeDocument/2006/relationships/hyperlink" Target="http://www.vice.com/de/read/ich-habe-auf-einem-schweizer-blog-einen-paedophilen-getroffen-der-mich-in-die-magersucht-treiben-wollte-897" TargetMode="Externa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unsplash.com/photos/r9RW20TrQ0Y"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unsplash.com/@_blahblake"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sz="1100" b="1" dirty="0">
                <a:latin typeface="Arial" panose="020B0604020202020204" pitchFamily="34" charset="0"/>
                <a:ea typeface="ＭＳ Ｐゴシック" panose="020B0600070205080204" pitchFamily="34" charset="-128"/>
              </a:rPr>
              <a:t>Saferinternet.at</a:t>
            </a:r>
            <a:r>
              <a:rPr lang="de-DE" altLang="de-DE" sz="1100" dirty="0">
                <a:latin typeface="Arial" panose="020B0604020202020204" pitchFamily="34" charset="0"/>
                <a:ea typeface="ＭＳ Ｐゴシック" panose="020B0600070205080204" pitchFamily="34" charset="-128"/>
              </a:rPr>
              <a:t> unterstützt Kinder, Jugendliche, Eltern und Lehrende beim sicheren, kompetenten und verantwortungsvollen Umgang mit digitalen Medien</a:t>
            </a:r>
            <a:r>
              <a:rPr lang="de-DE" altLang="de-DE" sz="1100" dirty="0">
                <a:latin typeface="Times" panose="02020603050405020304" pitchFamily="18" charset="0"/>
                <a:ea typeface="ＭＳ Ｐゴシック" panose="020B0600070205080204" pitchFamily="34" charset="-128"/>
              </a:rPr>
              <a:t>. Auf der Website </a:t>
            </a:r>
            <a:r>
              <a:rPr lang="de-DE" altLang="de-DE" sz="1100" u="sng" dirty="0">
                <a:latin typeface="Times" panose="02020603050405020304" pitchFamily="18" charset="0"/>
                <a:ea typeface="ＭＳ Ｐゴシック" panose="020B0600070205080204" pitchFamily="34" charset="-128"/>
              </a:rPr>
              <a:t>www.saferinternet.at</a:t>
            </a:r>
            <a:r>
              <a:rPr lang="de-DE" altLang="de-DE" sz="1100" dirty="0">
                <a:latin typeface="Times" panose="02020603050405020304" pitchFamily="18" charset="0"/>
                <a:ea typeface="ＭＳ Ｐゴシック" panose="020B0600070205080204" pitchFamily="34" charset="-128"/>
              </a:rPr>
              <a:t> finden sich aktuelle Informationen und Tipps, kostenlose Broschüren und Materialien zum Download, Beratungsangebote sowie das Veranstaltungsservice. </a:t>
            </a:r>
            <a:r>
              <a:rPr lang="de-DE" altLang="de-DE" sz="1100" dirty="0">
                <a:latin typeface="Arial" panose="020B0604020202020204" pitchFamily="34" charset="0"/>
                <a:ea typeface="ＭＳ Ｐゴシック" panose="020B0600070205080204" pitchFamily="34" charset="-128"/>
              </a:rPr>
              <a:t>Die Initiative wird im Auftrag der Europäischen Kommission im Rahmen des CEF/Telecom-Programms umgesetzt.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altLang="de-DE" sz="1100" b="1" dirty="0">
              <a:latin typeface="Arial" panose="020B0604020202020204" pitchFamily="34" charset="0"/>
              <a:ea typeface="ＭＳ Ｐゴシック" panose="020B0600070205080204" pitchFamily="34" charset="-128"/>
            </a:endParaRPr>
          </a:p>
        </p:txBody>
      </p:sp>
      <p:sp>
        <p:nvSpPr>
          <p:cNvPr id="4" name="Foliennummernplatzhalter 3"/>
          <p:cNvSpPr>
            <a:spLocks noGrp="1"/>
          </p:cNvSpPr>
          <p:nvPr>
            <p:ph type="sldNum" sz="quarter" idx="10"/>
          </p:nvPr>
        </p:nvSpPr>
        <p:spPr/>
        <p:txBody>
          <a:bodyPr/>
          <a:lstStyle/>
          <a:p>
            <a:fld id="{5BC9136F-CA9D-4FE5-85DC-58A8F95C26FC}" type="slidenum">
              <a:rPr lang="de-AT" smtClean="0"/>
              <a:t>1</a:t>
            </a:fld>
            <a:endParaRPr lang="de-AT"/>
          </a:p>
        </p:txBody>
      </p:sp>
    </p:spTree>
    <p:extLst>
      <p:ext uri="{BB962C8B-B14F-4D97-AF65-F5344CB8AC3E}">
        <p14:creationId xmlns:p14="http://schemas.microsoft.com/office/powerpoint/2010/main" val="23827235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altLang="de-DE" dirty="0">
                <a:latin typeface="Times" panose="02020603050405020304" pitchFamily="18" charset="0"/>
                <a:ea typeface="ＭＳ Ｐゴシック" panose="020B0600070205080204" pitchFamily="34" charset="-128"/>
              </a:rPr>
              <a:t>Trend seit 2014/15: Kinder erhalten ihr erstes Smartphone rund um die Erstkommunion. Zu ersten Problemen im Schulumfeld kommt es aber meist erst in den 3. und 4. Klassen, vor allem im Zusammenhang mit WhatsApp. Auch in diesem Alter sind bereits beginnende Verunglimpfungen von einzelnen Kindern („Vorstufe“ von Mobbing) zu beobachten. Außerdem fühlen sich auch schon Volksschulkinder von zu vielen Postings und Nachrichten überfordert. </a:t>
            </a:r>
          </a:p>
          <a:p>
            <a:r>
              <a:rPr lang="de-DE" altLang="de-DE" dirty="0">
                <a:latin typeface="Times" panose="02020603050405020304" pitchFamily="18" charset="0"/>
                <a:ea typeface="ＭＳ Ｐゴシック" panose="020B0600070205080204" pitchFamily="34" charset="-128"/>
              </a:rPr>
              <a:t>Der Vorteil in Volksschulen: Probleme sind in der Regel für Lehrende sehr schnell erkennbar und werden daher meist nicht so gravierend.  </a:t>
            </a:r>
          </a:p>
          <a:p>
            <a:endParaRPr lang="de-DE" altLang="de-DE" dirty="0">
              <a:latin typeface="Times" panose="02020603050405020304" pitchFamily="18" charset="0"/>
              <a:ea typeface="ＭＳ Ｐゴシック" panose="020B0600070205080204" pitchFamily="34" charset="-128"/>
            </a:endParaRPr>
          </a:p>
          <a:p>
            <a:r>
              <a:rPr lang="de-DE" altLang="de-DE" dirty="0">
                <a:latin typeface="Times" panose="02020603050405020304" pitchFamily="18" charset="0"/>
                <a:ea typeface="ＭＳ Ｐゴシック" panose="020B0600070205080204" pitchFamily="34" charset="-128"/>
              </a:rPr>
              <a:t>Download </a:t>
            </a:r>
            <a:r>
              <a:rPr lang="de-DE" altLang="de-DE" b="1" dirty="0">
                <a:latin typeface="Times" panose="02020603050405020304" pitchFamily="18" charset="0"/>
                <a:ea typeface="ＭＳ Ｐゴシック" panose="020B0600070205080204" pitchFamily="34" charset="-128"/>
              </a:rPr>
              <a:t>Flyer „Internet – aber sicher!“ </a:t>
            </a:r>
            <a:r>
              <a:rPr lang="de-DE" altLang="de-DE" dirty="0">
                <a:latin typeface="Times" panose="02020603050405020304" pitchFamily="18" charset="0"/>
                <a:ea typeface="ＭＳ Ｐゴシック" panose="020B0600070205080204" pitchFamily="34" charset="-128"/>
              </a:rPr>
              <a:t>mit Tipps für Kinder im Volksschulalter </a:t>
            </a:r>
            <a:r>
              <a:rPr lang="de-DE" altLang="de-DE" u="sng" dirty="0">
                <a:latin typeface="Times" panose="02020603050405020304" pitchFamily="18" charset="0"/>
                <a:ea typeface="ＭＳ Ｐゴシック" panose="020B0600070205080204" pitchFamily="34" charset="-128"/>
              </a:rPr>
              <a:t>www.saferinternet.at/broschuerenservice</a:t>
            </a:r>
          </a:p>
        </p:txBody>
      </p:sp>
      <p:sp>
        <p:nvSpPr>
          <p:cNvPr id="4" name="Foliennummernplatzhalter 3"/>
          <p:cNvSpPr>
            <a:spLocks noGrp="1"/>
          </p:cNvSpPr>
          <p:nvPr>
            <p:ph type="sldNum" sz="quarter" idx="10"/>
          </p:nvPr>
        </p:nvSpPr>
        <p:spPr/>
        <p:txBody>
          <a:bodyPr/>
          <a:lstStyle/>
          <a:p>
            <a:fld id="{5BC9136F-CA9D-4FE5-85DC-58A8F95C26FC}" type="slidenum">
              <a:rPr lang="de-AT" smtClean="0"/>
              <a:t>10</a:t>
            </a:fld>
            <a:endParaRPr lang="de-AT"/>
          </a:p>
        </p:txBody>
      </p:sp>
    </p:spTree>
    <p:extLst>
      <p:ext uri="{BB962C8B-B14F-4D97-AF65-F5344CB8AC3E}">
        <p14:creationId xmlns:p14="http://schemas.microsoft.com/office/powerpoint/2010/main" val="3257133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altLang="de-DE" dirty="0">
                <a:latin typeface="Times" panose="02020603050405020304" pitchFamily="18" charset="0"/>
                <a:ea typeface="ＭＳ Ｐゴシック" panose="020B0600070205080204" pitchFamily="34" charset="-128"/>
              </a:rPr>
              <a:t>Für Kinder ist es mittlerweile selbstverständlich, dass sie immer mit dem Internet verbunden sein können. Sie können sich die Kindheit ihrer Eltern, die meist noch ohne Internet erfolgte, kaum vorstellen. </a:t>
            </a:r>
            <a:r>
              <a:rPr lang="de-DE" altLang="de-DE" dirty="0">
                <a:latin typeface="Arial" panose="020B0604020202020204" pitchFamily="34" charset="0"/>
                <a:ea typeface="ＭＳ Ｐゴシック" panose="020B0600070205080204" pitchFamily="34" charset="-128"/>
              </a:rPr>
              <a:t>Kinder unterscheiden auch nicht -  wie Erwachsene - bewusst, ob und wann sie „online“ oder „offline“ kommunizieren.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altLang="de-DE" dirty="0">
              <a:latin typeface="Arial" panose="020B0604020202020204" pitchFamily="34" charset="0"/>
              <a:ea typeface="ＭＳ Ｐゴシック" panose="020B0600070205080204" pitchFamily="34" charset="-128"/>
            </a:endParaRPr>
          </a:p>
        </p:txBody>
      </p:sp>
      <p:sp>
        <p:nvSpPr>
          <p:cNvPr id="4" name="Foliennummernplatzhalter 3"/>
          <p:cNvSpPr>
            <a:spLocks noGrp="1"/>
          </p:cNvSpPr>
          <p:nvPr>
            <p:ph type="sldNum" sz="quarter" idx="10"/>
          </p:nvPr>
        </p:nvSpPr>
        <p:spPr/>
        <p:txBody>
          <a:bodyPr/>
          <a:lstStyle/>
          <a:p>
            <a:fld id="{5BC9136F-CA9D-4FE5-85DC-58A8F95C26FC}" type="slidenum">
              <a:rPr lang="de-AT" smtClean="0"/>
              <a:t>11</a:t>
            </a:fld>
            <a:endParaRPr lang="de-AT"/>
          </a:p>
        </p:txBody>
      </p:sp>
    </p:spTree>
    <p:extLst>
      <p:ext uri="{BB962C8B-B14F-4D97-AF65-F5344CB8AC3E}">
        <p14:creationId xmlns:p14="http://schemas.microsoft.com/office/powerpoint/2010/main" val="16006130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b="1" dirty="0">
                <a:latin typeface="Times" panose="02020603050405020304" pitchFamily="18" charset="0"/>
                <a:ea typeface="ＭＳ Ｐゴシック" panose="020B0600070205080204" pitchFamily="34" charset="-128"/>
              </a:rPr>
              <a:t>Folgende Anwendungen nutzen Jugendliche in ihrer Freizeit im Internet:</a:t>
            </a:r>
          </a:p>
          <a:p>
            <a:endParaRPr lang="de-AT" altLang="de-DE" dirty="0">
              <a:latin typeface="Times" panose="02020603050405020304" pitchFamily="18" charset="0"/>
              <a:ea typeface="ＭＳ Ｐゴシック" panose="020B0600070205080204" pitchFamily="34" charset="-128"/>
            </a:endParaRPr>
          </a:p>
          <a:p>
            <a:r>
              <a:rPr lang="de-DE" altLang="de-DE" b="1" dirty="0">
                <a:latin typeface="Times" panose="02020603050405020304" pitchFamily="18" charset="0"/>
                <a:ea typeface="ＭＳ Ｐゴシック" panose="020B0600070205080204" pitchFamily="34" charset="-128"/>
              </a:rPr>
              <a:t>Fotos</a:t>
            </a:r>
            <a:r>
              <a:rPr lang="de-DE" altLang="de-DE" b="0" dirty="0">
                <a:latin typeface="Times" panose="02020603050405020304" pitchFamily="18" charset="0"/>
                <a:ea typeface="ＭＳ Ｐゴシック" panose="020B0600070205080204" pitchFamily="34" charset="-128"/>
              </a:rPr>
              <a:t>:</a:t>
            </a:r>
            <a:r>
              <a:rPr lang="de-DE" altLang="de-DE" dirty="0">
                <a:latin typeface="Times" panose="02020603050405020304" pitchFamily="18" charset="0"/>
                <a:ea typeface="ＭＳ Ｐゴシック" panose="020B0600070205080204" pitchFamily="34" charset="-128"/>
              </a:rPr>
              <a:t> werden meist über Soziale Netzwerke ausgetauscht. Speziell für Fotos gibt es Instagram oder</a:t>
            </a:r>
            <a:r>
              <a:rPr lang="de-DE" altLang="de-DE" baseline="0" dirty="0">
                <a:latin typeface="Times" panose="02020603050405020304" pitchFamily="18" charset="0"/>
                <a:ea typeface="ＭＳ Ｐゴシック" panose="020B0600070205080204" pitchFamily="34" charset="-128"/>
              </a:rPr>
              <a:t> Snapchat</a:t>
            </a:r>
            <a:r>
              <a:rPr lang="de-DE" altLang="de-DE" dirty="0">
                <a:latin typeface="Times" panose="02020603050405020304" pitchFamily="18" charset="0"/>
                <a:ea typeface="ＭＳ Ｐゴシック" panose="020B0600070205080204" pitchFamily="34" charset="-128"/>
              </a:rPr>
              <a:t>. Das Portal </a:t>
            </a:r>
            <a:r>
              <a:rPr lang="de-DE" altLang="de-DE" dirty="0" err="1">
                <a:latin typeface="Times" panose="02020603050405020304" pitchFamily="18" charset="0"/>
                <a:ea typeface="ＭＳ Ｐゴシック" panose="020B0600070205080204" pitchFamily="34" charset="-128"/>
              </a:rPr>
              <a:t>Pixabay</a:t>
            </a:r>
            <a:r>
              <a:rPr lang="de-DE" altLang="de-DE" dirty="0">
                <a:latin typeface="Times" panose="02020603050405020304" pitchFamily="18" charset="0"/>
                <a:ea typeface="ＭＳ Ｐゴシック" panose="020B0600070205080204" pitchFamily="34" charset="-128"/>
              </a:rPr>
              <a:t> ist eine gute Möglichkeit, um Bilder mit Creative Commons-Lizenz zu finden. Diese Bilder können dann meist frei genutzt werden, wenn der/die </a:t>
            </a:r>
            <a:r>
              <a:rPr lang="de-DE" altLang="de-DE" dirty="0" err="1">
                <a:latin typeface="Times" panose="02020603050405020304" pitchFamily="18" charset="0"/>
                <a:ea typeface="ＭＳ Ｐゴシック" panose="020B0600070205080204" pitchFamily="34" charset="-128"/>
              </a:rPr>
              <a:t>UrheberIn</a:t>
            </a:r>
            <a:r>
              <a:rPr lang="de-DE" altLang="de-DE" dirty="0">
                <a:latin typeface="Times" panose="02020603050405020304" pitchFamily="18" charset="0"/>
                <a:ea typeface="ＭＳ Ｐゴシック" panose="020B0600070205080204" pitchFamily="34" charset="-128"/>
              </a:rPr>
              <a:t> angegeben wird.</a:t>
            </a:r>
            <a:endParaRPr lang="de-AT" altLang="de-DE" dirty="0">
              <a:latin typeface="Times" panose="02020603050405020304" pitchFamily="18" charset="0"/>
              <a:ea typeface="ＭＳ Ｐゴシック" panose="020B0600070205080204" pitchFamily="34" charset="-128"/>
            </a:endParaRPr>
          </a:p>
          <a:p>
            <a:endParaRPr lang="de-AT" altLang="de-DE" dirty="0">
              <a:latin typeface="Times" panose="02020603050405020304" pitchFamily="18" charset="0"/>
              <a:ea typeface="ＭＳ Ｐゴシック" panose="020B0600070205080204" pitchFamily="34" charset="-128"/>
            </a:endParaRPr>
          </a:p>
          <a:p>
            <a:r>
              <a:rPr lang="de-DE" altLang="de-DE" b="1" dirty="0">
                <a:latin typeface="Times" panose="02020603050405020304" pitchFamily="18" charset="0"/>
                <a:ea typeface="ＭＳ Ｐゴシック" panose="020B0600070205080204" pitchFamily="34" charset="-128"/>
              </a:rPr>
              <a:t>Soziale Netzwerke</a:t>
            </a:r>
            <a:r>
              <a:rPr lang="de-DE" altLang="de-DE" dirty="0">
                <a:latin typeface="Times" panose="02020603050405020304" pitchFamily="18" charset="0"/>
                <a:ea typeface="ＭＳ Ｐゴシック" panose="020B0600070205080204" pitchFamily="34" charset="-128"/>
              </a:rPr>
              <a:t>: Zu den beliebtesten</a:t>
            </a:r>
            <a:r>
              <a:rPr lang="de-DE" altLang="de-DE" baseline="0" dirty="0">
                <a:latin typeface="Times" panose="02020603050405020304" pitchFamily="18" charset="0"/>
                <a:ea typeface="ＭＳ Ｐゴシック" panose="020B0600070205080204" pitchFamily="34" charset="-128"/>
              </a:rPr>
              <a:t> Sozialen Netzwerken zählen WhatsApp, YouTube, Instagram und Snapchat. Facebook hat bei Jugendlichen mittlerweile keinen so hohen Stellenwert mehr. Bei den Jüngeren – vor allem den Mädchen von 8-12 Jahren – ist auch die </a:t>
            </a:r>
            <a:r>
              <a:rPr lang="de-DE" altLang="de-DE" dirty="0">
                <a:latin typeface="Times" panose="02020603050405020304" pitchFamily="18" charset="0"/>
                <a:ea typeface="ＭＳ Ｐゴシック" panose="020B0600070205080204" pitchFamily="34" charset="-128"/>
              </a:rPr>
              <a:t>Musikvideo-App </a:t>
            </a:r>
            <a:r>
              <a:rPr lang="de-DE" altLang="de-DE" dirty="0" err="1">
                <a:latin typeface="Times" panose="02020603050405020304" pitchFamily="18" charset="0"/>
                <a:ea typeface="ＭＳ Ｐゴシック" panose="020B0600070205080204" pitchFamily="34" charset="-128"/>
              </a:rPr>
              <a:t>TikTok</a:t>
            </a:r>
            <a:r>
              <a:rPr lang="de-DE" altLang="de-DE" dirty="0">
                <a:latin typeface="Times" panose="02020603050405020304" pitchFamily="18" charset="0"/>
                <a:ea typeface="ＭＳ Ｐゴシック" panose="020B0600070205080204" pitchFamily="34" charset="-128"/>
              </a:rPr>
              <a:t> sehr beliebt.</a:t>
            </a:r>
            <a:br>
              <a:rPr lang="de-DE" altLang="de-DE" dirty="0">
                <a:latin typeface="Times" panose="02020603050405020304" pitchFamily="18" charset="0"/>
                <a:ea typeface="ＭＳ Ｐゴシック" panose="020B0600070205080204" pitchFamily="34" charset="-128"/>
              </a:rPr>
            </a:br>
            <a:endParaRPr lang="de-AT" altLang="de-DE" dirty="0">
              <a:latin typeface="Times" panose="02020603050405020304" pitchFamily="18" charset="0"/>
              <a:ea typeface="ＭＳ Ｐゴシック" panose="020B0600070205080204" pitchFamily="34" charset="-128"/>
            </a:endParaRPr>
          </a:p>
          <a:p>
            <a:r>
              <a:rPr lang="de-DE" altLang="de-DE" b="1" dirty="0">
                <a:latin typeface="Times" panose="02020603050405020304" pitchFamily="18" charset="0"/>
                <a:ea typeface="ＭＳ Ｐゴシック" panose="020B0600070205080204" pitchFamily="34" charset="-128"/>
              </a:rPr>
              <a:t>Computerspiele</a:t>
            </a:r>
            <a:r>
              <a:rPr lang="de-DE" altLang="de-DE" dirty="0">
                <a:latin typeface="Times" panose="02020603050405020304" pitchFamily="18" charset="0"/>
                <a:ea typeface="ＭＳ Ｐゴシック" panose="020B0600070205080204" pitchFamily="34" charset="-128"/>
              </a:rPr>
              <a:t>: Smartphones sind heute weit mehr als „nur“ das Tor zur digitalen Welt. Man kann auch wunderbar mit Computerspielen seine Zeit verbringen. Die hohe Rechenleistung der Geräte erlaubt es heute bereits Spiele am Smartphone zu spielen, welche früher nur am Computer oder auf der Konsole spielbar waren. Die populärsten Beispiel sind dabei </a:t>
            </a:r>
            <a:r>
              <a:rPr lang="de-DE" altLang="de-DE" dirty="0" err="1">
                <a:latin typeface="Times" panose="02020603050405020304" pitchFamily="18" charset="0"/>
                <a:ea typeface="ＭＳ Ｐゴシック" panose="020B0600070205080204" pitchFamily="34" charset="-128"/>
              </a:rPr>
              <a:t>Fortnite</a:t>
            </a:r>
            <a:r>
              <a:rPr lang="de-DE" altLang="de-DE" dirty="0">
                <a:latin typeface="Times" panose="02020603050405020304" pitchFamily="18" charset="0"/>
                <a:ea typeface="ＭＳ Ｐゴシック" panose="020B0600070205080204" pitchFamily="34" charset="-128"/>
              </a:rPr>
              <a:t> oder Minecraft. Aber auch Spiele für Zwischendurch (Clash Royal, </a:t>
            </a:r>
            <a:r>
              <a:rPr lang="de-DE" altLang="de-DE" dirty="0" err="1">
                <a:latin typeface="Times" panose="02020603050405020304" pitchFamily="18" charset="0"/>
                <a:ea typeface="ＭＳ Ｐゴシック" panose="020B0600070205080204" pitchFamily="34" charset="-128"/>
              </a:rPr>
              <a:t>Roblox</a:t>
            </a:r>
            <a:r>
              <a:rPr lang="de-DE" altLang="de-DE" dirty="0">
                <a:latin typeface="Times" panose="02020603050405020304" pitchFamily="18" charset="0"/>
                <a:ea typeface="ＭＳ Ｐゴシック" panose="020B0600070205080204" pitchFamily="34" charset="-128"/>
              </a:rPr>
              <a:t>) haben noch immer einen sehr hohen Stellenwert. Viele der Spiele sind erstmals kostenlos, bieten dann aber sogenannte In-App-Käufe an, die es erlauben mit echtem Geld digitale Währungen zu kaufen, um zum Beispiel ein Level weiter zu kommen. Und das kann schnell sehr teuer werden, denn diese In-App-Käufe kosten zwischen € 0,99 und € 99,-</a:t>
            </a:r>
          </a:p>
          <a:p>
            <a:endParaRPr lang="de-AT" altLang="de-DE" dirty="0">
              <a:latin typeface="Times" panose="02020603050405020304" pitchFamily="18" charset="0"/>
              <a:ea typeface="ＭＳ Ｐゴシック" panose="020B0600070205080204" pitchFamily="34" charset="-128"/>
            </a:endParaRPr>
          </a:p>
          <a:p>
            <a:r>
              <a:rPr lang="de-DE" altLang="de-DE" b="1" dirty="0">
                <a:latin typeface="Times" panose="02020603050405020304" pitchFamily="18" charset="0"/>
                <a:ea typeface="ＭＳ Ｐゴシック" panose="020B0600070205080204" pitchFamily="34" charset="-128"/>
              </a:rPr>
              <a:t>YouTube</a:t>
            </a:r>
            <a:r>
              <a:rPr lang="de-DE" altLang="de-DE" dirty="0">
                <a:latin typeface="Times" panose="02020603050405020304" pitchFamily="18" charset="0"/>
                <a:ea typeface="ＭＳ Ｐゴシック" panose="020B0600070205080204" pitchFamily="34" charset="-128"/>
              </a:rPr>
              <a:t>: bei allen Kindern bekannt und in Verwendung. YouTuberInnen sind die Popstars</a:t>
            </a:r>
            <a:r>
              <a:rPr lang="de-DE" altLang="de-DE" baseline="0" dirty="0">
                <a:latin typeface="Times" panose="02020603050405020304" pitchFamily="18" charset="0"/>
                <a:ea typeface="ＭＳ Ｐゴシック" panose="020B0600070205080204" pitchFamily="34" charset="-128"/>
              </a:rPr>
              <a:t> von heute und auf ihre Meinungen wird viel Wert gelegt. Manchmal werden ihre Videos auf den eigenen Kanälen geteilt und verbreitet. Kinder kommen dabei vor allem mit dem Urheberrecht in Berührung: Grundsätzlich dürfen die Videos geteilt und z. B. im eigenen Blog eingebettet werden. Es muss jedoch hervor gehen, dass es sich nicht um ihr eigenes Video handelt. Das Video herunterladen und es als das eigene ausgeben, verstößt gegen das Urheberrecht! </a:t>
            </a:r>
          </a:p>
          <a:p>
            <a:r>
              <a:rPr lang="de-DE" altLang="de-DE" baseline="0" dirty="0">
                <a:latin typeface="Times" panose="02020603050405020304" pitchFamily="18" charset="0"/>
                <a:ea typeface="ＭＳ Ｐゴシック" panose="020B0600070205080204" pitchFamily="34" charset="-128"/>
              </a:rPr>
              <a:t>Weiters wird YouTube zum Ersatz einer Suchmaschine. Die gewünschte Information wird nicht mehr gegoogelt, sondern das Schlagwort direkt auf YouTube eingetippt – denn dort gibt es meistens bereits Videos, wo die wichtigsten Informationen kompakt erklärt werden.</a:t>
            </a:r>
            <a:br>
              <a:rPr lang="de-DE" altLang="de-DE" baseline="0" dirty="0">
                <a:latin typeface="Times" panose="02020603050405020304" pitchFamily="18" charset="0"/>
                <a:ea typeface="ＭＳ Ｐゴシック" panose="020B0600070205080204" pitchFamily="34" charset="-128"/>
              </a:rPr>
            </a:br>
            <a:endParaRPr lang="de-AT" altLang="de-DE" dirty="0">
              <a:latin typeface="Times" panose="02020603050405020304" pitchFamily="18" charset="0"/>
              <a:ea typeface="ＭＳ Ｐゴシック" panose="020B0600070205080204" pitchFamily="34" charset="-128"/>
            </a:endParaRPr>
          </a:p>
          <a:p>
            <a:r>
              <a:rPr lang="de-DE" altLang="de-DE" b="1" dirty="0">
                <a:latin typeface="Times" panose="02020603050405020304" pitchFamily="18" charset="0"/>
                <a:ea typeface="ＭＳ Ｐゴシック" panose="020B0600070205080204" pitchFamily="34" charset="-128"/>
              </a:rPr>
              <a:t>Wikipedia</a:t>
            </a:r>
            <a:r>
              <a:rPr lang="de-DE" altLang="de-DE" dirty="0">
                <a:latin typeface="Times" panose="02020603050405020304" pitchFamily="18" charset="0"/>
                <a:ea typeface="ＭＳ Ｐゴシック" panose="020B0600070205080204" pitchFamily="34" charset="-128"/>
              </a:rPr>
              <a:t>: Bekanntheit und Nutzungsgrad bei allen Kindern und Lehrenden hoch! Schulen haben unterschiedliche Regeln für die </a:t>
            </a:r>
            <a:r>
              <a:rPr lang="de-AT" altLang="de-DE" dirty="0">
                <a:latin typeface="Times" panose="02020603050405020304" pitchFamily="18" charset="0"/>
                <a:ea typeface="ＭＳ Ｐゴシック" panose="020B0600070205080204" pitchFamily="34" charset="-128"/>
              </a:rPr>
              <a:t>Nutzung dieser Quelle.</a:t>
            </a:r>
          </a:p>
          <a:p>
            <a:endParaRPr lang="de-AT" altLang="de-DE" dirty="0">
              <a:latin typeface="Times" panose="02020603050405020304" pitchFamily="18" charset="0"/>
              <a:ea typeface="ＭＳ Ｐゴシック" panose="020B0600070205080204" pitchFamily="34" charset="-128"/>
            </a:endParaRPr>
          </a:p>
          <a:p>
            <a:r>
              <a:rPr lang="de-DE" altLang="de-DE" b="1" dirty="0">
                <a:latin typeface="Times" panose="02020603050405020304" pitchFamily="18" charset="0"/>
                <a:ea typeface="ＭＳ Ｐゴシック" panose="020B0600070205080204" pitchFamily="34" charset="-128"/>
              </a:rPr>
              <a:t>Filme kostenlos streamen</a:t>
            </a:r>
            <a:r>
              <a:rPr lang="de-DE" altLang="de-DE" dirty="0">
                <a:latin typeface="Times" panose="02020603050405020304" pitchFamily="18" charset="0"/>
                <a:ea typeface="ＭＳ Ｐゴシック" panose="020B0600070205080204" pitchFamily="34" charset="-128"/>
              </a:rPr>
              <a:t>: Weder</a:t>
            </a:r>
            <a:r>
              <a:rPr lang="de-DE" altLang="de-DE" baseline="0" dirty="0">
                <a:latin typeface="Times" panose="02020603050405020304" pitchFamily="18" charset="0"/>
                <a:ea typeface="ＭＳ Ｐゴシック" panose="020B0600070205080204" pitchFamily="34" charset="-128"/>
              </a:rPr>
              <a:t> das Hochladen noch das Herunterladen von Filmen oder Serien ist erlaubt</a:t>
            </a:r>
            <a:r>
              <a:rPr lang="de-DE" altLang="de-DE" dirty="0">
                <a:latin typeface="Times" panose="02020603050405020304" pitchFamily="18" charset="0"/>
                <a:ea typeface="ＭＳ Ｐゴシック" panose="020B0600070205080204" pitchFamily="34" charset="-128"/>
              </a:rPr>
              <a:t>! Daher sind Websites wie kinox.to verboten! Außerdem verbergen sich hinter solchen Seiten oft Kriminelle und Abo-Fallen. Auch die Gefahr von Viren oder Malware ist gegeben.</a:t>
            </a:r>
            <a:r>
              <a:rPr lang="de-AT" altLang="de-DE" dirty="0">
                <a:latin typeface="Times" panose="02020603050405020304" pitchFamily="18" charset="0"/>
                <a:ea typeface="ＭＳ Ｐゴシック" panose="020B0600070205080204" pitchFamily="34" charset="-128"/>
              </a:rPr>
              <a:t> Das</a:t>
            </a:r>
            <a:r>
              <a:rPr lang="de-AT" altLang="de-DE" baseline="0" dirty="0">
                <a:latin typeface="Times" panose="02020603050405020304" pitchFamily="18" charset="0"/>
                <a:ea typeface="ＭＳ Ｐゴシック" panose="020B0600070205080204" pitchFamily="34" charset="-128"/>
              </a:rPr>
              <a:t> Streamen von Filmen ist derzeit eine rechtliche Grauzone – wer es bleiben lässt, ist auf jeden Fall auf der sicheren Seite. Eine Alternative zum Streaming sind offizielle Mediatheken (z. B. </a:t>
            </a:r>
            <a:r>
              <a:rPr lang="de-AT" altLang="de-DE" u="sng" baseline="0" dirty="0">
                <a:latin typeface="Times" panose="02020603050405020304" pitchFamily="18" charset="0"/>
                <a:ea typeface="ＭＳ Ｐゴシック" panose="020B0600070205080204" pitchFamily="34" charset="-128"/>
              </a:rPr>
              <a:t>www.tvthek.orf.at</a:t>
            </a:r>
            <a:r>
              <a:rPr lang="de-AT" altLang="de-DE" baseline="0" dirty="0">
                <a:latin typeface="Times" panose="02020603050405020304" pitchFamily="18" charset="0"/>
                <a:ea typeface="ＭＳ Ｐゴシック" panose="020B0600070205080204" pitchFamily="34" charset="-128"/>
              </a:rPr>
              <a:t>, </a:t>
            </a:r>
            <a:r>
              <a:rPr lang="de-AT" altLang="de-DE" u="sng" baseline="0" dirty="0">
                <a:latin typeface="Times" panose="02020603050405020304" pitchFamily="18" charset="0"/>
                <a:ea typeface="ＭＳ Ｐゴシック" panose="020B0600070205080204" pitchFamily="34" charset="-128"/>
              </a:rPr>
              <a:t>www.rtlnow.de</a:t>
            </a:r>
            <a:r>
              <a:rPr lang="de-AT" altLang="de-DE" baseline="0" dirty="0">
                <a:latin typeface="Times" panose="02020603050405020304" pitchFamily="18" charset="0"/>
                <a:ea typeface="ＭＳ Ｐゴシック" panose="020B0600070205080204" pitchFamily="34" charset="-128"/>
              </a:rPr>
              <a:t>) oder legale Streaming-Dienste gegen Gebühr (z. B. Netflix, Maxdome, Disney + oder Amazon Prime).</a:t>
            </a:r>
            <a:br>
              <a:rPr lang="de-AT" altLang="de-DE" dirty="0">
                <a:latin typeface="Times" panose="02020603050405020304" pitchFamily="18" charset="0"/>
                <a:ea typeface="ＭＳ Ｐゴシック" panose="020B0600070205080204" pitchFamily="34" charset="-128"/>
              </a:rPr>
            </a:br>
            <a:endParaRPr lang="de-AT" altLang="de-DE" dirty="0">
              <a:latin typeface="Times" panose="02020603050405020304" pitchFamily="18" charset="0"/>
              <a:ea typeface="ＭＳ Ｐゴシック" panose="020B0600070205080204" pitchFamily="34" charset="-128"/>
            </a:endParaRPr>
          </a:p>
          <a:p>
            <a:r>
              <a:rPr lang="de-DE" altLang="de-DE" b="1" dirty="0">
                <a:latin typeface="Times" panose="02020603050405020304" pitchFamily="18" charset="0"/>
                <a:ea typeface="ＭＳ Ｐゴシック" panose="020B0600070205080204" pitchFamily="34" charset="-128"/>
              </a:rPr>
              <a:t>Google</a:t>
            </a:r>
            <a:r>
              <a:rPr lang="de-DE" altLang="de-DE" dirty="0">
                <a:latin typeface="Times" panose="02020603050405020304" pitchFamily="18" charset="0"/>
                <a:ea typeface="ＭＳ Ｐゴシック" panose="020B0600070205080204" pitchFamily="34" charset="-128"/>
              </a:rPr>
              <a:t>: Die Suche nach Informationen mit einer Suchmaschine (z.B. Google oder </a:t>
            </a:r>
            <a:r>
              <a:rPr lang="de-DE" altLang="de-DE" dirty="0" err="1">
                <a:latin typeface="Times" panose="02020603050405020304" pitchFamily="18" charset="0"/>
                <a:ea typeface="ＭＳ Ｐゴシック" panose="020B0600070205080204" pitchFamily="34" charset="-128"/>
              </a:rPr>
              <a:t>Qwant</a:t>
            </a:r>
            <a:r>
              <a:rPr lang="de-DE" altLang="de-DE" dirty="0">
                <a:latin typeface="Times" panose="02020603050405020304" pitchFamily="18" charset="0"/>
                <a:ea typeface="ＭＳ Ｐゴシック" panose="020B0600070205080204" pitchFamily="34" charset="-128"/>
              </a:rPr>
              <a:t>) ist für Kinder selbstverständlich. „Googlen“ gehört wie das Atmen zum Überleben. Die Nutzung erfolgt zielsicher und es entwickelt sich eine unbewusst Nutzungsstrategie. Dadurch werden andere Optionen und Funktionen, die die Suchmaschine bietet ausgeblendet. Kinder tun sich oftmals schwer, sich eine andere Suchstrategie anzueignen oder weitere nützliche Funktionen zu erkennen (z. B. nach Creative Commons-Inhalten suchen, Umgekehrte Bildersuche…).</a:t>
            </a:r>
            <a:r>
              <a:rPr lang="de-AT" altLang="de-DE" dirty="0">
                <a:latin typeface="Times" panose="02020603050405020304" pitchFamily="18" charset="0"/>
                <a:ea typeface="ＭＳ Ｐゴシック" panose="020B0600070205080204" pitchFamily="34" charset="-128"/>
              </a:rPr>
              <a:t> </a:t>
            </a:r>
          </a:p>
          <a:p>
            <a:endParaRPr lang="de-AT" altLang="de-DE" dirty="0">
              <a:latin typeface="Times" panose="02020603050405020304" pitchFamily="18" charset="0"/>
              <a:ea typeface="ＭＳ Ｐゴシック" panose="020B0600070205080204" pitchFamily="34" charset="-128"/>
            </a:endParaRPr>
          </a:p>
          <a:p>
            <a:r>
              <a:rPr lang="de-DE" altLang="de-DE" b="1" dirty="0">
                <a:latin typeface="Times" panose="02020603050405020304" pitchFamily="18" charset="0"/>
                <a:ea typeface="ＭＳ Ｐゴシック" panose="020B0600070205080204" pitchFamily="34" charset="-128"/>
              </a:rPr>
              <a:t>Telefonieren</a:t>
            </a:r>
            <a:r>
              <a:rPr lang="de-DE" altLang="de-DE" b="1" baseline="0" dirty="0">
                <a:latin typeface="Times" panose="02020603050405020304" pitchFamily="18" charset="0"/>
                <a:ea typeface="ＭＳ Ｐゴシック" panose="020B0600070205080204" pitchFamily="34" charset="-128"/>
              </a:rPr>
              <a:t> </a:t>
            </a:r>
            <a:r>
              <a:rPr lang="de-DE" altLang="de-DE" b="1" dirty="0">
                <a:latin typeface="Times" panose="02020603050405020304" pitchFamily="18" charset="0"/>
                <a:ea typeface="ＭＳ Ｐゴシック" panose="020B0600070205080204" pitchFamily="34" charset="-128"/>
              </a:rPr>
              <a:t>online</a:t>
            </a:r>
            <a:r>
              <a:rPr lang="de-DE" altLang="de-DE" dirty="0">
                <a:latin typeface="Times" panose="02020603050405020304" pitchFamily="18" charset="0"/>
                <a:ea typeface="ＭＳ Ｐゴシック" panose="020B0600070205080204" pitchFamily="34" charset="-128"/>
              </a:rPr>
              <a:t>: Viele Telefonate werden heutzutage nur mehr Online durchgeführt. Jeder großer Messenger (WhatsApp, Facebook, …) hat mittlerweile die entsprechende Funktionalität integriert. </a:t>
            </a:r>
            <a:endParaRPr lang="de-AT" altLang="de-DE" dirty="0">
              <a:latin typeface="Times" panose="02020603050405020304" pitchFamily="18" charset="0"/>
              <a:ea typeface="ＭＳ Ｐゴシック" panose="020B0600070205080204" pitchFamily="34" charset="-128"/>
            </a:endParaRPr>
          </a:p>
        </p:txBody>
      </p:sp>
      <p:sp>
        <p:nvSpPr>
          <p:cNvPr id="4" name="Foliennummernplatzhalter 3"/>
          <p:cNvSpPr>
            <a:spLocks noGrp="1"/>
          </p:cNvSpPr>
          <p:nvPr>
            <p:ph type="sldNum" sz="quarter" idx="10"/>
          </p:nvPr>
        </p:nvSpPr>
        <p:spPr/>
        <p:txBody>
          <a:bodyPr/>
          <a:lstStyle/>
          <a:p>
            <a:fld id="{5BC9136F-CA9D-4FE5-85DC-58A8F95C26FC}" type="slidenum">
              <a:rPr lang="de-AT" smtClean="0"/>
              <a:t>12</a:t>
            </a:fld>
            <a:endParaRPr lang="de-AT"/>
          </a:p>
        </p:txBody>
      </p:sp>
    </p:spTree>
    <p:extLst>
      <p:ext uri="{BB962C8B-B14F-4D97-AF65-F5344CB8AC3E}">
        <p14:creationId xmlns:p14="http://schemas.microsoft.com/office/powerpoint/2010/main" val="5114790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b="1" dirty="0"/>
              <a:t>TV und Video: </a:t>
            </a:r>
            <a:r>
              <a:rPr lang="de-AT" dirty="0"/>
              <a:t>YouTube, Netflix, </a:t>
            </a:r>
            <a:r>
              <a:rPr lang="de-AT" dirty="0" err="1"/>
              <a:t>amazon</a:t>
            </a:r>
            <a:r>
              <a:rPr lang="de-AT" dirty="0"/>
              <a:t> prime </a:t>
            </a:r>
            <a:r>
              <a:rPr lang="de-AT" dirty="0" err="1"/>
              <a:t>video</a:t>
            </a:r>
            <a:r>
              <a:rPr lang="de-AT" dirty="0"/>
              <a:t>, </a:t>
            </a:r>
            <a:r>
              <a:rPr lang="de-AT" dirty="0" err="1"/>
              <a:t>dazn</a:t>
            </a:r>
            <a:r>
              <a:rPr lang="de-AT" dirty="0"/>
              <a:t>, </a:t>
            </a:r>
            <a:r>
              <a:rPr lang="de-AT" dirty="0" err="1"/>
              <a:t>sky</a:t>
            </a:r>
            <a:r>
              <a:rPr lang="de-AT" dirty="0"/>
              <a:t>, Disney +</a:t>
            </a:r>
          </a:p>
          <a:p>
            <a:r>
              <a:rPr lang="de-AT" b="1" dirty="0"/>
              <a:t>Musik: </a:t>
            </a:r>
            <a:r>
              <a:rPr lang="de-AT" dirty="0" err="1"/>
              <a:t>spotify</a:t>
            </a:r>
            <a:r>
              <a:rPr lang="de-AT" dirty="0"/>
              <a:t>, </a:t>
            </a:r>
            <a:r>
              <a:rPr lang="de-AT" dirty="0" err="1"/>
              <a:t>apple</a:t>
            </a:r>
            <a:r>
              <a:rPr lang="de-AT" dirty="0"/>
              <a:t> </a:t>
            </a:r>
            <a:r>
              <a:rPr lang="de-AT" dirty="0" err="1"/>
              <a:t>music</a:t>
            </a:r>
            <a:r>
              <a:rPr lang="de-AT" dirty="0"/>
              <a:t>, </a:t>
            </a:r>
            <a:r>
              <a:rPr lang="de-AT" dirty="0" err="1"/>
              <a:t>soundcloud</a:t>
            </a:r>
            <a:endParaRPr lang="de-AT" dirty="0"/>
          </a:p>
          <a:p>
            <a:pPr marL="0" indent="0">
              <a:buFont typeface="Arial" panose="020B0604020202020204" pitchFamily="34" charset="0"/>
              <a:buNone/>
            </a:pPr>
            <a:r>
              <a:rPr lang="de-AT" b="1" dirty="0"/>
              <a:t>Spiele:</a:t>
            </a:r>
            <a:r>
              <a:rPr lang="de-AT" dirty="0"/>
              <a:t> </a:t>
            </a:r>
            <a:r>
              <a:rPr lang="de-DE" sz="1200" dirty="0" err="1">
                <a:latin typeface="Gill Sans MT" panose="020B0502020104020203" pitchFamily="34" charset="0"/>
              </a:rPr>
              <a:t>Fortnite</a:t>
            </a:r>
            <a:r>
              <a:rPr lang="de-DE" sz="1200" dirty="0">
                <a:latin typeface="Gill Sans MT" panose="020B0502020104020203" pitchFamily="34" charset="0"/>
              </a:rPr>
              <a:t>, </a:t>
            </a:r>
            <a:r>
              <a:rPr lang="de-DE" sz="1200" dirty="0" err="1">
                <a:latin typeface="Gill Sans MT" panose="020B0502020104020203" pitchFamily="34" charset="0"/>
              </a:rPr>
              <a:t>ClashRoyal</a:t>
            </a:r>
            <a:r>
              <a:rPr lang="de-DE" sz="1200" dirty="0">
                <a:latin typeface="Gill Sans MT" panose="020B0502020104020203" pitchFamily="34" charset="0"/>
              </a:rPr>
              <a:t>, R6, GTA5, </a:t>
            </a:r>
            <a:r>
              <a:rPr lang="de-DE" sz="1200" dirty="0" err="1">
                <a:latin typeface="Gill Sans MT" panose="020B0502020104020203" pitchFamily="34" charset="0"/>
              </a:rPr>
              <a:t>ApexLegend</a:t>
            </a:r>
            <a:r>
              <a:rPr lang="de-DE" sz="1200" dirty="0">
                <a:latin typeface="Gill Sans MT" panose="020B0502020104020203" pitchFamily="34" charset="0"/>
              </a:rPr>
              <a:t>, Battlefield, CSGO, COD, Raft, Minecraft, </a:t>
            </a:r>
            <a:r>
              <a:rPr lang="de-DE" sz="1200" dirty="0" err="1">
                <a:latin typeface="Gill Sans MT" panose="020B0502020104020203" pitchFamily="34" charset="0"/>
              </a:rPr>
              <a:t>PubG</a:t>
            </a:r>
            <a:r>
              <a:rPr lang="de-DE" sz="1200" dirty="0">
                <a:latin typeface="Gill Sans MT" panose="020B0502020104020203" pitchFamily="34" charset="0"/>
              </a:rPr>
              <a:t>, </a:t>
            </a:r>
            <a:r>
              <a:rPr lang="de-DE" sz="1200" dirty="0" err="1">
                <a:latin typeface="Gill Sans MT" panose="020B0502020104020203" pitchFamily="34" charset="0"/>
              </a:rPr>
              <a:t>Brawl</a:t>
            </a:r>
            <a:r>
              <a:rPr lang="de-DE" sz="1200" dirty="0">
                <a:latin typeface="Gill Sans MT" panose="020B0502020104020203" pitchFamily="34" charset="0"/>
              </a:rPr>
              <a:t> Stars, </a:t>
            </a:r>
            <a:r>
              <a:rPr lang="de-DE" sz="1200" dirty="0" err="1">
                <a:latin typeface="Gill Sans MT" panose="020B0502020104020203" pitchFamily="34" charset="0"/>
              </a:rPr>
              <a:t>Among</a:t>
            </a:r>
            <a:r>
              <a:rPr lang="de-DE" sz="1200" dirty="0">
                <a:latin typeface="Gill Sans MT" panose="020B0502020104020203" pitchFamily="34" charset="0"/>
              </a:rPr>
              <a:t> </a:t>
            </a:r>
            <a:r>
              <a:rPr lang="de-DE" sz="1200" dirty="0" err="1">
                <a:latin typeface="Gill Sans MT" panose="020B0502020104020203" pitchFamily="34" charset="0"/>
              </a:rPr>
              <a:t>Us</a:t>
            </a:r>
            <a:r>
              <a:rPr lang="de-DE" sz="1200" dirty="0">
                <a:latin typeface="Gill Sans MT" panose="020B0502020104020203" pitchFamily="34" charset="0"/>
              </a:rPr>
              <a:t>, </a:t>
            </a:r>
            <a:r>
              <a:rPr lang="de-DE" sz="1200" dirty="0" err="1">
                <a:latin typeface="Gill Sans MT" panose="020B0502020104020203" pitchFamily="34" charset="0"/>
              </a:rPr>
              <a:t>Roblox</a:t>
            </a:r>
            <a:endParaRPr lang="de-DE" sz="1200" dirty="0">
              <a:latin typeface="Gill Sans MT" panose="020B0502020104020203" pitchFamily="34" charset="0"/>
            </a:endParaRPr>
          </a:p>
          <a:p>
            <a:pPr marL="0" indent="0">
              <a:buFont typeface="Arial" panose="020B0604020202020204" pitchFamily="34" charset="0"/>
              <a:buNone/>
            </a:pPr>
            <a:r>
              <a:rPr lang="de-DE" sz="1200" b="1" dirty="0">
                <a:latin typeface="Gill Sans MT" panose="020B0502020104020203" pitchFamily="34" charset="0"/>
              </a:rPr>
              <a:t>Kommunikative Spiele: </a:t>
            </a:r>
            <a:r>
              <a:rPr lang="de-DE" sz="1200" dirty="0">
                <a:latin typeface="Gill Sans MT" panose="020B0502020104020203" pitchFamily="34" charset="0"/>
              </a:rPr>
              <a:t>Twitch, </a:t>
            </a:r>
            <a:r>
              <a:rPr lang="de-DE" sz="1200" dirty="0" err="1">
                <a:latin typeface="Gill Sans MT" panose="020B0502020104020203" pitchFamily="34" charset="0"/>
              </a:rPr>
              <a:t>Discord</a:t>
            </a:r>
            <a:r>
              <a:rPr lang="de-DE" sz="1200" dirty="0">
                <a:latin typeface="Gill Sans MT" panose="020B0502020104020203" pitchFamily="34" charset="0"/>
              </a:rPr>
              <a:t>, Steam, Team </a:t>
            </a:r>
            <a:r>
              <a:rPr lang="de-DE" sz="1200" dirty="0" err="1">
                <a:latin typeface="Gill Sans MT" panose="020B0502020104020203" pitchFamily="34" charset="0"/>
              </a:rPr>
              <a:t>Speak</a:t>
            </a:r>
            <a:r>
              <a:rPr lang="de-DE" sz="1200" dirty="0">
                <a:latin typeface="Gill Sans MT" panose="020B0502020104020203" pitchFamily="34" charset="0"/>
              </a:rPr>
              <a:t>, </a:t>
            </a:r>
            <a:r>
              <a:rPr lang="de-DE" sz="1200" dirty="0" err="1">
                <a:latin typeface="Gill Sans MT" panose="020B0502020104020203" pitchFamily="34" charset="0"/>
              </a:rPr>
              <a:t>Bunch</a:t>
            </a:r>
            <a:endParaRPr lang="de-DE" sz="1200" dirty="0">
              <a:latin typeface="Gill Sans MT" panose="020B0502020104020203" pitchFamily="34" charset="0"/>
            </a:endParaRPr>
          </a:p>
          <a:p>
            <a:pPr marL="0" indent="0">
              <a:buFont typeface="Arial" panose="020B0604020202020204" pitchFamily="34" charset="0"/>
              <a:buNone/>
            </a:pPr>
            <a:r>
              <a:rPr lang="de-DE" sz="1200" b="1" dirty="0">
                <a:latin typeface="Gill Sans MT" panose="020B0502020104020203" pitchFamily="34" charset="0"/>
              </a:rPr>
              <a:t>Soziale Netzwerke:</a:t>
            </a:r>
            <a:r>
              <a:rPr lang="de-DE" sz="1200" dirty="0">
                <a:latin typeface="Gill Sans MT" panose="020B0502020104020203" pitchFamily="34" charset="0"/>
              </a:rPr>
              <a:t> Snapchat, Instagram, WhatsApp, Twitter, Facebook, Reddit, Pinterest, </a:t>
            </a:r>
            <a:r>
              <a:rPr lang="de-DE" sz="1200" dirty="0" err="1">
                <a:latin typeface="Gill Sans MT" panose="020B0502020104020203" pitchFamily="34" charset="0"/>
              </a:rPr>
              <a:t>Houseparty</a:t>
            </a:r>
            <a:r>
              <a:rPr lang="de-DE" sz="1200" dirty="0">
                <a:latin typeface="Gill Sans MT" panose="020B0502020104020203" pitchFamily="34" charset="0"/>
              </a:rPr>
              <a:t>, </a:t>
            </a:r>
            <a:r>
              <a:rPr lang="de-DE" sz="1200" dirty="0" err="1">
                <a:latin typeface="Gill Sans MT" panose="020B0502020104020203" pitchFamily="34" charset="0"/>
              </a:rPr>
              <a:t>Tellonym</a:t>
            </a:r>
            <a:r>
              <a:rPr lang="de-DE" sz="1200" dirty="0">
                <a:latin typeface="Gill Sans MT" panose="020B0502020104020203" pitchFamily="34" charset="0"/>
              </a:rPr>
              <a:t>, </a:t>
            </a:r>
            <a:r>
              <a:rPr lang="de-DE" sz="1200" dirty="0" err="1">
                <a:latin typeface="Gill Sans MT" panose="020B0502020104020203" pitchFamily="34" charset="0"/>
              </a:rPr>
              <a:t>TikTok</a:t>
            </a:r>
            <a:endParaRPr lang="de-DE" sz="1200" dirty="0">
              <a:latin typeface="Gill Sans MT" panose="020B0502020104020203" pitchFamily="34" charset="0"/>
            </a:endParaRPr>
          </a:p>
          <a:p>
            <a:pPr marL="0" indent="0">
              <a:buFont typeface="Arial" panose="020B0604020202020204" pitchFamily="34" charset="0"/>
              <a:buNone/>
            </a:pPr>
            <a:endParaRPr lang="de-DE" sz="1200" dirty="0">
              <a:latin typeface="Gill Sans MT" panose="020B0502020104020203" pitchFamily="34" charset="0"/>
            </a:endParaRPr>
          </a:p>
          <a:p>
            <a:endParaRPr lang="de-AT" dirty="0"/>
          </a:p>
        </p:txBody>
      </p:sp>
      <p:sp>
        <p:nvSpPr>
          <p:cNvPr id="4" name="Foliennummernplatzhalter 3"/>
          <p:cNvSpPr>
            <a:spLocks noGrp="1"/>
          </p:cNvSpPr>
          <p:nvPr>
            <p:ph type="sldNum" sz="quarter" idx="5"/>
          </p:nvPr>
        </p:nvSpPr>
        <p:spPr/>
        <p:txBody>
          <a:bodyPr/>
          <a:lstStyle/>
          <a:p>
            <a:fld id="{5BC9136F-CA9D-4FE5-85DC-58A8F95C26FC}" type="slidenum">
              <a:rPr lang="de-AT" smtClean="0"/>
              <a:t>13</a:t>
            </a:fld>
            <a:endParaRPr lang="de-AT"/>
          </a:p>
        </p:txBody>
      </p:sp>
    </p:spTree>
    <p:extLst>
      <p:ext uri="{BB962C8B-B14F-4D97-AF65-F5344CB8AC3E}">
        <p14:creationId xmlns:p14="http://schemas.microsoft.com/office/powerpoint/2010/main" val="5339898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https://www.saferinternet.at/services/jugend-internet-monitor/</a:t>
            </a:r>
          </a:p>
        </p:txBody>
      </p:sp>
      <p:sp>
        <p:nvSpPr>
          <p:cNvPr id="4" name="Foliennummernplatzhalter 3"/>
          <p:cNvSpPr>
            <a:spLocks noGrp="1"/>
          </p:cNvSpPr>
          <p:nvPr>
            <p:ph type="sldNum" sz="quarter" idx="5"/>
          </p:nvPr>
        </p:nvSpPr>
        <p:spPr/>
        <p:txBody>
          <a:bodyPr/>
          <a:lstStyle/>
          <a:p>
            <a:fld id="{5BC9136F-CA9D-4FE5-85DC-58A8F95C26FC}" type="slidenum">
              <a:rPr lang="de-AT" smtClean="0"/>
              <a:t>14</a:t>
            </a:fld>
            <a:endParaRPr lang="de-AT"/>
          </a:p>
        </p:txBody>
      </p:sp>
    </p:spTree>
    <p:extLst>
      <p:ext uri="{BB962C8B-B14F-4D97-AF65-F5344CB8AC3E}">
        <p14:creationId xmlns:p14="http://schemas.microsoft.com/office/powerpoint/2010/main" val="1296234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altLang="de-DE" dirty="0">
                <a:latin typeface="Arial" panose="020B0604020202020204" pitchFamily="34" charset="0"/>
                <a:ea typeface="ＭＳ Ｐゴシック" panose="020B0600070205080204" pitchFamily="34" charset="-128"/>
              </a:rPr>
              <a:t>Um Risiken zu vermeiden und einzudämmen, sind Aufklärung, eine gute Beziehung und Verständnis für die Jugendlichen wichtig. </a:t>
            </a:r>
          </a:p>
          <a:p>
            <a:endParaRPr lang="de-AT" altLang="de-DE" dirty="0">
              <a:latin typeface="Arial" panose="020B0604020202020204" pitchFamily="34"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AT" altLang="de-DE" b="1" dirty="0">
                <a:latin typeface="Arial" panose="020B0604020202020204" pitchFamily="34" charset="0"/>
                <a:ea typeface="ＭＳ Ｐゴシック" panose="020B0600070205080204" pitchFamily="34" charset="-128"/>
              </a:rPr>
              <a:t>Cyber-Mobbing </a:t>
            </a:r>
            <a:r>
              <a:rPr lang="de-AT" altLang="de-DE" dirty="0">
                <a:latin typeface="Arial" panose="020B0604020202020204" pitchFamily="34" charset="0"/>
                <a:ea typeface="ＭＳ Ｐゴシック" panose="020B0600070205080204" pitchFamily="34" charset="-128"/>
              </a:rPr>
              <a:t>meint das absichtliche Beleidigen, Bloßstellen</a:t>
            </a:r>
            <a:r>
              <a:rPr lang="de-AT" altLang="de-DE" baseline="0" dirty="0">
                <a:latin typeface="Arial" panose="020B0604020202020204" pitchFamily="34" charset="0"/>
                <a:ea typeface="ＭＳ Ｐゴシック" panose="020B0600070205080204" pitchFamily="34" charset="-128"/>
              </a:rPr>
              <a:t> oder Belästigen über Internet und Handy – meist über einen längeren Zeitraum hinweg. Cyber-Mobbing kann rund um die Uhr stattfinden und online schnell viele Leute erreichen. Beispiele für Cyber-Mobbing: Beschimpfungen in Facebook-Kommentaren oder WhatsApp-Gruppen, Fake-Profile in Sozialen Netzwerken, beschämende Videos auf YouTube, Ausschluss aus Gruppen, Verbreiten von Lügen etc. Nehmen Sie Ihr Kind unbedingt ernst! Hilfe bietet im Ernstfall die Notrufnummer 147 Rat auf Draht (einfach 147 wählen oder online unter </a:t>
            </a:r>
            <a:r>
              <a:rPr lang="de-AT" altLang="de-DE" u="sng" baseline="0" dirty="0">
                <a:latin typeface="Arial" panose="020B0604020202020204" pitchFamily="34" charset="0"/>
                <a:ea typeface="ＭＳ Ｐゴシック" panose="020B0600070205080204" pitchFamily="34" charset="-128"/>
              </a:rPr>
              <a:t>www.rataufdraht.at</a:t>
            </a:r>
            <a:r>
              <a:rPr lang="de-AT" altLang="de-DE" baseline="0" dirty="0">
                <a:latin typeface="Arial" panose="020B0604020202020204" pitchFamily="34" charset="0"/>
                <a:ea typeface="ＭＳ Ｐゴシック" panose="020B0600070205080204" pitchFamily="34" charset="-128"/>
              </a:rPr>
              <a:t>). Blockieren Sie gemeinsam mit Ihrem Kind die Täter/innen in den Sozialen Netzwerken und sammeln Sie Beweise (z. B. Screenshots). Seit 1.1.2016 ist Cyber-Mobbing ein eigener Straftatbestand im österreichischen Strafgesetzbuch – erstatten Sie in schlimmen Fällen Anzeige.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altLang="de-DE" baseline="0" dirty="0">
              <a:latin typeface="Arial" panose="020B0604020202020204" pitchFamily="34" charset="0"/>
              <a:ea typeface="ＭＳ Ｐゴシック" panose="020B0600070205080204" pitchFamily="34" charset="-128"/>
            </a:endParaRPr>
          </a:p>
          <a:p>
            <a:r>
              <a:rPr lang="de-AT" b="1" dirty="0">
                <a:solidFill>
                  <a:schemeClr val="tx1"/>
                </a:solidFill>
                <a:latin typeface="Gill Sans MT" panose="020B0502020104020203" pitchFamily="34" charset="0"/>
              </a:rPr>
              <a:t>Was ist </a:t>
            </a:r>
            <a:r>
              <a:rPr lang="de-AT" b="1" dirty="0" err="1">
                <a:solidFill>
                  <a:schemeClr val="tx1"/>
                </a:solidFill>
                <a:latin typeface="Gill Sans MT" panose="020B0502020104020203" pitchFamily="34" charset="0"/>
              </a:rPr>
              <a:t>Smack</a:t>
            </a:r>
            <a:r>
              <a:rPr lang="de-AT" b="1" dirty="0">
                <a:solidFill>
                  <a:schemeClr val="tx1"/>
                </a:solidFill>
                <a:latin typeface="Gill Sans MT" panose="020B0502020104020203" pitchFamily="34" charset="0"/>
              </a:rPr>
              <a:t>/</a:t>
            </a:r>
            <a:r>
              <a:rPr lang="de-AT" b="1" dirty="0" err="1">
                <a:solidFill>
                  <a:schemeClr val="tx1"/>
                </a:solidFill>
                <a:latin typeface="Gill Sans MT" panose="020B0502020104020203" pitchFamily="34" charset="0"/>
              </a:rPr>
              <a:t>Slap</a:t>
            </a:r>
            <a:r>
              <a:rPr lang="de-AT" b="1" dirty="0">
                <a:solidFill>
                  <a:schemeClr val="tx1"/>
                </a:solidFill>
                <a:latin typeface="Gill Sans MT" panose="020B0502020104020203" pitchFamily="34" charset="0"/>
              </a:rPr>
              <a:t> Cam?</a:t>
            </a:r>
          </a:p>
          <a:p>
            <a:r>
              <a:rPr lang="de-AT" altLang="de-DE" dirty="0">
                <a:solidFill>
                  <a:schemeClr val="tx1"/>
                </a:solidFill>
                <a:latin typeface="Gill Sans MT" panose="020B0502020104020203" pitchFamily="34" charset="0"/>
                <a:ea typeface="ＭＳ Ｐゴシック" panose="020B0600070205080204" pitchFamily="34" charset="-128"/>
              </a:rPr>
              <a:t>Angriffe auf Personen, die mit dem Handy mitgefilmt und anschließend verbreitet werden</a:t>
            </a:r>
            <a:endParaRPr lang="de-DE" dirty="0">
              <a:solidFill>
                <a:schemeClr val="tx1"/>
              </a:solidFill>
              <a:latin typeface="Gill Sans MT" panose="020B05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AT" altLang="de-DE" dirty="0">
              <a:latin typeface="Arial" panose="020B0604020202020204" pitchFamily="34"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AT" altLang="de-DE" dirty="0">
                <a:latin typeface="Arial" panose="020B0604020202020204" pitchFamily="34" charset="0"/>
                <a:ea typeface="ＭＳ Ｐゴシック" panose="020B0600070205080204" pitchFamily="34" charset="-128"/>
              </a:rPr>
              <a:t>Das Phänomen </a:t>
            </a:r>
            <a:r>
              <a:rPr lang="de-AT" altLang="de-DE" b="1" dirty="0">
                <a:latin typeface="Arial" panose="020B0604020202020204" pitchFamily="34" charset="0"/>
                <a:ea typeface="ＭＳ Ｐゴシック" panose="020B0600070205080204" pitchFamily="34" charset="-128"/>
              </a:rPr>
              <a:t>Cyber-Grooming</a:t>
            </a:r>
            <a:r>
              <a:rPr lang="de-AT" altLang="de-DE" dirty="0">
                <a:latin typeface="Arial" panose="020B0604020202020204" pitchFamily="34" charset="0"/>
                <a:ea typeface="ＭＳ Ｐゴシック" panose="020B0600070205080204" pitchFamily="34" charset="-128"/>
              </a:rPr>
              <a:t> lässt sich oftmals vermeiden, wenn Jugendliche einfache Chatregeln befolgen und sich v. a. niemals alleine mit Fremden treffen. Möglichkeiten, um sicher zu stellen, dass die Person am Ende der Leitung wirklich auch ein Jugendlicher ist: jugendliche Sprache, Schreib- und Grammatikfehler, Themen (wie schnell und kompetent antwortet die Person zu spezifischen Themen), Webcam, …</a:t>
            </a:r>
          </a:p>
          <a:p>
            <a:endParaRPr lang="de-AT" altLang="de-DE" dirty="0">
              <a:latin typeface="Arial" panose="020B0604020202020204" pitchFamily="34" charset="0"/>
              <a:ea typeface="ＭＳ Ｐゴシック" panose="020B0600070205080204" pitchFamily="34" charset="-128"/>
            </a:endParaRPr>
          </a:p>
          <a:p>
            <a:r>
              <a:rPr lang="de-AT" b="1" dirty="0">
                <a:solidFill>
                  <a:schemeClr val="tx1"/>
                </a:solidFill>
                <a:latin typeface="Gill Sans MT" panose="020B0502020104020203" pitchFamily="34" charset="0"/>
              </a:rPr>
              <a:t>Was ist </a:t>
            </a:r>
            <a:r>
              <a:rPr lang="de-AT" b="1" dirty="0" err="1">
                <a:solidFill>
                  <a:schemeClr val="tx1"/>
                </a:solidFill>
                <a:latin typeface="Gill Sans MT" panose="020B0502020104020203" pitchFamily="34" charset="0"/>
              </a:rPr>
              <a:t>Sextortion</a:t>
            </a:r>
            <a:r>
              <a:rPr lang="de-AT" b="1" dirty="0">
                <a:solidFill>
                  <a:schemeClr val="tx1"/>
                </a:solidFill>
                <a:latin typeface="Gill Sans MT" panose="020B0502020104020203" pitchFamily="34" charset="0"/>
              </a:rPr>
              <a:t>?</a:t>
            </a:r>
          </a:p>
          <a:p>
            <a:r>
              <a:rPr lang="de-AT" dirty="0">
                <a:solidFill>
                  <a:schemeClr val="tx1"/>
                </a:solidFill>
                <a:latin typeface="Gill Sans MT" panose="020B0502020104020203" pitchFamily="34" charset="0"/>
                <a:cs typeface="Arial" pitchFamily="34" charset="0"/>
              </a:rPr>
              <a:t>Betrugsmasche, bei der Opfer nach Video-Sex-Chats mit den Aufnahmen erpresst werden</a:t>
            </a:r>
          </a:p>
          <a:p>
            <a:endParaRPr lang="de-AT" altLang="de-DE" dirty="0">
              <a:latin typeface="Arial" panose="020B0604020202020204" pitchFamily="34" charset="0"/>
              <a:ea typeface="ＭＳ Ｐゴシック" panose="020B0600070205080204" pitchFamily="34" charset="-128"/>
            </a:endParaRPr>
          </a:p>
        </p:txBody>
      </p:sp>
      <p:sp>
        <p:nvSpPr>
          <p:cNvPr id="4" name="Foliennummernplatzhalter 3"/>
          <p:cNvSpPr>
            <a:spLocks noGrp="1"/>
          </p:cNvSpPr>
          <p:nvPr>
            <p:ph type="sldNum" sz="quarter" idx="10"/>
          </p:nvPr>
        </p:nvSpPr>
        <p:spPr/>
        <p:txBody>
          <a:bodyPr/>
          <a:lstStyle/>
          <a:p>
            <a:fld id="{5BC9136F-CA9D-4FE5-85DC-58A8F95C26FC}" type="slidenum">
              <a:rPr lang="de-AT" smtClean="0"/>
              <a:t>15</a:t>
            </a:fld>
            <a:endParaRPr lang="de-AT"/>
          </a:p>
        </p:txBody>
      </p:sp>
    </p:spTree>
    <p:extLst>
      <p:ext uri="{BB962C8B-B14F-4D97-AF65-F5344CB8AC3E}">
        <p14:creationId xmlns:p14="http://schemas.microsoft.com/office/powerpoint/2010/main" val="42438734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ltLang="de-DE" dirty="0">
              <a:latin typeface="Arial" panose="020B0604020202020204" pitchFamily="34" charset="0"/>
              <a:ea typeface="ＭＳ Ｐゴシック" panose="020B0600070205080204" pitchFamily="34" charset="-128"/>
            </a:endParaRPr>
          </a:p>
          <a:p>
            <a:r>
              <a:rPr lang="de-AT" altLang="de-DE" dirty="0">
                <a:latin typeface="Arial" panose="020B0604020202020204" pitchFamily="34" charset="0"/>
                <a:ea typeface="ＭＳ Ｐゴシック" panose="020B0600070205080204" pitchFamily="34" charset="-128"/>
              </a:rPr>
              <a:t>Um Risiken zu vermeiden und einzudämmen, sind Aufklärung, eine gute Beziehung und Verständnis für die Jugendlichen wichtig. </a:t>
            </a:r>
          </a:p>
          <a:p>
            <a:endParaRPr lang="de-AT" altLang="de-DE" dirty="0">
              <a:latin typeface="Arial" panose="020B0604020202020204" pitchFamily="34"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AT" altLang="de-DE" b="1" dirty="0">
                <a:latin typeface="Arial" panose="020B0604020202020204" pitchFamily="34" charset="0"/>
                <a:ea typeface="ＭＳ Ｐゴシック" panose="020B0600070205080204" pitchFamily="34" charset="-128"/>
              </a:rPr>
              <a:t>Cyber-Mobbing </a:t>
            </a:r>
            <a:r>
              <a:rPr lang="de-AT" altLang="de-DE" dirty="0">
                <a:latin typeface="Arial" panose="020B0604020202020204" pitchFamily="34" charset="0"/>
                <a:ea typeface="ＭＳ Ｐゴシック" panose="020B0600070205080204" pitchFamily="34" charset="-128"/>
              </a:rPr>
              <a:t>meint das absichtliche Beleidigen, Bloßstellen</a:t>
            </a:r>
            <a:r>
              <a:rPr lang="de-AT" altLang="de-DE" baseline="0" dirty="0">
                <a:latin typeface="Arial" panose="020B0604020202020204" pitchFamily="34" charset="0"/>
                <a:ea typeface="ＭＳ Ｐゴシック" panose="020B0600070205080204" pitchFamily="34" charset="-128"/>
              </a:rPr>
              <a:t> oder Belästigen über Internet und Handy – meist über einen längeren Zeitraum hinweg. Cyber-Mobbing kann rund um die Uhr stattfinden und online schnell viele Leute erreichen. Beispiele für Cyber-Mobbing: Beschimpfungen in Facebook-Kommentaren oder WhatsApp-Gruppen, Fake-Profile in Sozialen Netzwerken, beschämende Videos auf YouTube, Ausschluss aus Gruppen, Verbreiten von Lügen etc. Nehmen Sie Ihr Kind unbedingt ernst! Hilfe bietet im Ernstfall die Notrufnummer 147 Rat auf Draht (einfach 147 wählen oder online unter </a:t>
            </a:r>
            <a:r>
              <a:rPr lang="de-AT" altLang="de-DE" u="sng" baseline="0" dirty="0">
                <a:latin typeface="Arial" panose="020B0604020202020204" pitchFamily="34" charset="0"/>
                <a:ea typeface="ＭＳ Ｐゴシック" panose="020B0600070205080204" pitchFamily="34" charset="-128"/>
              </a:rPr>
              <a:t>www.rataufdraht.at</a:t>
            </a:r>
            <a:r>
              <a:rPr lang="de-AT" altLang="de-DE" baseline="0" dirty="0">
                <a:latin typeface="Arial" panose="020B0604020202020204" pitchFamily="34" charset="0"/>
                <a:ea typeface="ＭＳ Ｐゴシック" panose="020B0600070205080204" pitchFamily="34" charset="-128"/>
              </a:rPr>
              <a:t>). Blockieren Sie gemeinsam mit Ihrem Kind die TäterInnen in den Sozialen Netzwerken und sammeln Sie Beweise (z. B. Screenshots). Seit 1.1.2016 ist Cyber-Mobbing ein eigener Straftatbestand im österreichischen Strafgesetzbuch – erstatten Sie in schlimmen Fällen Anzeige.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altLang="de-DE" baseline="0" dirty="0">
              <a:latin typeface="Arial" panose="020B0604020202020204" pitchFamily="34" charset="0"/>
              <a:ea typeface="ＭＳ Ｐゴシック" panose="020B0600070205080204" pitchFamily="34" charset="-128"/>
            </a:endParaRPr>
          </a:p>
          <a:p>
            <a:r>
              <a:rPr lang="de-AT" b="1" dirty="0">
                <a:solidFill>
                  <a:schemeClr val="tx1"/>
                </a:solidFill>
                <a:latin typeface="Gill Sans MT" panose="020B0502020104020203" pitchFamily="34" charset="0"/>
              </a:rPr>
              <a:t>Was ist </a:t>
            </a:r>
            <a:r>
              <a:rPr lang="de-AT" b="1" dirty="0" err="1">
                <a:solidFill>
                  <a:schemeClr val="tx1"/>
                </a:solidFill>
                <a:latin typeface="Gill Sans MT" panose="020B0502020104020203" pitchFamily="34" charset="0"/>
              </a:rPr>
              <a:t>Smack</a:t>
            </a:r>
            <a:r>
              <a:rPr lang="de-AT" b="1" dirty="0">
                <a:solidFill>
                  <a:schemeClr val="tx1"/>
                </a:solidFill>
                <a:latin typeface="Gill Sans MT" panose="020B0502020104020203" pitchFamily="34" charset="0"/>
              </a:rPr>
              <a:t>/</a:t>
            </a:r>
            <a:r>
              <a:rPr lang="de-AT" b="1" dirty="0" err="1">
                <a:solidFill>
                  <a:schemeClr val="tx1"/>
                </a:solidFill>
                <a:latin typeface="Gill Sans MT" panose="020B0502020104020203" pitchFamily="34" charset="0"/>
              </a:rPr>
              <a:t>Slap</a:t>
            </a:r>
            <a:r>
              <a:rPr lang="de-AT" b="1" dirty="0">
                <a:solidFill>
                  <a:schemeClr val="tx1"/>
                </a:solidFill>
                <a:latin typeface="Gill Sans MT" panose="020B0502020104020203" pitchFamily="34" charset="0"/>
              </a:rPr>
              <a:t> Cam?</a:t>
            </a:r>
          </a:p>
          <a:p>
            <a:r>
              <a:rPr lang="de-AT" altLang="de-DE" dirty="0">
                <a:solidFill>
                  <a:schemeClr val="tx1"/>
                </a:solidFill>
                <a:latin typeface="Gill Sans MT" panose="020B0502020104020203" pitchFamily="34" charset="0"/>
                <a:ea typeface="ＭＳ Ｐゴシック" panose="020B0600070205080204" pitchFamily="34" charset="-128"/>
              </a:rPr>
              <a:t>Angriffe auf Personen, die mit dem Handy mitgefilmt und anschließend verbreitet werden</a:t>
            </a:r>
            <a:endParaRPr lang="de-DE" dirty="0">
              <a:solidFill>
                <a:schemeClr val="tx1"/>
              </a:solidFill>
              <a:latin typeface="Gill Sans MT" panose="020B05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AT" altLang="de-DE" dirty="0">
              <a:latin typeface="Arial" panose="020B0604020202020204" pitchFamily="34"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AT" altLang="de-DE" dirty="0">
                <a:latin typeface="Arial" panose="020B0604020202020204" pitchFamily="34" charset="0"/>
                <a:ea typeface="ＭＳ Ｐゴシック" panose="020B0600070205080204" pitchFamily="34" charset="-128"/>
              </a:rPr>
              <a:t>Das Phänomen </a:t>
            </a:r>
            <a:r>
              <a:rPr lang="de-AT" altLang="de-DE" b="1" dirty="0">
                <a:latin typeface="Arial" panose="020B0604020202020204" pitchFamily="34" charset="0"/>
                <a:ea typeface="ＭＳ Ｐゴシック" panose="020B0600070205080204" pitchFamily="34" charset="-128"/>
              </a:rPr>
              <a:t>Cyber-Grooming</a:t>
            </a:r>
            <a:r>
              <a:rPr lang="de-AT" altLang="de-DE" dirty="0">
                <a:latin typeface="Arial" panose="020B0604020202020204" pitchFamily="34" charset="0"/>
                <a:ea typeface="ＭＳ Ｐゴシック" panose="020B0600070205080204" pitchFamily="34" charset="-128"/>
              </a:rPr>
              <a:t> lässt sich oftmals vermeiden, wenn Jugendliche einfache Chatregeln befolgen und sich v. a. niemals alleine mit Fremden treffen. Möglichkeiten, um sicher zu stellen, dass die Person am Ende der Leitung wirklich auch ein Jugendlicher ist: jugendliche Sprache, Schreib- und Grammatikfehler, Themen (wie schnell und kompetent antwortet die Person zu spezifischen Themen), Webcam, …</a:t>
            </a:r>
          </a:p>
          <a:p>
            <a:endParaRPr lang="de-AT" altLang="de-DE" dirty="0">
              <a:latin typeface="Arial" panose="020B0604020202020204" pitchFamily="34" charset="0"/>
              <a:ea typeface="ＭＳ Ｐゴシック" panose="020B0600070205080204" pitchFamily="34" charset="-128"/>
            </a:endParaRPr>
          </a:p>
          <a:p>
            <a:r>
              <a:rPr lang="de-AT" b="1" dirty="0">
                <a:solidFill>
                  <a:schemeClr val="tx1"/>
                </a:solidFill>
                <a:latin typeface="Gill Sans MT" panose="020B0502020104020203" pitchFamily="34" charset="0"/>
              </a:rPr>
              <a:t>Was ist </a:t>
            </a:r>
            <a:r>
              <a:rPr lang="de-AT" b="1" dirty="0" err="1">
                <a:solidFill>
                  <a:schemeClr val="tx1"/>
                </a:solidFill>
                <a:latin typeface="Gill Sans MT" panose="020B0502020104020203" pitchFamily="34" charset="0"/>
              </a:rPr>
              <a:t>Sextortion</a:t>
            </a:r>
            <a:r>
              <a:rPr lang="de-AT" b="1" dirty="0">
                <a:solidFill>
                  <a:schemeClr val="tx1"/>
                </a:solidFill>
                <a:latin typeface="Gill Sans MT" panose="020B0502020104020203" pitchFamily="34" charset="0"/>
              </a:rPr>
              <a:t>?</a:t>
            </a:r>
          </a:p>
          <a:p>
            <a:r>
              <a:rPr lang="de-AT" dirty="0">
                <a:solidFill>
                  <a:schemeClr val="tx1"/>
                </a:solidFill>
                <a:latin typeface="Gill Sans MT" panose="020B0502020104020203" pitchFamily="34" charset="0"/>
                <a:cs typeface="Arial" pitchFamily="34" charset="0"/>
              </a:rPr>
              <a:t>Betrugsmasche, bei der Opfer nach Video-Sex-Chats mit den Aufnahmen erpresst werden</a:t>
            </a:r>
          </a:p>
        </p:txBody>
      </p:sp>
      <p:sp>
        <p:nvSpPr>
          <p:cNvPr id="4" name="Foliennummernplatzhalter 3"/>
          <p:cNvSpPr>
            <a:spLocks noGrp="1"/>
          </p:cNvSpPr>
          <p:nvPr>
            <p:ph type="sldNum" sz="quarter" idx="10"/>
          </p:nvPr>
        </p:nvSpPr>
        <p:spPr/>
        <p:txBody>
          <a:bodyPr/>
          <a:lstStyle/>
          <a:p>
            <a:fld id="{5BC9136F-CA9D-4FE5-85DC-58A8F95C26FC}" type="slidenum">
              <a:rPr lang="de-AT" smtClean="0"/>
              <a:t>16</a:t>
            </a:fld>
            <a:endParaRPr lang="de-AT"/>
          </a:p>
        </p:txBody>
      </p:sp>
    </p:spTree>
    <p:extLst>
      <p:ext uri="{BB962C8B-B14F-4D97-AF65-F5344CB8AC3E}">
        <p14:creationId xmlns:p14="http://schemas.microsoft.com/office/powerpoint/2010/main" val="25324409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ltLang="de-DE" dirty="0">
              <a:latin typeface="Arial" panose="020B0604020202020204" pitchFamily="34" charset="0"/>
              <a:ea typeface="ＭＳ Ｐゴシック" panose="020B0600070205080204" pitchFamily="34" charset="-128"/>
            </a:endParaRPr>
          </a:p>
          <a:p>
            <a:r>
              <a:rPr lang="de-AT" altLang="de-DE" dirty="0">
                <a:latin typeface="Arial" panose="020B0604020202020204" pitchFamily="34" charset="0"/>
                <a:ea typeface="ＭＳ Ｐゴシック" panose="020B0600070205080204" pitchFamily="34" charset="-128"/>
              </a:rPr>
              <a:t>Um Risiken zu vermeiden und einzudämmen, sind Aufklärung, eine gute Beziehung und Verständnis für die Jugendlichen wichtig. </a:t>
            </a:r>
          </a:p>
          <a:p>
            <a:endParaRPr lang="de-AT" altLang="de-DE" dirty="0">
              <a:latin typeface="Arial" panose="020B0604020202020204" pitchFamily="34"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AT" altLang="de-DE" b="1" dirty="0">
                <a:latin typeface="Arial" panose="020B0604020202020204" pitchFamily="34" charset="0"/>
                <a:ea typeface="ＭＳ Ｐゴシック" panose="020B0600070205080204" pitchFamily="34" charset="-128"/>
              </a:rPr>
              <a:t>Cyber-Mobbing </a:t>
            </a:r>
            <a:r>
              <a:rPr lang="de-AT" altLang="de-DE" dirty="0">
                <a:latin typeface="Arial" panose="020B0604020202020204" pitchFamily="34" charset="0"/>
                <a:ea typeface="ＭＳ Ｐゴシック" panose="020B0600070205080204" pitchFamily="34" charset="-128"/>
              </a:rPr>
              <a:t>meint das absichtliche Beleidigen, Bloßstellen</a:t>
            </a:r>
            <a:r>
              <a:rPr lang="de-AT" altLang="de-DE" baseline="0" dirty="0">
                <a:latin typeface="Arial" panose="020B0604020202020204" pitchFamily="34" charset="0"/>
                <a:ea typeface="ＭＳ Ｐゴシック" panose="020B0600070205080204" pitchFamily="34" charset="-128"/>
              </a:rPr>
              <a:t> oder Belästigen über Internet und Handy – meist über einen längeren Zeitraum hinweg. Cyber-Mobbing kann rund um die Uhr stattfinden und online schnell viele Leute erreichen. Beispiele für Cyber-Mobbing: Beschimpfungen in Facebook-Kommentaren oder WhatsApp-Gruppen, Fake-Profile in Sozialen Netzwerken, beschämende Videos auf YouTube, Ausschluss aus Gruppen, Verbreiten von Lügen etc. Nehmen Sie Ihr Kind unbedingt ernst! Hilfe bietet im Ernstfall die Notrufnummer 147 Rat auf Draht (einfach 147 wählen oder online unter </a:t>
            </a:r>
            <a:r>
              <a:rPr lang="de-AT" altLang="de-DE" u="sng" baseline="0" dirty="0">
                <a:latin typeface="Arial" panose="020B0604020202020204" pitchFamily="34" charset="0"/>
                <a:ea typeface="ＭＳ Ｐゴシック" panose="020B0600070205080204" pitchFamily="34" charset="-128"/>
              </a:rPr>
              <a:t>www.rataufdraht.at</a:t>
            </a:r>
            <a:r>
              <a:rPr lang="de-AT" altLang="de-DE" baseline="0" dirty="0">
                <a:latin typeface="Arial" panose="020B0604020202020204" pitchFamily="34" charset="0"/>
                <a:ea typeface="ＭＳ Ｐゴシック" panose="020B0600070205080204" pitchFamily="34" charset="-128"/>
              </a:rPr>
              <a:t>). Blockieren Sie gemeinsam mit Ihrem Kind die TäterInnen in den Sozialen Netzwerken und sammeln Sie Beweise (z. B. Screenshots). Seit 1.1.2016 ist Cyber-Mobbing ein eigener Straftatbestand im österreichischen Strafgesetzbuch – erstatten Sie in schlimmen Fällen Anzeige.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altLang="de-DE" baseline="0" dirty="0">
              <a:latin typeface="Arial" panose="020B0604020202020204" pitchFamily="34" charset="0"/>
              <a:ea typeface="ＭＳ Ｐゴシック" panose="020B0600070205080204" pitchFamily="34" charset="-128"/>
            </a:endParaRPr>
          </a:p>
          <a:p>
            <a:r>
              <a:rPr lang="de-AT" b="1" dirty="0">
                <a:solidFill>
                  <a:schemeClr val="tx1"/>
                </a:solidFill>
                <a:latin typeface="Gill Sans MT" panose="020B0502020104020203" pitchFamily="34" charset="0"/>
              </a:rPr>
              <a:t>Was ist </a:t>
            </a:r>
            <a:r>
              <a:rPr lang="de-AT" b="1" dirty="0" err="1">
                <a:solidFill>
                  <a:schemeClr val="tx1"/>
                </a:solidFill>
                <a:latin typeface="Gill Sans MT" panose="020B0502020104020203" pitchFamily="34" charset="0"/>
              </a:rPr>
              <a:t>Smack</a:t>
            </a:r>
            <a:r>
              <a:rPr lang="de-AT" b="1" dirty="0">
                <a:solidFill>
                  <a:schemeClr val="tx1"/>
                </a:solidFill>
                <a:latin typeface="Gill Sans MT" panose="020B0502020104020203" pitchFamily="34" charset="0"/>
              </a:rPr>
              <a:t>/</a:t>
            </a:r>
            <a:r>
              <a:rPr lang="de-AT" b="1" dirty="0" err="1">
                <a:solidFill>
                  <a:schemeClr val="tx1"/>
                </a:solidFill>
                <a:latin typeface="Gill Sans MT" panose="020B0502020104020203" pitchFamily="34" charset="0"/>
              </a:rPr>
              <a:t>Slap</a:t>
            </a:r>
            <a:r>
              <a:rPr lang="de-AT" b="1" dirty="0">
                <a:solidFill>
                  <a:schemeClr val="tx1"/>
                </a:solidFill>
                <a:latin typeface="Gill Sans MT" panose="020B0502020104020203" pitchFamily="34" charset="0"/>
              </a:rPr>
              <a:t> Cam?</a:t>
            </a:r>
          </a:p>
          <a:p>
            <a:r>
              <a:rPr lang="de-AT" altLang="de-DE" dirty="0">
                <a:solidFill>
                  <a:schemeClr val="tx1"/>
                </a:solidFill>
                <a:latin typeface="Gill Sans MT" panose="020B0502020104020203" pitchFamily="34" charset="0"/>
                <a:ea typeface="ＭＳ Ｐゴシック" panose="020B0600070205080204" pitchFamily="34" charset="-128"/>
              </a:rPr>
              <a:t>Angriffe auf Personen, die mit dem Handy mitgefilmt und anschließend verbreitet werden</a:t>
            </a:r>
            <a:endParaRPr lang="de-DE" dirty="0">
              <a:solidFill>
                <a:schemeClr val="tx1"/>
              </a:solidFill>
              <a:latin typeface="Gill Sans MT" panose="020B05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AT" altLang="de-DE" dirty="0">
              <a:latin typeface="Arial" panose="020B0604020202020204" pitchFamily="34"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AT" altLang="de-DE" dirty="0">
                <a:latin typeface="Arial" panose="020B0604020202020204" pitchFamily="34" charset="0"/>
                <a:ea typeface="ＭＳ Ｐゴシック" panose="020B0600070205080204" pitchFamily="34" charset="-128"/>
              </a:rPr>
              <a:t>Das Phänomen </a:t>
            </a:r>
            <a:r>
              <a:rPr lang="de-AT" altLang="de-DE" b="1" dirty="0">
                <a:latin typeface="Arial" panose="020B0604020202020204" pitchFamily="34" charset="0"/>
                <a:ea typeface="ＭＳ Ｐゴシック" panose="020B0600070205080204" pitchFamily="34" charset="-128"/>
              </a:rPr>
              <a:t>Cyber-Grooming</a:t>
            </a:r>
            <a:r>
              <a:rPr lang="de-AT" altLang="de-DE" dirty="0">
                <a:latin typeface="Arial" panose="020B0604020202020204" pitchFamily="34" charset="0"/>
                <a:ea typeface="ＭＳ Ｐゴシック" panose="020B0600070205080204" pitchFamily="34" charset="-128"/>
              </a:rPr>
              <a:t> lässt sich oftmals vermeiden, wenn Jugendliche einfache Chatregeln befolgen und sich v. a. niemals alleine mit Fremden treffen. Möglichkeiten, um sicher zu stellen, dass die Person am Ende der Leitung wirklich auch ein Jugendlicher ist: jugendliche Sprache, Schreib- und Grammatikfehler, Themen (wie schnell und kompetent antwortet die Person zu spezifischen Themen), Webcam, …</a:t>
            </a:r>
          </a:p>
          <a:p>
            <a:endParaRPr lang="de-AT" altLang="de-DE" dirty="0">
              <a:latin typeface="Arial" panose="020B0604020202020204" pitchFamily="34" charset="0"/>
              <a:ea typeface="ＭＳ Ｐゴシック" panose="020B0600070205080204" pitchFamily="34" charset="-128"/>
            </a:endParaRPr>
          </a:p>
          <a:p>
            <a:r>
              <a:rPr lang="de-AT" b="1" dirty="0">
                <a:solidFill>
                  <a:schemeClr val="tx1"/>
                </a:solidFill>
                <a:latin typeface="Gill Sans MT" panose="020B0502020104020203" pitchFamily="34" charset="0"/>
              </a:rPr>
              <a:t>Was ist </a:t>
            </a:r>
            <a:r>
              <a:rPr lang="de-AT" b="1" dirty="0" err="1">
                <a:solidFill>
                  <a:schemeClr val="tx1"/>
                </a:solidFill>
                <a:latin typeface="Gill Sans MT" panose="020B0502020104020203" pitchFamily="34" charset="0"/>
              </a:rPr>
              <a:t>Sextortion</a:t>
            </a:r>
            <a:r>
              <a:rPr lang="de-AT" b="1" dirty="0">
                <a:solidFill>
                  <a:schemeClr val="tx1"/>
                </a:solidFill>
                <a:latin typeface="Gill Sans MT" panose="020B0502020104020203" pitchFamily="34" charset="0"/>
              </a:rPr>
              <a:t>?</a:t>
            </a:r>
          </a:p>
          <a:p>
            <a:r>
              <a:rPr lang="de-AT" dirty="0">
                <a:solidFill>
                  <a:schemeClr val="tx1"/>
                </a:solidFill>
                <a:latin typeface="Gill Sans MT" panose="020B0502020104020203" pitchFamily="34" charset="0"/>
                <a:cs typeface="Arial" pitchFamily="34" charset="0"/>
              </a:rPr>
              <a:t>Betrugsmasche, bei der Opfer nach Video-Sex-Chats mit den Aufnahmen erpresst werden</a:t>
            </a:r>
          </a:p>
        </p:txBody>
      </p:sp>
      <p:sp>
        <p:nvSpPr>
          <p:cNvPr id="4" name="Foliennummernplatzhalter 3"/>
          <p:cNvSpPr>
            <a:spLocks noGrp="1"/>
          </p:cNvSpPr>
          <p:nvPr>
            <p:ph type="sldNum" sz="quarter" idx="10"/>
          </p:nvPr>
        </p:nvSpPr>
        <p:spPr/>
        <p:txBody>
          <a:bodyPr/>
          <a:lstStyle/>
          <a:p>
            <a:fld id="{5BC9136F-CA9D-4FE5-85DC-58A8F95C26FC}" type="slidenum">
              <a:rPr lang="de-AT" smtClean="0"/>
              <a:t>17</a:t>
            </a:fld>
            <a:endParaRPr lang="de-AT"/>
          </a:p>
        </p:txBody>
      </p:sp>
    </p:spTree>
    <p:extLst>
      <p:ext uri="{BB962C8B-B14F-4D97-AF65-F5344CB8AC3E}">
        <p14:creationId xmlns:p14="http://schemas.microsoft.com/office/powerpoint/2010/main" val="13044190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50000"/>
              </a:lnSpc>
              <a:buSzPct val="100000"/>
              <a:defRPr/>
            </a:pPr>
            <a:r>
              <a:rPr lang="de-DE" altLang="de-DE" sz="1200" b="1" dirty="0">
                <a:ea typeface="ＭＳ Ｐゴシック" pitchFamily="34" charset="-128"/>
              </a:rPr>
              <a:t>Kostenloser Download:</a:t>
            </a:r>
          </a:p>
          <a:p>
            <a:pPr>
              <a:lnSpc>
                <a:spcPct val="150000"/>
              </a:lnSpc>
              <a:buSzPct val="100000"/>
              <a:defRPr/>
            </a:pPr>
            <a:endParaRPr lang="de-DE" altLang="de-DE" sz="1200" dirty="0">
              <a:ea typeface="ＭＳ Ｐゴシック" pitchFamily="34" charset="-128"/>
            </a:endParaRPr>
          </a:p>
          <a:p>
            <a:pPr marL="171450" indent="-171450">
              <a:lnSpc>
                <a:spcPct val="150000"/>
              </a:lnSpc>
              <a:buSzPct val="100000"/>
              <a:buFont typeface="Arial" panose="020B0604020202020204" pitchFamily="34" charset="0"/>
              <a:buChar char="•"/>
              <a:defRPr/>
            </a:pPr>
            <a:r>
              <a:rPr lang="de-DE" altLang="de-DE" sz="1200" dirty="0">
                <a:ea typeface="ＭＳ Ｐゴシック" pitchFamily="34" charset="-128"/>
              </a:rPr>
              <a:t>Unterrichtsmaterial </a:t>
            </a:r>
            <a:r>
              <a:rPr lang="de-DE" altLang="de-DE" sz="1200" b="1" dirty="0">
                <a:ea typeface="ＭＳ Ｐゴシック" pitchFamily="34" charset="-128"/>
              </a:rPr>
              <a:t>„Das Handy in der Schule“ </a:t>
            </a:r>
            <a:r>
              <a:rPr lang="de-DE" altLang="de-DE" sz="1200" b="0" u="sng" dirty="0">
                <a:ea typeface="ＭＳ Ｐゴシック" pitchFamily="34" charset="-128"/>
              </a:rPr>
              <a:t>www.saferinternet.at/broschuerenservice</a:t>
            </a:r>
            <a:endParaRPr lang="de-DE" altLang="de-DE" sz="1200" b="1" u="sng" dirty="0">
              <a:ea typeface="ＭＳ Ｐゴシック" pitchFamily="34" charset="-128"/>
            </a:endParaRPr>
          </a:p>
          <a:p>
            <a:pPr marL="171450" indent="-171450">
              <a:lnSpc>
                <a:spcPct val="150000"/>
              </a:lnSpc>
              <a:buSzPct val="100000"/>
              <a:buFont typeface="Arial" panose="020B0604020202020204" pitchFamily="34" charset="0"/>
              <a:buChar char="•"/>
              <a:defRPr/>
            </a:pPr>
            <a:r>
              <a:rPr lang="de-DE" altLang="de-DE" sz="1200" dirty="0">
                <a:ea typeface="ＭＳ Ｐゴシック" pitchFamily="34" charset="-128"/>
              </a:rPr>
              <a:t>Info-Folder für Jugendliche: </a:t>
            </a:r>
            <a:r>
              <a:rPr lang="de-DE" altLang="de-DE" sz="1200" b="1" dirty="0">
                <a:ea typeface="ＭＳ Ｐゴシック" pitchFamily="34" charset="-128"/>
              </a:rPr>
              <a:t>„Handy – aber </a:t>
            </a:r>
            <a:r>
              <a:rPr lang="de-DE" altLang="de-DE" sz="1200" b="1" dirty="0" err="1">
                <a:ea typeface="ＭＳ Ｐゴシック" pitchFamily="34" charset="-128"/>
              </a:rPr>
              <a:t>sicher!“</a:t>
            </a:r>
            <a:r>
              <a:rPr lang="de-DE" altLang="de-DE" sz="1200" b="0" u="sng" dirty="0" err="1">
                <a:ea typeface="ＭＳ Ｐゴシック" pitchFamily="34" charset="-128"/>
              </a:rPr>
              <a:t>www.saferinternet.at</a:t>
            </a:r>
            <a:r>
              <a:rPr lang="de-DE" altLang="de-DE" sz="1200" b="0" u="sng" dirty="0">
                <a:ea typeface="ＭＳ Ｐゴシック" pitchFamily="34" charset="-128"/>
              </a:rPr>
              <a:t>/</a:t>
            </a:r>
            <a:r>
              <a:rPr lang="de-DE" altLang="de-DE" sz="1200" b="0" u="sng" dirty="0" err="1">
                <a:ea typeface="ＭＳ Ｐゴシック" pitchFamily="34" charset="-128"/>
              </a:rPr>
              <a:t>broschuerenservice</a:t>
            </a:r>
            <a:endParaRPr lang="de-DE" altLang="de-DE" sz="1200" b="1" dirty="0">
              <a:ea typeface="ＭＳ Ｐゴシック" pitchFamily="34" charset="-128"/>
            </a:endParaRPr>
          </a:p>
          <a:p>
            <a:pPr marL="171450" indent="-171450">
              <a:lnSpc>
                <a:spcPct val="150000"/>
              </a:lnSpc>
              <a:buSzPct val="100000"/>
              <a:buFont typeface="Arial" panose="020B0604020202020204" pitchFamily="34" charset="0"/>
              <a:buChar char="•"/>
              <a:defRPr/>
            </a:pPr>
            <a:r>
              <a:rPr lang="de-DE" altLang="de-DE" sz="1200" dirty="0">
                <a:ea typeface="ＭＳ Ｐゴシック" pitchFamily="34" charset="-128"/>
              </a:rPr>
              <a:t>Video </a:t>
            </a:r>
            <a:r>
              <a:rPr lang="de-DE" altLang="de-DE" sz="1200" b="1" dirty="0">
                <a:ea typeface="ＭＳ Ｐゴシック" pitchFamily="34" charset="-128"/>
              </a:rPr>
              <a:t>„Handy in der Schule – Ideen und Erfahrungen“  </a:t>
            </a:r>
            <a:r>
              <a:rPr lang="de-DE" altLang="de-DE" sz="1200" dirty="0">
                <a:ea typeface="ＭＳ Ｐゴシック" pitchFamily="34" charset="-128"/>
              </a:rPr>
              <a:t>(YouTube): https://youtu.be/DXKU3HtAaoo?list=PL5Ceuvzduec_mamBMRHwBeY0vPkNjl4cM</a:t>
            </a:r>
            <a:endParaRPr lang="de-AT" dirty="0"/>
          </a:p>
          <a:p>
            <a:endParaRPr lang="de-DE" dirty="0"/>
          </a:p>
        </p:txBody>
      </p:sp>
      <p:sp>
        <p:nvSpPr>
          <p:cNvPr id="4" name="Foliennummernplatzhalter 3"/>
          <p:cNvSpPr>
            <a:spLocks noGrp="1"/>
          </p:cNvSpPr>
          <p:nvPr>
            <p:ph type="sldNum" sz="quarter" idx="10"/>
          </p:nvPr>
        </p:nvSpPr>
        <p:spPr/>
        <p:txBody>
          <a:bodyPr/>
          <a:lstStyle/>
          <a:p>
            <a:fld id="{5BC9136F-CA9D-4FE5-85DC-58A8F95C26FC}" type="slidenum">
              <a:rPr lang="de-AT" smtClean="0"/>
              <a:t>18</a:t>
            </a:fld>
            <a:endParaRPr lang="de-AT"/>
          </a:p>
        </p:txBody>
      </p:sp>
    </p:spTree>
    <p:extLst>
      <p:ext uri="{BB962C8B-B14F-4D97-AF65-F5344CB8AC3E}">
        <p14:creationId xmlns:p14="http://schemas.microsoft.com/office/powerpoint/2010/main" val="10850532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altLang="de-DE" b="1" dirty="0">
                <a:latin typeface="Arial" panose="020B0604020202020204" pitchFamily="34" charset="0"/>
                <a:ea typeface="ＭＳ Ｐゴシック" panose="020B0600070205080204" pitchFamily="34" charset="-128"/>
              </a:rPr>
              <a:t>Was ist WhatsApp? </a:t>
            </a:r>
            <a:r>
              <a:rPr lang="de-AT" altLang="de-DE" dirty="0">
                <a:latin typeface="Arial" panose="020B0604020202020204" pitchFamily="34" charset="0"/>
                <a:ea typeface="ＭＳ Ｐゴシック" panose="020B0600070205080204" pitchFamily="34" charset="-128"/>
              </a:rPr>
              <a:t>WhatsApp ist eine Messenger-App, mit der Textnachrichten, Fotos, Video- und Audiodateien verschickt werden können. Das funktioniert über die Internetverbindung des Handys oder im WLAN. Es kann entweder zu zweit oder in Gruppen (bis zu 256 Personen) gechattet werden. Auch Telefonieren und Videotelefonieren ist mit WhatsApp möglich – besser nur mit WLAN-Verbindung, um das Datenvolumen zu schonen.</a:t>
            </a:r>
          </a:p>
          <a:p>
            <a:endParaRPr lang="de-AT" altLang="de-DE" dirty="0">
              <a:latin typeface="Arial" panose="020B0604020202020204" pitchFamily="34" charset="0"/>
              <a:ea typeface="ＭＳ Ｐゴシック" panose="020B0600070205080204" pitchFamily="34" charset="-128"/>
            </a:endParaRPr>
          </a:p>
          <a:p>
            <a:r>
              <a:rPr lang="de-AT" altLang="de-DE" b="1" dirty="0">
                <a:latin typeface="Arial" panose="020B0604020202020204" pitchFamily="34" charset="0"/>
                <a:ea typeface="ＭＳ Ｐゴシック" panose="020B0600070205080204" pitchFamily="34" charset="-128"/>
              </a:rPr>
              <a:t>Wie funktioniert WhatsApp? </a:t>
            </a:r>
            <a:r>
              <a:rPr lang="de-DE" altLang="zh-CN" dirty="0">
                <a:latin typeface="Arial" panose="020B0604020202020204" pitchFamily="34" charset="0"/>
                <a:ea typeface="WenQuanYi Micro Hei"/>
                <a:cs typeface="Arial" panose="020B0604020202020204" pitchFamily="34" charset="0"/>
              </a:rPr>
              <a:t>WhatsApp greift auf die Telefonnummern im Adressbuch zu und prüft, welche der Nummern bei </a:t>
            </a:r>
            <a:r>
              <a:rPr lang="de-DE" altLang="zh-CN" i="0" dirty="0">
                <a:latin typeface="Arial" panose="020B0604020202020204" pitchFamily="34" charset="0"/>
                <a:ea typeface="WenQuanYi Micro Hei"/>
                <a:cs typeface="Arial" panose="020B0604020202020204" pitchFamily="34" charset="0"/>
              </a:rPr>
              <a:t>WhatsApp</a:t>
            </a:r>
            <a:r>
              <a:rPr lang="de-DE" altLang="zh-CN" i="1" dirty="0">
                <a:latin typeface="Arial" panose="020B0604020202020204" pitchFamily="34" charset="0"/>
                <a:ea typeface="WenQuanYi Micro Hei"/>
                <a:cs typeface="Arial" panose="020B0604020202020204" pitchFamily="34" charset="0"/>
              </a:rPr>
              <a:t> </a:t>
            </a:r>
            <a:r>
              <a:rPr lang="de-DE" altLang="zh-CN" dirty="0">
                <a:latin typeface="Arial" panose="020B0604020202020204" pitchFamily="34" charset="0"/>
                <a:ea typeface="WenQuanYi Micro Hei"/>
                <a:cs typeface="Arial" panose="020B0604020202020204" pitchFamily="34" charset="0"/>
              </a:rPr>
              <a:t>registriert sind. So erscheinen alle </a:t>
            </a:r>
            <a:r>
              <a:rPr lang="de-DE" altLang="zh-CN" i="0" dirty="0">
                <a:latin typeface="Arial" panose="020B0604020202020204" pitchFamily="34" charset="0"/>
                <a:ea typeface="WenQuanYi Micro Hei"/>
                <a:cs typeface="Arial" panose="020B0604020202020204" pitchFamily="34" charset="0"/>
              </a:rPr>
              <a:t>WhatsApp</a:t>
            </a:r>
            <a:r>
              <a:rPr lang="de-DE" altLang="zh-CN" dirty="0">
                <a:latin typeface="Arial" panose="020B0604020202020204" pitchFamily="34" charset="0"/>
                <a:ea typeface="WenQuanYi Micro Hei"/>
                <a:cs typeface="Arial" panose="020B0604020202020204" pitchFamily="34" charset="0"/>
              </a:rPr>
              <a:t>-NutzerInnen aus den eigenen Kontakten automatisch in der WhatsApp-Kontakteansicht und in den Chats.</a:t>
            </a:r>
          </a:p>
          <a:p>
            <a:endParaRPr lang="de-DE" altLang="zh-CN" dirty="0">
              <a:latin typeface="Arial" panose="020B0604020202020204" pitchFamily="34" charset="0"/>
              <a:ea typeface="ＭＳ Ｐゴシック" panose="020B0600070205080204" pitchFamily="34" charset="-128"/>
            </a:endParaRPr>
          </a:p>
          <a:p>
            <a:r>
              <a:rPr lang="de-DE" altLang="zh-CN" b="1" dirty="0">
                <a:latin typeface="Arial" panose="020B0604020202020204" pitchFamily="34" charset="0"/>
                <a:ea typeface="ＭＳ Ｐゴシック" panose="020B0600070205080204" pitchFamily="34" charset="-128"/>
              </a:rPr>
              <a:t>Was gilt es zu beachten? </a:t>
            </a:r>
            <a:r>
              <a:rPr lang="de-DE" altLang="zh-CN" b="0" dirty="0">
                <a:latin typeface="Arial" panose="020B0604020202020204" pitchFamily="34" charset="0"/>
                <a:ea typeface="ＭＳ Ｐゴシック" panose="020B0600070205080204" pitchFamily="34" charset="-128"/>
              </a:rPr>
              <a:t>Seit April 2016 wird die gesamte Kommunikation über WhatsApp mit einer Ende-zu-Ende-Verschlüsselung versehen. Das bedeutet, dass nur der/die </a:t>
            </a:r>
            <a:r>
              <a:rPr lang="de-DE" altLang="zh-CN" b="0" dirty="0" err="1">
                <a:latin typeface="Arial" panose="020B0604020202020204" pitchFamily="34" charset="0"/>
                <a:ea typeface="ＭＳ Ｐゴシック" panose="020B0600070205080204" pitchFamily="34" charset="-128"/>
              </a:rPr>
              <a:t>SenderIn</a:t>
            </a:r>
            <a:r>
              <a:rPr lang="de-DE" altLang="zh-CN" b="0" dirty="0">
                <a:latin typeface="Arial" panose="020B0604020202020204" pitchFamily="34" charset="0"/>
                <a:ea typeface="ＭＳ Ｐゴシック" panose="020B0600070205080204" pitchFamily="34" charset="-128"/>
              </a:rPr>
              <a:t> sowie der/die </a:t>
            </a:r>
            <a:r>
              <a:rPr lang="de-DE" altLang="zh-CN" b="0" dirty="0" err="1">
                <a:latin typeface="Arial" panose="020B0604020202020204" pitchFamily="34" charset="0"/>
                <a:ea typeface="ＭＳ Ｐゴシック" panose="020B0600070205080204" pitchFamily="34" charset="-128"/>
              </a:rPr>
              <a:t>EmpfängerIn</a:t>
            </a:r>
            <a:r>
              <a:rPr lang="de-DE" altLang="zh-CN" b="0" dirty="0">
                <a:latin typeface="Arial" panose="020B0604020202020204" pitchFamily="34" charset="0"/>
                <a:ea typeface="ＭＳ Ｐゴシック" panose="020B0600070205080204" pitchFamily="34" charset="-128"/>
              </a:rPr>
              <a:t> die verschickten Nachrichten, Fotos, Videos oder Dateien sehen können. Somit hat auch WhatsApp selbst keinen Zugriff auf die versendeten und empfangenen Inhalte.</a:t>
            </a:r>
          </a:p>
          <a:p>
            <a:r>
              <a:rPr lang="de-DE" altLang="zh-CN" b="0" dirty="0">
                <a:latin typeface="Arial" panose="020B0604020202020204" pitchFamily="34" charset="0"/>
                <a:ea typeface="ＭＳ Ｐゴシック" panose="020B0600070205080204" pitchFamily="34" charset="-128"/>
              </a:rPr>
              <a:t>Achtung:</a:t>
            </a:r>
            <a:r>
              <a:rPr lang="de-DE" altLang="zh-CN" b="0" baseline="0" dirty="0">
                <a:latin typeface="Arial" panose="020B0604020202020204" pitchFamily="34" charset="0"/>
                <a:ea typeface="ＭＳ Ｐゴシック" panose="020B0600070205080204" pitchFamily="34" charset="-128"/>
              </a:rPr>
              <a:t> WhatsApp gehört zum Facebook-Konzern und kann einzelne Informationen über NutzerInnen (z. B. die Telefonnummer oder den Online-Status) an Facebook weitergeben. </a:t>
            </a:r>
          </a:p>
          <a:p>
            <a:r>
              <a:rPr lang="de-DE" altLang="zh-CN" b="0" dirty="0">
                <a:latin typeface="Arial" panose="020B0604020202020204" pitchFamily="34" charset="0"/>
                <a:ea typeface="ＭＳ Ｐゴシック" panose="020B0600070205080204" pitchFamily="34" charset="-128"/>
              </a:rPr>
              <a:t>Trotz der technischen Sicherheit kann man nie sicher wissen, ob nicht der Empfänger oder die Empfängerin selbst private Inhalte an Dritte weiterleitet. Daher haben sensible Daten, wie Passwörter und Bankdaten, sowie freizügige Fotos nichts in WhatsApp verloren! </a:t>
            </a:r>
            <a:r>
              <a:rPr lang="de-AT" altLang="de-DE" dirty="0">
                <a:latin typeface="Arial" panose="020B0604020202020204" pitchFamily="34" charset="0"/>
                <a:ea typeface="ＭＳ Ｐゴシック" panose="020B0600070205080204" pitchFamily="34" charset="-128"/>
              </a:rPr>
              <a:t>Darüber hinaus sollten die regelmäßig angebotenen App-Updates durchgeführt werden.</a:t>
            </a:r>
            <a:endParaRPr lang="de-DE" altLang="de-DE" b="1" dirty="0">
              <a:latin typeface="Arial" panose="020B0604020202020204" pitchFamily="34" charset="0"/>
              <a:ea typeface="ＭＳ Ｐゴシック" panose="020B0600070205080204" pitchFamily="34" charset="-128"/>
            </a:endParaRPr>
          </a:p>
          <a:p>
            <a:endParaRPr lang="de-AT" altLang="de-DE" dirty="0">
              <a:latin typeface="Arial" panose="020B0604020202020204" pitchFamily="34"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AT" altLang="de-DE" b="1" dirty="0">
                <a:latin typeface="Arial" panose="020B0604020202020204" pitchFamily="34" charset="0"/>
                <a:ea typeface="ＭＳ Ｐゴシック" panose="020B0600070205080204" pitchFamily="34" charset="-128"/>
              </a:rPr>
              <a:t>Ab wann ist WhatsApp erlaubt? </a:t>
            </a:r>
            <a:r>
              <a:rPr lang="de-DE" altLang="de-DE" dirty="0">
                <a:latin typeface="Times" charset="0"/>
                <a:ea typeface="ＭＳ Ｐゴシック" pitchFamily="34" charset="-128"/>
              </a:rPr>
              <a:t>Das Mindestalter für einen eigenen WhatsApp-Account liegt offiziell bei 16 Jahren. </a:t>
            </a:r>
            <a:r>
              <a:rPr lang="de-DE" altLang="de-DE" baseline="0" dirty="0">
                <a:latin typeface="Times" charset="0"/>
                <a:ea typeface="ＭＳ Ｐゴシック" pitchFamily="34" charset="-128"/>
              </a:rPr>
              <a:t>Für Österreich kann möglicherweise aber von einem Mindestalter von 14 Jahren ausgegangen werden.</a:t>
            </a:r>
            <a:endParaRPr lang="de-AT" altLang="de-DE" dirty="0">
              <a:latin typeface="Arial" panose="020B0604020202020204" pitchFamily="34" charset="0"/>
              <a:ea typeface="ＭＳ Ｐゴシック" panose="020B0600070205080204" pitchFamily="34" charset="-128"/>
            </a:endParaRPr>
          </a:p>
          <a:p>
            <a:endParaRPr lang="de-AT" altLang="zh-CN" dirty="0">
              <a:latin typeface="Arial" panose="020B0604020202020204" pitchFamily="34" charset="0"/>
              <a:ea typeface="ＭＳ Ｐゴシック" panose="020B0600070205080204" pitchFamily="34" charset="-128"/>
            </a:endParaRPr>
          </a:p>
          <a:p>
            <a:r>
              <a:rPr lang="de-AT" altLang="zh-CN" b="1" dirty="0">
                <a:latin typeface="Arial" panose="020B0604020202020204" pitchFamily="34" charset="0"/>
                <a:ea typeface="ＭＳ Ｐゴシック" panose="020B0600070205080204" pitchFamily="34" charset="-128"/>
              </a:rPr>
              <a:t>Datenschutz-Einstellungen: </a:t>
            </a:r>
            <a:r>
              <a:rPr lang="de-AT" altLang="de-DE" dirty="0">
                <a:latin typeface="Arial" panose="020B0604020202020204" pitchFamily="34" charset="0"/>
                <a:ea typeface="ＭＳ Ｐゴシック" panose="020B0600070205080204" pitchFamily="34" charset="-128"/>
              </a:rPr>
              <a:t>Als Standardeinstellung erlaubt WhatsApp, dass der eigene Zuletzt-Online-Zeitstempel, das Profilbild und der Status für alle WhatsApp-Nutzer/innen sichtbar sind (d. h. auch für ev. Fremde in Gruppen!). Unter </a:t>
            </a:r>
            <a:r>
              <a:rPr lang="de-AT" altLang="de-DE" i="1" dirty="0">
                <a:latin typeface="Arial" panose="020B0604020202020204" pitchFamily="34" charset="0"/>
                <a:ea typeface="ＭＳ Ｐゴシック" panose="020B0600070205080204" pitchFamily="34" charset="-128"/>
              </a:rPr>
              <a:t>WhatsApp &gt; Einstellungen &gt; Account &gt;Datenschutz </a:t>
            </a:r>
            <a:r>
              <a:rPr lang="de-AT" altLang="de-DE" dirty="0">
                <a:latin typeface="Arial" panose="020B0604020202020204" pitchFamily="34" charset="0"/>
                <a:ea typeface="ＭＳ Ｐゴシック" panose="020B0600070205080204" pitchFamily="34" charset="-128"/>
              </a:rPr>
              <a:t>kann eingestellt werden, dass nur die eigenen Kontakte (bzw. niemand) Zeitstempel, Profilbild oder Status sehen können.</a:t>
            </a:r>
          </a:p>
          <a:p>
            <a:endParaRPr lang="de-AT" altLang="de-DE" dirty="0">
              <a:latin typeface="Arial" panose="020B0604020202020204" pitchFamily="34" charset="0"/>
              <a:ea typeface="ＭＳ Ｐゴシック" panose="020B0600070205080204" pitchFamily="34" charset="-128"/>
            </a:endParaRPr>
          </a:p>
          <a:p>
            <a:r>
              <a:rPr lang="de-AT" altLang="de-DE" b="1" dirty="0">
                <a:latin typeface="Arial" panose="020B0604020202020204" pitchFamily="34" charset="0"/>
                <a:ea typeface="ＭＳ Ｐゴシック" panose="020B0600070205080204" pitchFamily="34" charset="-128"/>
              </a:rPr>
              <a:t>Lesebestätigung ausschalten: </a:t>
            </a:r>
            <a:r>
              <a:rPr lang="de-AT" altLang="de-DE" dirty="0">
                <a:latin typeface="Arial" panose="020B0604020202020204" pitchFamily="34" charset="0"/>
                <a:ea typeface="ＭＳ Ｐゴシック" panose="020B0600070205080204" pitchFamily="34" charset="-128"/>
              </a:rPr>
              <a:t>Die Lesebestätigung (drei blaue Häkchen) kann ganz schön für Stress sorgen – man glaubt, immer sofort antworten zu müssen. Das muss aber nicht sein, denn die Lesebestätigung kann auch deaktiviert werden: </a:t>
            </a:r>
            <a:r>
              <a:rPr lang="de-AT" altLang="de-DE" i="1" dirty="0">
                <a:solidFill>
                  <a:schemeClr val="accent2"/>
                </a:solidFill>
                <a:latin typeface="Arial" panose="020B0604020202020204" pitchFamily="34" charset="0"/>
                <a:ea typeface="ＭＳ Ｐゴシック" panose="020B0600070205080204" pitchFamily="34" charset="-128"/>
              </a:rPr>
              <a:t>„Chat“-Ansicht </a:t>
            </a:r>
            <a:r>
              <a:rPr lang="de-AT" altLang="de-DE" i="1" dirty="0">
                <a:solidFill>
                  <a:schemeClr val="accent2"/>
                </a:solidFill>
                <a:latin typeface="Arial" panose="020B0604020202020204" pitchFamily="34" charset="0"/>
                <a:ea typeface="ＭＳ Ｐゴシック" panose="020B0600070205080204" pitchFamily="34" charset="-128"/>
                <a:sym typeface="Wingdings" panose="05000000000000000000" pitchFamily="2" charset="2"/>
              </a:rPr>
              <a:t> Menü  Einstellungen  Account  Datenschutz  Lesebestätigung (Häkchen raus!)</a:t>
            </a:r>
            <a:endParaRPr lang="de-AT" altLang="de-DE" i="1" dirty="0">
              <a:solidFill>
                <a:schemeClr val="accent2"/>
              </a:solidFill>
              <a:latin typeface="Arial" panose="020B0604020202020204" pitchFamily="34" charset="0"/>
              <a:ea typeface="ＭＳ Ｐゴシック" panose="020B0600070205080204" pitchFamily="34" charset="-128"/>
            </a:endParaRPr>
          </a:p>
          <a:p>
            <a:endParaRPr lang="de-AT" altLang="zh-CN" dirty="0">
              <a:latin typeface="Arial" panose="020B0604020202020204" pitchFamily="34" charset="0"/>
              <a:ea typeface="ＭＳ Ｐゴシック" panose="020B0600070205080204" pitchFamily="34" charset="-128"/>
            </a:endParaRPr>
          </a:p>
          <a:p>
            <a:r>
              <a:rPr lang="de-AT" altLang="zh-CN" b="1" dirty="0">
                <a:latin typeface="Arial" panose="020B0604020202020204" pitchFamily="34" charset="0"/>
                <a:ea typeface="ＭＳ Ｐゴシック" panose="020B0600070205080204" pitchFamily="34" charset="-128"/>
              </a:rPr>
              <a:t>NutzerInnen blockieren: </a:t>
            </a:r>
            <a:r>
              <a:rPr lang="de-AT" altLang="zh-CN" dirty="0">
                <a:latin typeface="Arial" panose="020B0604020202020204" pitchFamily="34" charset="0"/>
                <a:ea typeface="ＭＳ Ｐゴシック" panose="020B0600070205080204" pitchFamily="34" charset="-128"/>
              </a:rPr>
              <a:t>Wenn andere über WhatsApp nerven oder belästigen, können diese NutzerInnen gesperrt werden.</a:t>
            </a:r>
          </a:p>
          <a:p>
            <a:endParaRPr lang="de-AT" altLang="zh-CN" dirty="0">
              <a:latin typeface="Arial" panose="020B0604020202020204" pitchFamily="34" charset="0"/>
              <a:ea typeface="ＭＳ Ｐゴシック" panose="020B0600070205080204" pitchFamily="34" charset="-128"/>
            </a:endParaRPr>
          </a:p>
          <a:p>
            <a:r>
              <a:rPr lang="de-AT" altLang="zh-CN" dirty="0">
                <a:latin typeface="Arial" panose="020B0604020202020204" pitchFamily="34" charset="0"/>
                <a:ea typeface="ＭＳ Ｐゴシック" panose="020B0600070205080204" pitchFamily="34" charset="-128"/>
              </a:rPr>
              <a:t>Mehr dazu finden</a:t>
            </a:r>
            <a:r>
              <a:rPr lang="de-AT" altLang="zh-CN" baseline="0" dirty="0">
                <a:latin typeface="Arial" panose="020B0604020202020204" pitchFamily="34" charset="0"/>
                <a:ea typeface="ＭＳ Ｐゴシック" panose="020B0600070205080204" pitchFamily="34" charset="-128"/>
              </a:rPr>
              <a:t> Sie im </a:t>
            </a:r>
            <a:r>
              <a:rPr lang="de-AT" altLang="zh-CN" b="1" baseline="0" dirty="0">
                <a:latin typeface="Arial" panose="020B0604020202020204" pitchFamily="34" charset="0"/>
                <a:ea typeface="ＭＳ Ｐゴシック" panose="020B0600070205080204" pitchFamily="34" charset="-128"/>
              </a:rPr>
              <a:t>Privatsphäre-Leitfaden für WhatsApp</a:t>
            </a:r>
            <a:r>
              <a:rPr lang="de-AT" altLang="zh-CN" baseline="0" dirty="0">
                <a:latin typeface="Arial" panose="020B0604020202020204" pitchFamily="34" charset="0"/>
                <a:ea typeface="ＭＳ Ｐゴシック" panose="020B0600070205080204" pitchFamily="34" charset="-128"/>
              </a:rPr>
              <a:t>: </a:t>
            </a:r>
            <a:r>
              <a:rPr lang="de-AT" altLang="zh-CN" u="sng" baseline="0" dirty="0">
                <a:latin typeface="Arial" panose="020B0604020202020204" pitchFamily="34" charset="0"/>
                <a:ea typeface="ＭＳ Ｐゴシック" panose="020B0600070205080204" pitchFamily="34" charset="-128"/>
              </a:rPr>
              <a:t>www.saferinternet.at/privatsphaere-leitfaeden</a:t>
            </a:r>
          </a:p>
        </p:txBody>
      </p:sp>
      <p:sp>
        <p:nvSpPr>
          <p:cNvPr id="4" name="Foliennummernplatzhalter 3"/>
          <p:cNvSpPr>
            <a:spLocks noGrp="1"/>
          </p:cNvSpPr>
          <p:nvPr>
            <p:ph type="sldNum" sz="quarter" idx="10"/>
          </p:nvPr>
        </p:nvSpPr>
        <p:spPr/>
        <p:txBody>
          <a:bodyPr/>
          <a:lstStyle/>
          <a:p>
            <a:fld id="{5BC9136F-CA9D-4FE5-85DC-58A8F95C26FC}" type="slidenum">
              <a:rPr lang="de-AT" smtClean="0"/>
              <a:t>19</a:t>
            </a:fld>
            <a:endParaRPr lang="de-AT"/>
          </a:p>
        </p:txBody>
      </p:sp>
    </p:spTree>
    <p:extLst>
      <p:ext uri="{BB962C8B-B14F-4D97-AF65-F5344CB8AC3E}">
        <p14:creationId xmlns:p14="http://schemas.microsoft.com/office/powerpoint/2010/main" val="2682324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sz="1000" b="1" dirty="0">
                <a:latin typeface="Times" panose="02020603050405020304" pitchFamily="18" charset="0"/>
                <a:ea typeface="ＭＳ Ｐゴシック" panose="020B0600070205080204" pitchFamily="34" charset="-128"/>
              </a:rPr>
              <a:t>Saferinternet.at: </a:t>
            </a:r>
            <a:r>
              <a:rPr lang="de-DE" altLang="de-DE" sz="1000" dirty="0">
                <a:latin typeface="Times" panose="02020603050405020304" pitchFamily="18" charset="0"/>
                <a:ea typeface="ＭＳ Ｐゴシック" panose="020B0600070205080204" pitchFamily="34" charset="-128"/>
              </a:rPr>
              <a:t>Infos, Tipps und Materialien zur sicheren Internet- und Handynutzung für Eltern, Lehrende und Jugendliche, </a:t>
            </a:r>
            <a:r>
              <a:rPr lang="de-DE" altLang="de-DE" sz="1000" dirty="0" err="1">
                <a:latin typeface="Times" panose="02020603050405020304" pitchFamily="18" charset="0"/>
                <a:ea typeface="ＭＳ Ｐゴシック" panose="020B0600070205080204" pitchFamily="34" charset="-128"/>
              </a:rPr>
              <a:t>JugendarbeiterInnen</a:t>
            </a:r>
            <a:r>
              <a:rPr lang="de-DE" altLang="de-DE" sz="1000" dirty="0">
                <a:latin typeface="Times" panose="02020603050405020304" pitchFamily="18" charset="0"/>
                <a:ea typeface="ＭＳ Ｐゴシック" panose="020B0600070205080204" pitchFamily="34" charset="-128"/>
              </a:rPr>
              <a:t> und SeniorInnen. Veranstaltungsservice zum Buchen von Workshops für SchülerInnen, Lehrende und Eltern. </a:t>
            </a:r>
            <a:r>
              <a:rPr lang="de-DE" altLang="de-DE" sz="1000" dirty="0" err="1">
                <a:latin typeface="Times" panose="02020603050405020304" pitchFamily="18" charset="0"/>
                <a:ea typeface="ＭＳ Ｐゴシック" panose="020B0600070205080204" pitchFamily="34" charset="-128"/>
              </a:rPr>
              <a:t>Broschürenservice</a:t>
            </a:r>
            <a:r>
              <a:rPr lang="de-DE" altLang="de-DE" sz="1000" dirty="0">
                <a:latin typeface="Times" panose="02020603050405020304" pitchFamily="18" charset="0"/>
                <a:ea typeface="ＭＳ Ｐゴシック" panose="020B0600070205080204" pitchFamily="34" charset="-128"/>
              </a:rPr>
              <a:t> mit kostenlosen Infomaterialien, Unterrichtsmaterialien, Ratgebern und Broschüren zum Bestellen und Downloaden. Aktuelle Infos auch unter </a:t>
            </a:r>
            <a:r>
              <a:rPr lang="de-DE" altLang="de-DE" sz="1000" u="sng" dirty="0">
                <a:latin typeface="Times" panose="02020603050405020304" pitchFamily="18" charset="0"/>
                <a:ea typeface="ＭＳ Ｐゴシック" panose="020B0600070205080204" pitchFamily="34" charset="-128"/>
              </a:rPr>
              <a:t>facebook.com/</a:t>
            </a:r>
            <a:r>
              <a:rPr lang="de-DE" altLang="de-DE" sz="1000" u="sng" dirty="0" err="1">
                <a:latin typeface="Times" panose="02020603050405020304" pitchFamily="18" charset="0"/>
                <a:ea typeface="ＭＳ Ｐゴシック" panose="020B0600070205080204" pitchFamily="34" charset="-128"/>
              </a:rPr>
              <a:t>saferinternetat</a:t>
            </a:r>
            <a:r>
              <a:rPr lang="de-DE" altLang="de-DE" sz="1000" dirty="0">
                <a:latin typeface="Times" panose="02020603050405020304" pitchFamily="18" charset="0"/>
                <a:ea typeface="ＭＳ Ｐゴシック" panose="020B0600070205080204" pitchFamily="34" charset="-128"/>
              </a:rPr>
              <a:t>, </a:t>
            </a:r>
            <a:r>
              <a:rPr lang="de-DE" altLang="de-DE" sz="1000" u="sng" dirty="0">
                <a:latin typeface="Times" panose="02020603050405020304" pitchFamily="18" charset="0"/>
                <a:ea typeface="ＭＳ Ｐゴシック" panose="020B0600070205080204" pitchFamily="34" charset="-128"/>
              </a:rPr>
              <a:t>twitter.com/</a:t>
            </a:r>
            <a:r>
              <a:rPr lang="de-DE" altLang="de-DE" sz="1000" u="sng" dirty="0" err="1">
                <a:latin typeface="Times" panose="02020603050405020304" pitchFamily="18" charset="0"/>
                <a:ea typeface="ＭＳ Ｐゴシック" panose="020B0600070205080204" pitchFamily="34" charset="-128"/>
              </a:rPr>
              <a:t>saferinternetat</a:t>
            </a:r>
            <a:r>
              <a:rPr lang="de-DE" altLang="de-DE" sz="1000" u="none" dirty="0">
                <a:latin typeface="Times" panose="02020603050405020304" pitchFamily="18" charset="0"/>
                <a:ea typeface="ＭＳ Ｐゴシック" panose="020B0600070205080204" pitchFamily="34" charset="-128"/>
              </a:rPr>
              <a:t>,</a:t>
            </a:r>
            <a:r>
              <a:rPr lang="de-DE" altLang="de-DE" sz="1000" u="none" baseline="0" dirty="0">
                <a:latin typeface="Times" panose="02020603050405020304" pitchFamily="18" charset="0"/>
                <a:ea typeface="ＭＳ Ｐゴシック" panose="020B0600070205080204" pitchFamily="34" charset="-128"/>
              </a:rPr>
              <a:t> </a:t>
            </a:r>
            <a:r>
              <a:rPr lang="de-DE" altLang="de-DE" sz="1000" u="sng" dirty="0">
                <a:latin typeface="Times" panose="02020603050405020304" pitchFamily="18" charset="0"/>
                <a:ea typeface="ＭＳ Ｐゴシック" panose="020B0600070205080204" pitchFamily="34" charset="-128"/>
              </a:rPr>
              <a:t>instagram.com/saferinternet.at</a:t>
            </a:r>
            <a:r>
              <a:rPr lang="de-DE" altLang="de-DE" sz="1000" u="none" dirty="0">
                <a:latin typeface="Times" panose="02020603050405020304" pitchFamily="18" charset="0"/>
                <a:ea typeface="ＭＳ Ｐゴシック" panose="020B0600070205080204" pitchFamily="34" charset="-128"/>
              </a:rPr>
              <a:t> oder auf Snapchat unter </a:t>
            </a:r>
            <a:r>
              <a:rPr lang="de-DE" altLang="de-DE" sz="1000" u="sng" dirty="0">
                <a:latin typeface="Times" panose="02020603050405020304" pitchFamily="18" charset="0"/>
                <a:ea typeface="ＭＳ Ｐゴシック" panose="020B0600070205080204" pitchFamily="34" charset="-128"/>
              </a:rPr>
              <a:t>@</a:t>
            </a:r>
            <a:r>
              <a:rPr lang="de-DE" altLang="de-DE" sz="1000" u="sng" dirty="0" err="1">
                <a:latin typeface="Times" panose="02020603050405020304" pitchFamily="18" charset="0"/>
                <a:ea typeface="ＭＳ Ｐゴシック" panose="020B0600070205080204" pitchFamily="34" charset="-128"/>
              </a:rPr>
              <a:t>saferinternetat</a:t>
            </a:r>
            <a:r>
              <a:rPr lang="de-DE" altLang="de-DE" sz="1000" u="none" dirty="0">
                <a:latin typeface="Times" panose="02020603050405020304" pitchFamily="18" charset="0"/>
                <a:ea typeface="ＭＳ Ｐゴシック" panose="020B0600070205080204" pitchFamily="34" charset="-128"/>
              </a:rPr>
              <a:t>. Der</a:t>
            </a:r>
            <a:r>
              <a:rPr lang="de-DE" altLang="de-DE" sz="1000" u="none" baseline="0" dirty="0">
                <a:latin typeface="Times" panose="02020603050405020304" pitchFamily="18" charset="0"/>
                <a:ea typeface="ＭＳ Ｐゴシック" panose="020B0600070205080204" pitchFamily="34" charset="-128"/>
              </a:rPr>
              <a:t> Eltern-Videoratgeber „Frag Barbara!“ unterstützt Eltern bei der Erziehung im Zeitalter von Internet und Handy: </a:t>
            </a:r>
            <a:r>
              <a:rPr lang="de-DE" altLang="de-DE" sz="1000" u="sng" baseline="0" dirty="0">
                <a:latin typeface="Times" panose="02020603050405020304" pitchFamily="18" charset="0"/>
                <a:ea typeface="ＭＳ Ｐゴシック" panose="020B0600070205080204" pitchFamily="34" charset="-128"/>
              </a:rPr>
              <a:t>www.fragbarbara.at </a:t>
            </a:r>
            <a:r>
              <a:rPr lang="de-DE" altLang="de-DE" sz="1000" u="none" baseline="0" dirty="0">
                <a:latin typeface="Times" panose="02020603050405020304" pitchFamily="18" charset="0"/>
                <a:ea typeface="ＭＳ Ｐゴシック" panose="020B0600070205080204" pitchFamily="34" charset="-128"/>
              </a:rPr>
              <a:t>und auf Instagram @frag.barbara</a:t>
            </a:r>
            <a:endParaRPr lang="de-DE" altLang="de-DE" sz="1000" b="1" u="none" dirty="0">
              <a:latin typeface="Times" panose="02020603050405020304" pitchFamily="18" charset="0"/>
              <a:ea typeface="ＭＳ Ｐゴシック" panose="020B0600070205080204" pitchFamily="34" charset="-128"/>
            </a:endParaRPr>
          </a:p>
          <a:p>
            <a:endParaRPr lang="de-AT" altLang="de-DE" sz="1000" dirty="0">
              <a:latin typeface="Times" panose="02020603050405020304" pitchFamily="18" charset="0"/>
              <a:ea typeface="ＭＳ Ｐゴシック" panose="020B0600070205080204" pitchFamily="34" charset="-128"/>
            </a:endParaRPr>
          </a:p>
          <a:p>
            <a:r>
              <a:rPr lang="de-DE" altLang="de-DE" sz="1000" b="1" dirty="0">
                <a:latin typeface="Times" panose="02020603050405020304" pitchFamily="18" charset="0"/>
                <a:ea typeface="ＭＳ Ｐゴシック" panose="020B0600070205080204" pitchFamily="34" charset="-128"/>
              </a:rPr>
              <a:t>Rat auf Draht</a:t>
            </a:r>
            <a:r>
              <a:rPr lang="de-DE" altLang="de-DE" sz="1000" dirty="0">
                <a:latin typeface="Times" panose="02020603050405020304" pitchFamily="18" charset="0"/>
                <a:ea typeface="ＭＳ Ｐゴシック" panose="020B0600070205080204" pitchFamily="34" charset="-128"/>
              </a:rPr>
              <a:t>: Die kostenlose, anonyme 24h-Telefonhotline für Kinder und Jugendliche unter der Nummer 147 (ohne Vorwahl) steht auch Eltern und anderen Bezugspersonen zur Verfügung. Auf der Website </a:t>
            </a:r>
            <a:r>
              <a:rPr lang="de-DE" altLang="de-DE" sz="1000" u="sng" dirty="0">
                <a:latin typeface="Times" panose="02020603050405020304" pitchFamily="18" charset="0"/>
                <a:ea typeface="ＭＳ Ｐゴシック" panose="020B0600070205080204" pitchFamily="34" charset="-128"/>
              </a:rPr>
              <a:t>www.rataufdraht.at</a:t>
            </a:r>
            <a:r>
              <a:rPr lang="de-DE" altLang="de-DE" sz="1000" dirty="0">
                <a:latin typeface="Times" panose="02020603050405020304" pitchFamily="18" charset="0"/>
                <a:ea typeface="ＭＳ Ｐゴシック" panose="020B0600070205080204" pitchFamily="34" charset="-128"/>
              </a:rPr>
              <a:t> gibt es Tipps &amp; Informationen für Jugendliche und ihre Eltern </a:t>
            </a:r>
            <a:r>
              <a:rPr lang="de-DE" altLang="de-DE" sz="1000" u="sng" dirty="0">
                <a:latin typeface="Times" panose="02020603050405020304" pitchFamily="18" charset="0"/>
                <a:ea typeface="ＭＳ Ｐゴシック" panose="020B0600070205080204" pitchFamily="34" charset="-128"/>
              </a:rPr>
              <a:t>(www.rataufdraht.at/eltern)</a:t>
            </a:r>
            <a:r>
              <a:rPr lang="de-DE" altLang="de-DE" sz="1000" dirty="0">
                <a:latin typeface="Times" panose="02020603050405020304" pitchFamily="18" charset="0"/>
                <a:ea typeface="ＭＳ Ｐゴシック" panose="020B0600070205080204" pitchFamily="34" charset="-128"/>
              </a:rPr>
              <a:t>, u. a. rund um das Thema Handy und Internet. Jeden Freitag und Dienstag wird von 18-20 Uhr Beratung per Chat angeboten, zusätzlich kann Online-Beratung über ein Formular in Anspruch genommen werden.</a:t>
            </a:r>
          </a:p>
          <a:p>
            <a:endParaRPr lang="de-DE" altLang="de-DE" sz="1000" dirty="0">
              <a:latin typeface="Times" panose="02020603050405020304" pitchFamily="18"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sz="1000" b="1" dirty="0" err="1">
                <a:latin typeface="Times" panose="02020603050405020304" pitchFamily="18" charset="0"/>
                <a:ea typeface="ＭＳ Ｐゴシック" panose="020B0600070205080204" pitchFamily="34" charset="-128"/>
              </a:rPr>
              <a:t>Stopline</a:t>
            </a:r>
            <a:r>
              <a:rPr lang="de-DE" altLang="de-DE" sz="1000" dirty="0">
                <a:latin typeface="Times" panose="02020603050405020304" pitchFamily="18" charset="0"/>
                <a:ea typeface="ＭＳ Ｐゴシック" panose="020B0600070205080204" pitchFamily="34" charset="-128"/>
              </a:rPr>
              <a:t>: </a:t>
            </a:r>
            <a:r>
              <a:rPr lang="de-AT" sz="1000" kern="1200" dirty="0">
                <a:solidFill>
                  <a:schemeClr val="tx1"/>
                </a:solidFill>
                <a:effectLst/>
                <a:latin typeface="+mn-lt"/>
                <a:ea typeface="+mn-ea"/>
                <a:cs typeface="+mn-cs"/>
              </a:rPr>
              <a:t>Meldestelle gegen sexuelle Missbrauchsdarstellungen Minderjähriger &amp; nationalsozialistische Wiederbetätigung im Internet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sz="1000" baseline="0" dirty="0">
                <a:latin typeface="Times" panose="02020603050405020304" pitchFamily="18" charset="0"/>
                <a:ea typeface="ＭＳ Ｐゴシック" panose="020B0600070205080204" pitchFamily="34" charset="-128"/>
              </a:rPr>
              <a:t>unter </a:t>
            </a:r>
            <a:r>
              <a:rPr lang="de-DE" altLang="de-DE" sz="1000" u="sng" baseline="0" dirty="0">
                <a:latin typeface="Times" panose="02020603050405020304" pitchFamily="18" charset="0"/>
                <a:ea typeface="ＭＳ Ｐゴシック" panose="020B0600070205080204" pitchFamily="34" charset="-128"/>
              </a:rPr>
              <a:t>www.stopline.at</a:t>
            </a:r>
            <a:endParaRPr lang="de-DE" altLang="de-DE" sz="1000" u="sng" dirty="0">
              <a:latin typeface="Times" panose="02020603050405020304" pitchFamily="18" charset="0"/>
              <a:ea typeface="ＭＳ Ｐゴシック" panose="020B0600070205080204" pitchFamily="34" charset="-128"/>
            </a:endParaRPr>
          </a:p>
        </p:txBody>
      </p:sp>
      <p:sp>
        <p:nvSpPr>
          <p:cNvPr id="4" name="Foliennummernplatzhalter 3"/>
          <p:cNvSpPr>
            <a:spLocks noGrp="1"/>
          </p:cNvSpPr>
          <p:nvPr>
            <p:ph type="sldNum" sz="quarter" idx="10"/>
          </p:nvPr>
        </p:nvSpPr>
        <p:spPr/>
        <p:txBody>
          <a:bodyPr/>
          <a:lstStyle/>
          <a:p>
            <a:fld id="{5BC9136F-CA9D-4FE5-85DC-58A8F95C26FC}" type="slidenum">
              <a:rPr lang="de-AT" smtClean="0"/>
              <a:t>2</a:t>
            </a:fld>
            <a:endParaRPr lang="de-AT"/>
          </a:p>
        </p:txBody>
      </p:sp>
    </p:spTree>
    <p:extLst>
      <p:ext uri="{BB962C8B-B14F-4D97-AF65-F5344CB8AC3E}">
        <p14:creationId xmlns:p14="http://schemas.microsoft.com/office/powerpoint/2010/main" val="3187581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50000"/>
              </a:lnSpc>
              <a:buSzPct val="100000"/>
              <a:defRPr/>
            </a:pPr>
            <a:r>
              <a:rPr lang="de-AT" b="1" dirty="0"/>
              <a:t>Relevante Themen zu WhatsApp</a:t>
            </a:r>
          </a:p>
          <a:p>
            <a:pPr>
              <a:lnSpc>
                <a:spcPct val="150000"/>
              </a:lnSpc>
              <a:buSzPct val="100000"/>
              <a:defRPr/>
            </a:pPr>
            <a:endParaRPr lang="de-AT" dirty="0"/>
          </a:p>
          <a:p>
            <a:pPr marL="171450" indent="-171450">
              <a:lnSpc>
                <a:spcPct val="150000"/>
              </a:lnSpc>
              <a:buSzPct val="100000"/>
              <a:buFontTx/>
              <a:buChar char="-"/>
              <a:defRPr/>
            </a:pPr>
            <a:r>
              <a:rPr lang="de-AT" dirty="0"/>
              <a:t>Beziehungen</a:t>
            </a:r>
          </a:p>
          <a:p>
            <a:pPr marL="171450" indent="-171450">
              <a:lnSpc>
                <a:spcPct val="150000"/>
              </a:lnSpc>
              <a:buSzPct val="100000"/>
              <a:buFontTx/>
              <a:buChar char="-"/>
              <a:defRPr/>
            </a:pPr>
            <a:r>
              <a:rPr lang="de-AT" dirty="0"/>
              <a:t>Gruppe mit Lehrenden?</a:t>
            </a:r>
          </a:p>
          <a:p>
            <a:pPr marL="171450" indent="-171450">
              <a:lnSpc>
                <a:spcPct val="150000"/>
              </a:lnSpc>
              <a:buSzPct val="100000"/>
              <a:buFontTx/>
              <a:buChar char="-"/>
              <a:defRPr/>
            </a:pPr>
            <a:r>
              <a:rPr lang="de-AT" dirty="0"/>
              <a:t>Infos, Fotos &amp; Dateien senden</a:t>
            </a:r>
          </a:p>
          <a:p>
            <a:pPr marL="171450" indent="-171450">
              <a:lnSpc>
                <a:spcPct val="150000"/>
              </a:lnSpc>
              <a:buSzPct val="100000"/>
              <a:buFontTx/>
              <a:buChar char="-"/>
              <a:defRPr/>
            </a:pPr>
            <a:r>
              <a:rPr lang="de-AT" dirty="0"/>
              <a:t>Lehrende &amp; Eltern in Gruppen</a:t>
            </a:r>
          </a:p>
          <a:p>
            <a:pPr marL="171450" indent="-171450">
              <a:lnSpc>
                <a:spcPct val="150000"/>
              </a:lnSpc>
              <a:buSzPct val="100000"/>
              <a:buFontTx/>
              <a:buChar char="-"/>
              <a:defRPr/>
            </a:pPr>
            <a:r>
              <a:rPr lang="de-AT" dirty="0"/>
              <a:t>Kostenfallen &amp; Internetbetrug</a:t>
            </a:r>
          </a:p>
          <a:p>
            <a:pPr marL="171450" indent="-171450">
              <a:lnSpc>
                <a:spcPct val="150000"/>
              </a:lnSpc>
              <a:buSzPct val="100000"/>
              <a:buFontTx/>
              <a:buChar char="-"/>
              <a:defRPr/>
            </a:pPr>
            <a:r>
              <a:rPr lang="de-AT" dirty="0"/>
              <a:t>Klassengruppen</a:t>
            </a:r>
          </a:p>
          <a:p>
            <a:pPr marL="171450" indent="-171450">
              <a:lnSpc>
                <a:spcPct val="150000"/>
              </a:lnSpc>
              <a:buSzPct val="100000"/>
              <a:buFontTx/>
              <a:buChar char="-"/>
              <a:defRPr/>
            </a:pPr>
            <a:r>
              <a:rPr lang="de-AT" dirty="0"/>
              <a:t>Dokumentation des Alltags</a:t>
            </a:r>
          </a:p>
          <a:p>
            <a:pPr marL="171450" indent="-171450">
              <a:lnSpc>
                <a:spcPct val="150000"/>
              </a:lnSpc>
              <a:buSzPct val="100000"/>
              <a:buFontTx/>
              <a:buChar char="-"/>
              <a:defRPr/>
            </a:pPr>
            <a:r>
              <a:rPr lang="de-AT" dirty="0"/>
              <a:t>Interessensgruppen</a:t>
            </a:r>
          </a:p>
        </p:txBody>
      </p:sp>
      <p:sp>
        <p:nvSpPr>
          <p:cNvPr id="4" name="Foliennummernplatzhalter 3"/>
          <p:cNvSpPr>
            <a:spLocks noGrp="1"/>
          </p:cNvSpPr>
          <p:nvPr>
            <p:ph type="sldNum" sz="quarter" idx="10"/>
          </p:nvPr>
        </p:nvSpPr>
        <p:spPr/>
        <p:txBody>
          <a:bodyPr/>
          <a:lstStyle/>
          <a:p>
            <a:fld id="{5BC9136F-CA9D-4FE5-85DC-58A8F95C26FC}" type="slidenum">
              <a:rPr lang="de-AT" smtClean="0"/>
              <a:t>20</a:t>
            </a:fld>
            <a:endParaRPr lang="de-AT"/>
          </a:p>
        </p:txBody>
      </p:sp>
    </p:spTree>
    <p:extLst>
      <p:ext uri="{BB962C8B-B14F-4D97-AF65-F5344CB8AC3E}">
        <p14:creationId xmlns:p14="http://schemas.microsoft.com/office/powerpoint/2010/main" val="2125783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514350" indent="-514350" defTabSz="914400">
              <a:lnSpc>
                <a:spcPct val="90000"/>
              </a:lnSpc>
              <a:spcBef>
                <a:spcPts val="1000"/>
              </a:spcBef>
              <a:buClr>
                <a:srgbClr val="F39200"/>
              </a:buClr>
              <a:buFont typeface="Wingdings" panose="05000000000000000000" pitchFamily="2" charset="2"/>
              <a:buChar char="§"/>
            </a:pPr>
            <a:r>
              <a:rPr lang="de-AT" sz="1200" dirty="0">
                <a:solidFill>
                  <a:schemeClr val="tx1"/>
                </a:solidFill>
                <a:latin typeface="Gill Sans MT" panose="020B0502020104020203" pitchFamily="34" charset="0"/>
              </a:rPr>
              <a:t>Es können Gruppen mit bis zu 256 Personen erstellt werden</a:t>
            </a:r>
          </a:p>
          <a:p>
            <a:pPr marL="514350" indent="-514350" defTabSz="914400">
              <a:lnSpc>
                <a:spcPct val="90000"/>
              </a:lnSpc>
              <a:spcBef>
                <a:spcPts val="1000"/>
              </a:spcBef>
              <a:buClr>
                <a:srgbClr val="F39200"/>
              </a:buClr>
              <a:buFont typeface="Wingdings" panose="05000000000000000000" pitchFamily="2" charset="2"/>
              <a:buChar char="§"/>
            </a:pPr>
            <a:r>
              <a:rPr lang="de-AT" sz="1200" dirty="0">
                <a:solidFill>
                  <a:schemeClr val="tx1"/>
                </a:solidFill>
                <a:latin typeface="Gill Sans MT" panose="020B0502020104020203" pitchFamily="34" charset="0"/>
              </a:rPr>
              <a:t>Alle Mitglieder können alle Nachrichten lesen und alle Nummern sehen</a:t>
            </a:r>
          </a:p>
          <a:p>
            <a:pPr marL="514350" indent="-514350" defTabSz="914400">
              <a:lnSpc>
                <a:spcPct val="90000"/>
              </a:lnSpc>
              <a:spcBef>
                <a:spcPts val="1000"/>
              </a:spcBef>
              <a:buClr>
                <a:srgbClr val="F39200"/>
              </a:buClr>
              <a:buFont typeface="Wingdings" panose="05000000000000000000" pitchFamily="2" charset="2"/>
              <a:buChar char="§"/>
            </a:pPr>
            <a:r>
              <a:rPr lang="de-AT" sz="1200" dirty="0">
                <a:solidFill>
                  <a:schemeClr val="tx1"/>
                </a:solidFill>
                <a:latin typeface="Gill Sans MT" panose="020B0502020104020203" pitchFamily="34" charset="0"/>
              </a:rPr>
              <a:t>Du kannst die Gruppe jederzeit wieder verlassen und den Admin blockieren</a:t>
            </a:r>
          </a:p>
          <a:p>
            <a:pPr marL="514350" indent="-514350" defTabSz="914400">
              <a:lnSpc>
                <a:spcPct val="90000"/>
              </a:lnSpc>
              <a:spcBef>
                <a:spcPts val="1000"/>
              </a:spcBef>
              <a:buClr>
                <a:srgbClr val="F39200"/>
              </a:buClr>
              <a:buFont typeface="Wingdings" panose="05000000000000000000" pitchFamily="2" charset="2"/>
              <a:buChar char="§"/>
            </a:pPr>
            <a:r>
              <a:rPr lang="de-AT" sz="1200" b="1" dirty="0">
                <a:solidFill>
                  <a:schemeClr val="tx1"/>
                </a:solidFill>
                <a:latin typeface="Gill Sans MT" panose="020B0502020104020203" pitchFamily="34" charset="0"/>
              </a:rPr>
              <a:t>Welche Gruppen </a:t>
            </a:r>
            <a:r>
              <a:rPr lang="de-AT" sz="1200" dirty="0">
                <a:solidFill>
                  <a:schemeClr val="tx1"/>
                </a:solidFill>
                <a:latin typeface="Gill Sans MT" panose="020B0502020104020203" pitchFamily="34" charset="0"/>
              </a:rPr>
              <a:t>haben wir?</a:t>
            </a:r>
          </a:p>
          <a:p>
            <a:pPr marL="514350" indent="-514350" defTabSz="914400">
              <a:lnSpc>
                <a:spcPct val="90000"/>
              </a:lnSpc>
              <a:spcBef>
                <a:spcPts val="1000"/>
              </a:spcBef>
              <a:buClr>
                <a:srgbClr val="F39200"/>
              </a:buClr>
              <a:buFont typeface="Wingdings" panose="05000000000000000000" pitchFamily="2" charset="2"/>
              <a:buChar char="§"/>
            </a:pPr>
            <a:r>
              <a:rPr lang="de-AT" sz="1200" b="1" dirty="0">
                <a:solidFill>
                  <a:schemeClr val="tx1"/>
                </a:solidFill>
                <a:latin typeface="Gill Sans MT" panose="020B0502020104020203" pitchFamily="34" charset="0"/>
              </a:rPr>
              <a:t>Warum</a:t>
            </a:r>
            <a:r>
              <a:rPr lang="de-AT" sz="1200" dirty="0">
                <a:solidFill>
                  <a:schemeClr val="tx1"/>
                </a:solidFill>
                <a:latin typeface="Gill Sans MT" panose="020B0502020104020203" pitchFamily="34" charset="0"/>
              </a:rPr>
              <a:t> wurden diese Gruppen gegründet?</a:t>
            </a:r>
          </a:p>
          <a:p>
            <a:pPr marL="514350" indent="-514350" defTabSz="914400">
              <a:lnSpc>
                <a:spcPct val="90000"/>
              </a:lnSpc>
              <a:spcBef>
                <a:spcPts val="1000"/>
              </a:spcBef>
              <a:buClr>
                <a:srgbClr val="F39200"/>
              </a:buClr>
              <a:buFont typeface="Wingdings" panose="05000000000000000000" pitchFamily="2" charset="2"/>
              <a:buChar char="§"/>
            </a:pPr>
            <a:r>
              <a:rPr lang="de-AT" sz="1200" b="1" dirty="0">
                <a:solidFill>
                  <a:schemeClr val="tx1"/>
                </a:solidFill>
                <a:latin typeface="Gill Sans MT" panose="020B0502020104020203" pitchFamily="34" charset="0"/>
              </a:rPr>
              <a:t>Wer</a:t>
            </a:r>
            <a:r>
              <a:rPr lang="de-AT" sz="1200" dirty="0">
                <a:solidFill>
                  <a:schemeClr val="tx1"/>
                </a:solidFill>
                <a:latin typeface="Gill Sans MT" panose="020B0502020104020203" pitchFamily="34" charset="0"/>
              </a:rPr>
              <a:t> ist für welche Gruppen verantwortlich?</a:t>
            </a:r>
          </a:p>
          <a:p>
            <a:pPr marL="514350" indent="-514350" defTabSz="914400">
              <a:lnSpc>
                <a:spcPct val="90000"/>
              </a:lnSpc>
              <a:spcBef>
                <a:spcPts val="1000"/>
              </a:spcBef>
              <a:buClr>
                <a:srgbClr val="F39200"/>
              </a:buClr>
              <a:buFont typeface="Wingdings" panose="05000000000000000000" pitchFamily="2" charset="2"/>
              <a:buChar char="§"/>
            </a:pPr>
            <a:r>
              <a:rPr lang="de-AT" sz="1200" b="1" dirty="0">
                <a:solidFill>
                  <a:schemeClr val="tx1"/>
                </a:solidFill>
                <a:latin typeface="Gill Sans MT" panose="020B0502020104020203" pitchFamily="34" charset="0"/>
              </a:rPr>
              <a:t>Welche Regeln </a:t>
            </a:r>
            <a:r>
              <a:rPr lang="de-AT" sz="1200" dirty="0">
                <a:solidFill>
                  <a:schemeClr val="tx1"/>
                </a:solidFill>
                <a:latin typeface="Gill Sans MT" panose="020B0502020104020203" pitchFamily="34" charset="0"/>
              </a:rPr>
              <a:t>haben wir? Welche sollten wir zusätzlich haben?</a:t>
            </a:r>
          </a:p>
        </p:txBody>
      </p:sp>
      <p:sp>
        <p:nvSpPr>
          <p:cNvPr id="4" name="Foliennummernplatzhalter 3"/>
          <p:cNvSpPr>
            <a:spLocks noGrp="1"/>
          </p:cNvSpPr>
          <p:nvPr>
            <p:ph type="sldNum" sz="quarter" idx="10"/>
          </p:nvPr>
        </p:nvSpPr>
        <p:spPr/>
        <p:txBody>
          <a:bodyPr/>
          <a:lstStyle/>
          <a:p>
            <a:fld id="{5BC9136F-CA9D-4FE5-85DC-58A8F95C26FC}" type="slidenum">
              <a:rPr lang="de-AT" smtClean="0"/>
              <a:t>21</a:t>
            </a:fld>
            <a:endParaRPr lang="de-AT"/>
          </a:p>
        </p:txBody>
      </p:sp>
    </p:spTree>
    <p:extLst>
      <p:ext uri="{BB962C8B-B14F-4D97-AF65-F5344CB8AC3E}">
        <p14:creationId xmlns:p14="http://schemas.microsoft.com/office/powerpoint/2010/main" val="9532158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altLang="de-DE" b="1" dirty="0">
                <a:latin typeface="Arial" panose="020B0604020202020204" pitchFamily="34" charset="0"/>
                <a:ea typeface="ＭＳ Ｐゴシック" panose="020B0600070205080204" pitchFamily="34" charset="-128"/>
              </a:rPr>
              <a:t>Wie funktionieren Gruppenchats in WhatsApp? </a:t>
            </a:r>
            <a:r>
              <a:rPr lang="de-AT" altLang="de-DE" dirty="0">
                <a:latin typeface="Arial" panose="020B0604020202020204" pitchFamily="34" charset="0"/>
                <a:ea typeface="ＭＳ Ｐゴシック" panose="020B0600070205080204" pitchFamily="34" charset="-128"/>
              </a:rPr>
              <a:t>Jede/r kann eine Gruppe mit bis zu 256</a:t>
            </a:r>
            <a:r>
              <a:rPr lang="de-AT" altLang="de-DE" baseline="0" dirty="0">
                <a:latin typeface="Arial" panose="020B0604020202020204" pitchFamily="34" charset="0"/>
                <a:ea typeface="ＭＳ Ｐゴシック" panose="020B0600070205080204" pitchFamily="34" charset="-128"/>
              </a:rPr>
              <a:t> </a:t>
            </a:r>
            <a:r>
              <a:rPr lang="de-AT" altLang="de-DE" dirty="0">
                <a:latin typeface="Arial" panose="020B0604020202020204" pitchFamily="34" charset="0"/>
                <a:ea typeface="ＭＳ Ｐゴシック" panose="020B0600070205080204" pitchFamily="34" charset="-128"/>
              </a:rPr>
              <a:t>anderen Personen erstellen und ist dann automatisch </a:t>
            </a:r>
            <a:r>
              <a:rPr lang="de-AT" altLang="de-DE" dirty="0" err="1">
                <a:latin typeface="Arial" panose="020B0604020202020204" pitchFamily="34" charset="0"/>
                <a:ea typeface="ＭＳ Ｐゴシック" panose="020B0600070205080204" pitchFamily="34" charset="-128"/>
              </a:rPr>
              <a:t>AdministratorIn</a:t>
            </a:r>
            <a:r>
              <a:rPr lang="de-AT" altLang="de-DE" dirty="0">
                <a:latin typeface="Arial" panose="020B0604020202020204" pitchFamily="34" charset="0"/>
                <a:ea typeface="ＭＳ Ｐゴシック" panose="020B0600070205080204" pitchFamily="34" charset="-128"/>
              </a:rPr>
              <a:t> dieser Gruppe. Man kann unbegrenzt viele Gruppen erstellen. Nur der/die </a:t>
            </a:r>
            <a:r>
              <a:rPr lang="de-AT" altLang="de-DE" dirty="0" err="1">
                <a:latin typeface="Arial" panose="020B0604020202020204" pitchFamily="34" charset="0"/>
                <a:ea typeface="ＭＳ Ｐゴシック" panose="020B0600070205080204" pitchFamily="34" charset="-128"/>
              </a:rPr>
              <a:t>GruppenadministratorIn</a:t>
            </a:r>
            <a:r>
              <a:rPr lang="de-AT" altLang="de-DE" dirty="0">
                <a:latin typeface="Arial" panose="020B0604020202020204" pitchFamily="34" charset="0"/>
                <a:ea typeface="ＭＳ Ｐゴシック" panose="020B0600070205080204" pitchFamily="34" charset="-128"/>
              </a:rPr>
              <a:t> kann andere NutzerInnen zur Gruppe hinzufügen. Achtung: Andere Gruppenmitglieder können die eigene Rufnummer (und je nach Einstellungen auch das Profilbild und die</a:t>
            </a:r>
            <a:r>
              <a:rPr lang="de-AT" altLang="de-DE" baseline="0" dirty="0">
                <a:latin typeface="Arial" panose="020B0604020202020204" pitchFamily="34" charset="0"/>
                <a:ea typeface="ＭＳ Ｐゴシック" panose="020B0600070205080204" pitchFamily="34" charset="-128"/>
              </a:rPr>
              <a:t> Statusmeldung) </a:t>
            </a:r>
            <a:r>
              <a:rPr lang="de-AT" altLang="de-DE" dirty="0">
                <a:latin typeface="Arial" panose="020B0604020202020204" pitchFamily="34" charset="0"/>
                <a:ea typeface="ＭＳ Ｐゴシック" panose="020B0600070205080204" pitchFamily="34" charset="-128"/>
              </a:rPr>
              <a:t>sehen, auch wenn man diese gar nicht kennt bzw. im Adressbuch hat.</a:t>
            </a:r>
          </a:p>
          <a:p>
            <a:endParaRPr lang="de-AT" altLang="de-DE" dirty="0">
              <a:latin typeface="Arial" panose="020B0604020202020204" pitchFamily="34" charset="0"/>
              <a:ea typeface="ＭＳ Ｐゴシック" panose="020B0600070205080204" pitchFamily="34" charset="-128"/>
            </a:endParaRPr>
          </a:p>
          <a:p>
            <a:r>
              <a:rPr lang="de-AT" altLang="de-DE" b="1" dirty="0">
                <a:latin typeface="Arial" panose="020B0604020202020204" pitchFamily="34" charset="0"/>
                <a:ea typeface="ＭＳ Ｐゴシック" panose="020B0600070205080204" pitchFamily="34" charset="-128"/>
              </a:rPr>
              <a:t>Was ist die Gruppeninfo? </a:t>
            </a:r>
            <a:r>
              <a:rPr lang="de-AT" altLang="de-DE" dirty="0">
                <a:latin typeface="Arial" panose="020B0604020202020204" pitchFamily="34" charset="0"/>
                <a:ea typeface="ＭＳ Ｐゴシック" panose="020B0600070205080204" pitchFamily="34" charset="-128"/>
              </a:rPr>
              <a:t>Hier können alle Gruppenmitglieder einsehen, wer ebenfalls Mitglied der Gruppe und wer </a:t>
            </a:r>
            <a:r>
              <a:rPr lang="de-AT" altLang="de-DE" dirty="0" err="1">
                <a:latin typeface="Arial" panose="020B0604020202020204" pitchFamily="34" charset="0"/>
                <a:ea typeface="ＭＳ Ｐゴシック" panose="020B0600070205080204" pitchFamily="34" charset="-128"/>
              </a:rPr>
              <a:t>AdministratorIn</a:t>
            </a:r>
            <a:r>
              <a:rPr lang="de-AT" altLang="de-DE" dirty="0">
                <a:latin typeface="Arial" panose="020B0604020202020204" pitchFamily="34" charset="0"/>
                <a:ea typeface="ＭＳ Ｐゴシック" panose="020B0600070205080204" pitchFamily="34" charset="-128"/>
              </a:rPr>
              <a:t> ist. Die AdministratorInnen  können in der Gruppeninfo auch das Gruppenbild oder den Gruppennamen ändern. Möchte man die Gruppe verlassen und löschen, kann das ebenfalls hier getan werden.</a:t>
            </a:r>
          </a:p>
          <a:p>
            <a:endParaRPr lang="de-AT" altLang="de-DE" dirty="0">
              <a:latin typeface="Arial" panose="020B0604020202020204" pitchFamily="34" charset="0"/>
              <a:ea typeface="ＭＳ Ｐゴシック" panose="020B0600070205080204" pitchFamily="34" charset="-128"/>
            </a:endParaRPr>
          </a:p>
          <a:p>
            <a:r>
              <a:rPr lang="de-AT" altLang="de-DE" b="1" dirty="0">
                <a:latin typeface="Arial" panose="020B0604020202020204" pitchFamily="34" charset="0"/>
                <a:ea typeface="ＭＳ Ｐゴシック" panose="020B0600070205080204" pitchFamily="34" charset="-128"/>
              </a:rPr>
              <a:t>Und blockierte WhatsApp-NutzerInnen? </a:t>
            </a:r>
            <a:r>
              <a:rPr lang="de-AT" altLang="de-DE" dirty="0">
                <a:latin typeface="Arial" panose="020B0604020202020204" pitchFamily="34" charset="0"/>
                <a:ea typeface="ＭＳ Ｐゴシック" panose="020B0600070205080204" pitchFamily="34" charset="-128"/>
              </a:rPr>
              <a:t>Auch wenn man bestimmte NutzerInnen blockiert hat, kann man deren Nachrichten weiterhin in Gruppenchats sehen – und umgekehrt.</a:t>
            </a:r>
          </a:p>
          <a:p>
            <a:endParaRPr lang="de-AT" altLang="de-DE" dirty="0">
              <a:latin typeface="Arial" panose="020B0604020202020204" pitchFamily="34" charset="0"/>
              <a:ea typeface="ＭＳ Ｐゴシック" panose="020B0600070205080204" pitchFamily="34" charset="-128"/>
            </a:endParaRPr>
          </a:p>
          <a:p>
            <a:r>
              <a:rPr lang="de-AT" altLang="de-DE" dirty="0">
                <a:latin typeface="Arial" panose="020B0604020202020204" pitchFamily="34" charset="0"/>
                <a:ea typeface="ＭＳ Ｐゴシック" panose="020B0600070205080204" pitchFamily="34" charset="-128"/>
              </a:rPr>
              <a:t>Gruppen verwalten: Ein </a:t>
            </a:r>
            <a:r>
              <a:rPr lang="de-AT" altLang="de-DE" dirty="0" err="1">
                <a:latin typeface="Arial" panose="020B0604020202020204" pitchFamily="34" charset="0"/>
                <a:ea typeface="ＭＳ Ｐゴシック" panose="020B0600070205080204" pitchFamily="34" charset="-128"/>
              </a:rPr>
              <a:t>Gruppenadmin</a:t>
            </a:r>
            <a:r>
              <a:rPr lang="de-AT" altLang="de-DE" dirty="0">
                <a:latin typeface="Arial" panose="020B0604020202020204" pitchFamily="34" charset="0"/>
                <a:ea typeface="ＭＳ Ｐゴシック" panose="020B0600070205080204" pitchFamily="34" charset="-128"/>
              </a:rPr>
              <a:t> hat eine gewisse Verantwortung, vor allem wenn Streitigkeiten ausbrechen sollte er/sie eingreifen. Es können auch Regeln vereinbart werden.</a:t>
            </a:r>
          </a:p>
          <a:p>
            <a:r>
              <a:rPr lang="de-AT" altLang="de-DE" dirty="0">
                <a:latin typeface="Arial" panose="020B0604020202020204" pitchFamily="34" charset="0"/>
                <a:ea typeface="ＭＳ Ｐゴシック" panose="020B0600070205080204" pitchFamily="34" charset="-128"/>
              </a:rPr>
              <a:t>Gruppen werden zur Organisation alltäglicher Dinge gegründet (gemeinsame Geschenke, </a:t>
            </a:r>
            <a:r>
              <a:rPr lang="de-AT" altLang="de-DE" dirty="0" err="1">
                <a:latin typeface="Arial" panose="020B0604020202020204" pitchFamily="34" charset="0"/>
                <a:ea typeface="ＭＳ Ｐゴシック" panose="020B0600070205080204" pitchFamily="34" charset="-128"/>
              </a:rPr>
              <a:t>Parties</a:t>
            </a:r>
            <a:r>
              <a:rPr lang="de-AT" altLang="de-DE" dirty="0">
                <a:latin typeface="Arial" panose="020B0604020202020204" pitchFamily="34" charset="0"/>
                <a:ea typeface="ＭＳ Ｐゴシック" panose="020B0600070205080204" pitchFamily="34" charset="-128"/>
              </a:rPr>
              <a:t>, Ausflüge…). Oftmals verliert man dann die Übersicht. Tipp: Ordnung schaffen und Gruppen verlassen und löschen. </a:t>
            </a:r>
          </a:p>
        </p:txBody>
      </p:sp>
      <p:sp>
        <p:nvSpPr>
          <p:cNvPr id="4" name="Foliennummernplatzhalter 3"/>
          <p:cNvSpPr>
            <a:spLocks noGrp="1"/>
          </p:cNvSpPr>
          <p:nvPr>
            <p:ph type="sldNum" sz="quarter" idx="10"/>
          </p:nvPr>
        </p:nvSpPr>
        <p:spPr/>
        <p:txBody>
          <a:bodyPr/>
          <a:lstStyle/>
          <a:p>
            <a:fld id="{5BC9136F-CA9D-4FE5-85DC-58A8F95C26FC}" type="slidenum">
              <a:rPr lang="de-AT" smtClean="0"/>
              <a:t>22</a:t>
            </a:fld>
            <a:endParaRPr lang="de-AT"/>
          </a:p>
        </p:txBody>
      </p:sp>
    </p:spTree>
    <p:extLst>
      <p:ext uri="{BB962C8B-B14F-4D97-AF65-F5344CB8AC3E}">
        <p14:creationId xmlns:p14="http://schemas.microsoft.com/office/powerpoint/2010/main" val="27281628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dirty="0">
                <a:latin typeface="Times" panose="02020603050405020304" pitchFamily="18" charset="0"/>
                <a:ea typeface="ＭＳ Ｐゴシック" panose="020B0600070205080204" pitchFamily="34" charset="-128"/>
              </a:rPr>
              <a:t>Viele Kinder kennen Kettenbriefe – Nachrichten, die etwa über WhatsApp verschickt werden, mit der Aufforderung, sie an andere Personen weiterzuleiten. Manche dieser Kettennachrichten beinhalten lustige Geschichten, andere wiederum gruselige Inhalte, die Kindern Angst machen, </a:t>
            </a:r>
            <a:r>
              <a:rPr lang="de-DE" altLang="de-DE" dirty="0" err="1">
                <a:latin typeface="Times" panose="02020603050405020304" pitchFamily="18" charset="0"/>
                <a:ea typeface="ＭＳ Ｐゴシック" panose="020B0600070205080204" pitchFamily="34" charset="-128"/>
              </a:rPr>
              <a:t>z.B</a:t>
            </a:r>
            <a:r>
              <a:rPr lang="de-DE" altLang="de-DE" dirty="0">
                <a:latin typeface="Times" panose="02020603050405020304" pitchFamily="18" charset="0"/>
                <a:ea typeface="ＭＳ Ｐゴシック" panose="020B0600070205080204" pitchFamily="34" charset="-128"/>
              </a:rPr>
              <a:t> Morddrohungen oder angsteinflößende Warnungen. </a:t>
            </a:r>
          </a:p>
          <a:p>
            <a:endParaRPr lang="de-DE" altLang="de-DE" dirty="0">
              <a:latin typeface="Times" panose="02020603050405020304" pitchFamily="18" charset="0"/>
              <a:ea typeface="ＭＳ Ｐゴシック" panose="020B0600070205080204" pitchFamily="34" charset="-128"/>
            </a:endParaRPr>
          </a:p>
          <a:p>
            <a:r>
              <a:rPr lang="de-DE" altLang="de-DE" dirty="0">
                <a:latin typeface="Times" panose="02020603050405020304" pitchFamily="18" charset="0"/>
                <a:ea typeface="ＭＳ Ｐゴシック" panose="020B0600070205080204" pitchFamily="34" charset="-128"/>
              </a:rPr>
              <a:t>Solche Kettenbriefe werden von Kindern als sehr bedrohlich empfunden. Es fällt ihnen schwer zu glauben, dass diese Drohungen nicht wahr werden. </a:t>
            </a:r>
          </a:p>
          <a:p>
            <a:endParaRPr lang="de-DE" altLang="de-DE" dirty="0">
              <a:latin typeface="Times" panose="02020603050405020304" pitchFamily="18" charset="0"/>
              <a:ea typeface="ＭＳ Ｐゴシック" panose="020B0600070205080204" pitchFamily="34" charset="-128"/>
            </a:endParaRPr>
          </a:p>
          <a:p>
            <a:r>
              <a:rPr lang="de-DE" altLang="de-DE" dirty="0">
                <a:latin typeface="Times" panose="02020603050405020304" pitchFamily="18" charset="0"/>
                <a:ea typeface="ＭＳ Ｐゴシック" panose="020B0600070205080204" pitchFamily="34" charset="-128"/>
              </a:rPr>
              <a:t>Tipps für Eltern: </a:t>
            </a:r>
          </a:p>
          <a:p>
            <a:pPr algn="l">
              <a:buFont typeface="Arial" panose="020B0604020202020204" pitchFamily="34" charset="0"/>
              <a:buChar char="•"/>
            </a:pPr>
            <a:r>
              <a:rPr lang="de-AT" b="0" i="0" dirty="0">
                <a:solidFill>
                  <a:srgbClr val="333333"/>
                </a:solidFill>
                <a:effectLst/>
                <a:latin typeface="Roboto" pitchFamily="2" charset="0"/>
              </a:rPr>
              <a:t>Ergreifen Sie die Initiative. Sprechen Sie das Thema von sich aus an und fragen Sie nach, ob ihr Kind angsteinflößende WhatsApp-Nachrichten oder andere Kettenbriefe bekommt.</a:t>
            </a:r>
          </a:p>
          <a:p>
            <a:pPr algn="l">
              <a:buFont typeface="Arial" panose="020B0604020202020204" pitchFamily="34" charset="0"/>
              <a:buChar char="•"/>
            </a:pPr>
            <a:r>
              <a:rPr lang="de-AT" b="0" i="0" dirty="0">
                <a:solidFill>
                  <a:srgbClr val="333333"/>
                </a:solidFill>
                <a:effectLst/>
                <a:latin typeface="Roboto" pitchFamily="2" charset="0"/>
              </a:rPr>
              <a:t>Erklären Sie Ihrem Kind, was Kettenbriefe sind. Kindern ist oft nicht bewusst, was hinter diesen Nachrichten steckt und dass die darin beschriebenen Gefahren nur leere Drohungen – also Fakes – sind, die nichts mit ihnen persönlich zu tun haben.</a:t>
            </a:r>
          </a:p>
          <a:p>
            <a:pPr algn="l">
              <a:buFont typeface="Arial" panose="020B0604020202020204" pitchFamily="34" charset="0"/>
              <a:buChar char="•"/>
            </a:pPr>
            <a:r>
              <a:rPr lang="de-AT" b="0" i="0" dirty="0">
                <a:solidFill>
                  <a:srgbClr val="333333"/>
                </a:solidFill>
                <a:effectLst/>
                <a:latin typeface="Roboto" pitchFamily="2" charset="0"/>
              </a:rPr>
              <a:t>Nehmen Sie die Ängste Ihres Kindes ernst! Wenn es für uns Erwachsenen noch so lächerlich erscheinen mag, dass man diesen Drohungen Glauben schenkt, den Jüngsten bereiten diese große Sorgen. Machen Sie dem Kind immer wieder klar, dass nichts Schlimmes passiert, wenn der Kettenbrief nicht weitergeleitet wird.</a:t>
            </a:r>
          </a:p>
          <a:p>
            <a:pPr algn="l">
              <a:buFont typeface="Arial" panose="020B0604020202020204" pitchFamily="34" charset="0"/>
              <a:buChar char="•"/>
            </a:pPr>
            <a:r>
              <a:rPr lang="de-AT" b="0" i="0" dirty="0">
                <a:solidFill>
                  <a:srgbClr val="333333"/>
                </a:solidFill>
                <a:effectLst/>
                <a:latin typeface="Roboto" pitchFamily="2" charset="0"/>
              </a:rPr>
              <a:t>Diskutieren Sie die jeweilige Nachricht. Bedenken Sie: Irrationale Ängste sind nicht immer mit logischen Argumenten zu entkräftigen. Vielleicht hilft es aber, Geschichten aus Ihrer eigenen Kindheit zu erzählen und damit zu beweisen, dass Ihnen kein Unglück wiederfahren ist, obwohl Sie damals Kettenbriefe ignoriert haben.</a:t>
            </a:r>
          </a:p>
          <a:p>
            <a:pPr algn="l">
              <a:buFont typeface="Arial" panose="020B0604020202020204" pitchFamily="34" charset="0"/>
              <a:buChar char="•"/>
            </a:pPr>
            <a:r>
              <a:rPr lang="de-AT" b="0" i="0" dirty="0">
                <a:solidFill>
                  <a:srgbClr val="333333"/>
                </a:solidFill>
                <a:effectLst/>
                <a:latin typeface="Roboto" pitchFamily="2" charset="0"/>
              </a:rPr>
              <a:t>Vereinbaren Sie Regeln. Es gibt auch nette, unbedenkliche Kettenbriefe. Diskutieren Sie mit Ihrem Kind, welche Kettenbriefe weitergeschickt werden können und welche nicht.</a:t>
            </a:r>
          </a:p>
          <a:p>
            <a:pPr algn="l">
              <a:buFont typeface="Arial" panose="020B0604020202020204" pitchFamily="34" charset="0"/>
              <a:buChar char="•"/>
            </a:pPr>
            <a:r>
              <a:rPr lang="de-AT" b="0" i="0" dirty="0">
                <a:solidFill>
                  <a:srgbClr val="333333"/>
                </a:solidFill>
                <a:effectLst/>
                <a:latin typeface="Roboto" pitchFamily="2" charset="0"/>
              </a:rPr>
              <a:t>Beweisen Sie, dass Kettenbriefe nicht wahr sind. Fragen Sie den </a:t>
            </a:r>
            <a:r>
              <a:rPr lang="de-AT" b="0" i="0" u="sng" dirty="0" err="1">
                <a:solidFill>
                  <a:srgbClr val="106CAB"/>
                </a:solidFill>
                <a:effectLst/>
                <a:latin typeface="Roboto" pitchFamily="2" charset="0"/>
                <a:hlinkClick r:id="rId3"/>
              </a:rPr>
              <a:t>Saferinternet</a:t>
            </a:r>
            <a:r>
              <a:rPr lang="de-AT" b="0" i="0" u="sng" dirty="0">
                <a:solidFill>
                  <a:srgbClr val="106CAB"/>
                </a:solidFill>
                <a:effectLst/>
                <a:latin typeface="Roboto" pitchFamily="2" charset="0"/>
                <a:hlinkClick r:id="rId3"/>
              </a:rPr>
              <a:t>-Roboter</a:t>
            </a:r>
            <a:r>
              <a:rPr lang="de-AT" b="0" i="0" dirty="0">
                <a:solidFill>
                  <a:srgbClr val="333333"/>
                </a:solidFill>
                <a:effectLst/>
                <a:latin typeface="Roboto" pitchFamily="2" charset="0"/>
              </a:rPr>
              <a:t>, ob der Kettenbrief stimmt. Verängstigte Kinder können sich aber auch rund um die Uhr an die kostenlose Beratungsstelle</a:t>
            </a:r>
            <a:r>
              <a:rPr lang="de-AT" b="0" i="0" u="sng" dirty="0">
                <a:solidFill>
                  <a:srgbClr val="106CAB"/>
                </a:solidFill>
                <a:effectLst/>
                <a:latin typeface="Roboto" pitchFamily="2" charset="0"/>
              </a:rPr>
              <a:t> </a:t>
            </a:r>
            <a:r>
              <a:rPr lang="de-AT" b="0" i="0" u="sng" dirty="0">
                <a:solidFill>
                  <a:srgbClr val="106CAB"/>
                </a:solidFill>
                <a:effectLst/>
                <a:latin typeface="Roboto" pitchFamily="2" charset="0"/>
                <a:hlinkClick r:id="rId4"/>
              </a:rPr>
              <a:t>Rat auf Draht</a:t>
            </a:r>
            <a:r>
              <a:rPr lang="de-AT" b="0" i="0" dirty="0">
                <a:solidFill>
                  <a:srgbClr val="333333"/>
                </a:solidFill>
                <a:effectLst/>
                <a:latin typeface="Roboto" pitchFamily="2" charset="0"/>
              </a:rPr>
              <a:t> wenden.</a:t>
            </a:r>
          </a:p>
          <a:p>
            <a:endParaRPr lang="de-DE" altLang="de-DE" dirty="0">
              <a:latin typeface="Times" panose="02020603050405020304" pitchFamily="18" charset="0"/>
              <a:ea typeface="ＭＳ Ｐゴシック" panose="020B0600070205080204" pitchFamily="34" charset="-128"/>
            </a:endParaRPr>
          </a:p>
          <a:p>
            <a:r>
              <a:rPr lang="de-DE" altLang="de-DE" b="1" dirty="0">
                <a:latin typeface="Times" panose="02020603050405020304" pitchFamily="18" charset="0"/>
                <a:ea typeface="ＭＳ Ｐゴシック" panose="020B0600070205080204" pitchFamily="34" charset="-128"/>
              </a:rPr>
              <a:t>NEU: </a:t>
            </a:r>
            <a:r>
              <a:rPr lang="de-DE" altLang="de-DE" dirty="0">
                <a:latin typeface="Times" panose="02020603050405020304" pitchFamily="18" charset="0"/>
                <a:ea typeface="ＭＳ Ｐゴシック" panose="020B0600070205080204" pitchFamily="34" charset="-128"/>
              </a:rPr>
              <a:t>Ab sofort gibt</a:t>
            </a:r>
            <a:r>
              <a:rPr lang="de-DE" altLang="de-DE" baseline="0" dirty="0">
                <a:latin typeface="Times" panose="02020603050405020304" pitchFamily="18" charset="0"/>
                <a:ea typeface="ＭＳ Ｐゴシック" panose="020B0600070205080204" pitchFamily="34" charset="-128"/>
              </a:rPr>
              <a:t> es </a:t>
            </a:r>
            <a:r>
              <a:rPr lang="de-DE" altLang="de-DE" dirty="0">
                <a:latin typeface="Times" panose="02020603050405020304" pitchFamily="18" charset="0"/>
                <a:ea typeface="ＭＳ Ｐゴシック" panose="020B0600070205080204" pitchFamily="34" charset="-128"/>
              </a:rPr>
              <a:t>die Möglichkeit, Kettenbriefe an den Kettenbrief-Chatbot zu senden: </a:t>
            </a:r>
            <a:r>
              <a:rPr lang="de-AT" b="0" i="0" dirty="0">
                <a:solidFill>
                  <a:srgbClr val="333333"/>
                </a:solidFill>
                <a:effectLst/>
                <a:latin typeface="Roboto" pitchFamily="2" charset="0"/>
              </a:rPr>
              <a:t> 0681 108 094 49  </a:t>
            </a:r>
          </a:p>
          <a:p>
            <a:r>
              <a:rPr lang="de-DE" baseline="0" dirty="0">
                <a:latin typeface="Times" panose="02020603050405020304" pitchFamily="18" charset="0"/>
                <a:ea typeface="ＭＳ Ｐゴシック" panose="020B0600070205080204" pitchFamily="34" charset="-128"/>
              </a:rPr>
              <a:t>https://www.saferinternet.at/projekte/der-kettenbrief-chatbot/</a:t>
            </a:r>
          </a:p>
        </p:txBody>
      </p:sp>
      <p:sp>
        <p:nvSpPr>
          <p:cNvPr id="4" name="Foliennummernplatzhalter 3"/>
          <p:cNvSpPr>
            <a:spLocks noGrp="1"/>
          </p:cNvSpPr>
          <p:nvPr>
            <p:ph type="sldNum" sz="quarter" idx="10"/>
          </p:nvPr>
        </p:nvSpPr>
        <p:spPr/>
        <p:txBody>
          <a:bodyPr/>
          <a:lstStyle/>
          <a:p>
            <a:fld id="{5BC9136F-CA9D-4FE5-85DC-58A8F95C26FC}" type="slidenum">
              <a:rPr lang="de-AT" smtClean="0"/>
              <a:t>23</a:t>
            </a:fld>
            <a:endParaRPr lang="de-AT"/>
          </a:p>
        </p:txBody>
      </p:sp>
    </p:spTree>
    <p:extLst>
      <p:ext uri="{BB962C8B-B14F-4D97-AF65-F5344CB8AC3E}">
        <p14:creationId xmlns:p14="http://schemas.microsoft.com/office/powerpoint/2010/main" val="31808489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b="0" i="0" dirty="0">
                <a:solidFill>
                  <a:srgbClr val="333333"/>
                </a:solidFill>
                <a:effectLst/>
                <a:latin typeface="Roboto" pitchFamily="2" charset="0"/>
              </a:rPr>
              <a:t>Der Chatbot "Kettenbrief-Roboter" ist ein automatisiertes Online-Beratungsangebot, das mithilfe von Künstlicher Intelligenz weiterentwickelt wird. Er erkennt ausschließlich Kettenbriefe und kann darauf mit Antworten, die von Saferinternet.at verfasst wurden, entsprechend reagieren.</a:t>
            </a:r>
          </a:p>
          <a:p>
            <a:endParaRPr lang="de-AT" b="0" i="0" dirty="0">
              <a:solidFill>
                <a:srgbClr val="333333"/>
              </a:solidFill>
              <a:effectLst/>
              <a:latin typeface="Roboto" pitchFamily="2" charset="0"/>
            </a:endParaRPr>
          </a:p>
          <a:p>
            <a:r>
              <a:rPr lang="de-AT" b="0" i="0" dirty="0">
                <a:solidFill>
                  <a:srgbClr val="333333"/>
                </a:solidFill>
                <a:effectLst/>
                <a:latin typeface="Roboto" pitchFamily="2" charset="0"/>
              </a:rPr>
              <a:t>Statt Kettenbriefe an andere Kinder weiterzuleiten und damit den Schaden zu vergrößern, können Kinder diese direkt via WhatsApp an die Nummer</a:t>
            </a:r>
            <a:r>
              <a:rPr lang="de-AT" dirty="0"/>
              <a:t> 0681 108 094 49 </a:t>
            </a:r>
            <a:r>
              <a:rPr lang="de-AT" b="0" i="0" dirty="0">
                <a:solidFill>
                  <a:srgbClr val="333333"/>
                </a:solidFill>
                <a:effectLst/>
                <a:latin typeface="Roboto" pitchFamily="2" charset="0"/>
              </a:rPr>
              <a:t>schicken. </a:t>
            </a:r>
          </a:p>
          <a:p>
            <a:endParaRPr lang="de-AT" b="0" i="0" dirty="0">
              <a:solidFill>
                <a:srgbClr val="333333"/>
              </a:solidFill>
              <a:effectLst/>
              <a:latin typeface="Roboto" pitchFamily="2" charset="0"/>
            </a:endParaRPr>
          </a:p>
          <a:p>
            <a:r>
              <a:rPr lang="de-AT" b="0" i="0" dirty="0">
                <a:solidFill>
                  <a:srgbClr val="333333"/>
                </a:solidFill>
                <a:effectLst/>
                <a:latin typeface="Roboto" pitchFamily="2" charset="0"/>
              </a:rPr>
              <a:t>Mehr zum Kettenbrief-Chatbot: https://www.saferinternet.at/projekte/der-kettenbrief-chatbot/</a:t>
            </a:r>
          </a:p>
        </p:txBody>
      </p:sp>
      <p:sp>
        <p:nvSpPr>
          <p:cNvPr id="4" name="Foliennummernplatzhalter 3"/>
          <p:cNvSpPr>
            <a:spLocks noGrp="1"/>
          </p:cNvSpPr>
          <p:nvPr>
            <p:ph type="sldNum" sz="quarter" idx="5"/>
          </p:nvPr>
        </p:nvSpPr>
        <p:spPr/>
        <p:txBody>
          <a:bodyPr/>
          <a:lstStyle/>
          <a:p>
            <a:fld id="{5BC9136F-CA9D-4FE5-85DC-58A8F95C26FC}" type="slidenum">
              <a:rPr lang="de-AT" smtClean="0"/>
              <a:t>24</a:t>
            </a:fld>
            <a:endParaRPr lang="de-AT"/>
          </a:p>
        </p:txBody>
      </p:sp>
    </p:spTree>
    <p:extLst>
      <p:ext uri="{BB962C8B-B14F-4D97-AF65-F5344CB8AC3E}">
        <p14:creationId xmlns:p14="http://schemas.microsoft.com/office/powerpoint/2010/main" val="4747303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b="0" i="0" kern="1200" dirty="0">
                <a:solidFill>
                  <a:schemeClr val="tx1"/>
                </a:solidFill>
                <a:effectLst/>
                <a:latin typeface="+mn-lt"/>
                <a:ea typeface="+mn-ea"/>
                <a:cs typeface="+mn-cs"/>
              </a:rPr>
              <a:t>Hashtags sind weit mehr als nur ein Mittel, um sich zu orientieren und Fotos mit dem selben Hashtag zu finden. Sie dienen als Ausdrucksmittel, vermitteln Zugehörigkeit und tragen auch Botschaften mit. </a:t>
            </a:r>
          </a:p>
          <a:p>
            <a:endParaRPr lang="de-AT" sz="1200" b="0" i="0" kern="1200" dirty="0">
              <a:solidFill>
                <a:schemeClr val="tx1"/>
              </a:solidFill>
              <a:effectLst/>
              <a:latin typeface="+mn-lt"/>
              <a:ea typeface="+mn-ea"/>
              <a:cs typeface="+mn-cs"/>
            </a:endParaRPr>
          </a:p>
          <a:p>
            <a:r>
              <a:rPr lang="de-AT" sz="1200" b="0" i="0" kern="1200" dirty="0">
                <a:solidFill>
                  <a:schemeClr val="tx1"/>
                </a:solidFill>
                <a:effectLst/>
                <a:latin typeface="+mn-lt"/>
                <a:ea typeface="+mn-ea"/>
                <a:cs typeface="+mn-cs"/>
              </a:rPr>
              <a:t>Bild: </a:t>
            </a:r>
            <a:r>
              <a:rPr lang="de-AT" dirty="0">
                <a:hlinkClick r:id="rId3"/>
              </a:rPr>
              <a:t>Jon Tyson</a:t>
            </a:r>
            <a:r>
              <a:rPr lang="de-AT" dirty="0"/>
              <a:t> / </a:t>
            </a:r>
            <a:r>
              <a:rPr lang="de-AT" dirty="0" err="1"/>
              <a:t>Unsplash</a:t>
            </a:r>
            <a:endParaRPr lang="de-AT" dirty="0"/>
          </a:p>
          <a:p>
            <a:endParaRPr lang="de-DE" dirty="0"/>
          </a:p>
        </p:txBody>
      </p:sp>
      <p:sp>
        <p:nvSpPr>
          <p:cNvPr id="4" name="Foliennummernplatzhalter 3"/>
          <p:cNvSpPr>
            <a:spLocks noGrp="1"/>
          </p:cNvSpPr>
          <p:nvPr>
            <p:ph type="sldNum" sz="quarter" idx="10"/>
          </p:nvPr>
        </p:nvSpPr>
        <p:spPr/>
        <p:txBody>
          <a:bodyPr/>
          <a:lstStyle/>
          <a:p>
            <a:fld id="{5BC9136F-CA9D-4FE5-85DC-58A8F95C26FC}" type="slidenum">
              <a:rPr lang="de-AT" smtClean="0"/>
              <a:t>25</a:t>
            </a:fld>
            <a:endParaRPr lang="de-AT"/>
          </a:p>
        </p:txBody>
      </p:sp>
    </p:spTree>
    <p:extLst>
      <p:ext uri="{BB962C8B-B14F-4D97-AF65-F5344CB8AC3E}">
        <p14:creationId xmlns:p14="http://schemas.microsoft.com/office/powerpoint/2010/main" val="40638876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b="0" i="0" kern="1200" dirty="0">
                <a:solidFill>
                  <a:schemeClr val="tx1"/>
                </a:solidFill>
                <a:effectLst/>
                <a:latin typeface="+mn-lt"/>
                <a:ea typeface="+mn-ea"/>
                <a:cs typeface="+mn-cs"/>
              </a:rPr>
              <a:t>Beispiele für Hashtags</a:t>
            </a:r>
            <a:endParaRPr lang="de-DE" dirty="0"/>
          </a:p>
          <a:p>
            <a:pPr marL="0" indent="0">
              <a:buNone/>
            </a:pPr>
            <a:endParaRPr lang="de-AT" dirty="0"/>
          </a:p>
          <a:p>
            <a:r>
              <a:rPr lang="de-DE" dirty="0"/>
              <a:t>#</a:t>
            </a:r>
            <a:r>
              <a:rPr lang="de-DE" dirty="0" err="1"/>
              <a:t>ootd</a:t>
            </a:r>
            <a:r>
              <a:rPr lang="de-DE" dirty="0"/>
              <a:t> = Outfit </a:t>
            </a:r>
            <a:r>
              <a:rPr lang="de-DE" dirty="0" err="1"/>
              <a:t>of</a:t>
            </a:r>
            <a:r>
              <a:rPr lang="de-DE" dirty="0"/>
              <a:t> </a:t>
            </a:r>
            <a:r>
              <a:rPr lang="de-DE" dirty="0" err="1"/>
              <a:t>the</a:t>
            </a:r>
            <a:r>
              <a:rPr lang="de-DE" dirty="0"/>
              <a:t> </a:t>
            </a:r>
            <a:r>
              <a:rPr lang="de-DE" dirty="0" err="1"/>
              <a:t>day</a:t>
            </a:r>
            <a:endParaRPr lang="de-DE" dirty="0"/>
          </a:p>
          <a:p>
            <a:r>
              <a:rPr lang="de-DE" dirty="0"/>
              <a:t>#</a:t>
            </a:r>
            <a:r>
              <a:rPr lang="de-DE" dirty="0" err="1"/>
              <a:t>tbt</a:t>
            </a:r>
            <a:r>
              <a:rPr lang="de-DE" dirty="0"/>
              <a:t> = „</a:t>
            </a:r>
            <a:r>
              <a:rPr lang="de-DE" dirty="0" err="1"/>
              <a:t>Throwback</a:t>
            </a:r>
            <a:r>
              <a:rPr lang="de-DE" dirty="0"/>
              <a:t> </a:t>
            </a:r>
            <a:r>
              <a:rPr lang="de-DE" dirty="0" err="1"/>
              <a:t>Thursday</a:t>
            </a:r>
            <a:r>
              <a:rPr lang="de-DE" dirty="0"/>
              <a:t>“ (</a:t>
            </a:r>
            <a:r>
              <a:rPr lang="de-DE" sz="1200" b="0" i="0" kern="1200" dirty="0">
                <a:solidFill>
                  <a:schemeClr val="tx1"/>
                </a:solidFill>
                <a:effectLst/>
                <a:latin typeface="+mn-lt"/>
                <a:ea typeface="+mn-ea"/>
                <a:cs typeface="+mn-cs"/>
              </a:rPr>
              <a:t>Immer Donnerstags werden vor allem auf Instagram Bilder aus älteren Zeiten gepostet. Diese sind nicht nur wenige Wochen, sondern meist mehrere Jahre alt.)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a:t>
            </a:r>
            <a:r>
              <a:rPr lang="de-DE" sz="1200" b="0" i="0" kern="1200" dirty="0" err="1">
                <a:solidFill>
                  <a:schemeClr val="tx1"/>
                </a:solidFill>
                <a:effectLst/>
                <a:latin typeface="+mn-lt"/>
                <a:ea typeface="+mn-ea"/>
                <a:cs typeface="+mn-cs"/>
              </a:rPr>
              <a:t>fitfam</a:t>
            </a:r>
            <a:r>
              <a:rPr lang="de-DE" sz="1200" b="0" i="0" kern="1200" dirty="0">
                <a:solidFill>
                  <a:schemeClr val="tx1"/>
                </a:solidFill>
                <a:effectLst/>
                <a:latin typeface="+mn-lt"/>
                <a:ea typeface="+mn-ea"/>
                <a:cs typeface="+mn-cs"/>
              </a:rPr>
              <a:t> = Wortwörtlich „Fit Family“ = Freunde mit denen man im Fitnessstudio gemeinsam trainiert oder online gemeinsame Fitness-Goals verfolgt. </a:t>
            </a:r>
            <a:endParaRPr lang="de-AT" sz="1200" dirty="0">
              <a:latin typeface="Gill Sans MT" panose="020B0502020104020203" pitchFamily="34" charset="0"/>
            </a:endParaRPr>
          </a:p>
        </p:txBody>
      </p:sp>
      <p:sp>
        <p:nvSpPr>
          <p:cNvPr id="4" name="Foliennummernplatzhalter 3"/>
          <p:cNvSpPr>
            <a:spLocks noGrp="1"/>
          </p:cNvSpPr>
          <p:nvPr>
            <p:ph type="sldNum" sz="quarter" idx="10"/>
          </p:nvPr>
        </p:nvSpPr>
        <p:spPr/>
        <p:txBody>
          <a:bodyPr/>
          <a:lstStyle/>
          <a:p>
            <a:fld id="{5BC9136F-CA9D-4FE5-85DC-58A8F95C26FC}" type="slidenum">
              <a:rPr lang="de-AT" smtClean="0"/>
              <a:t>26</a:t>
            </a:fld>
            <a:endParaRPr lang="de-AT"/>
          </a:p>
        </p:txBody>
      </p:sp>
    </p:spTree>
    <p:extLst>
      <p:ext uri="{BB962C8B-B14F-4D97-AF65-F5344CB8AC3E}">
        <p14:creationId xmlns:p14="http://schemas.microsoft.com/office/powerpoint/2010/main" val="3050501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27</a:t>
            </a:fld>
            <a:endParaRPr lang="de-AT"/>
          </a:p>
        </p:txBody>
      </p:sp>
    </p:spTree>
    <p:extLst>
      <p:ext uri="{BB962C8B-B14F-4D97-AF65-F5344CB8AC3E}">
        <p14:creationId xmlns:p14="http://schemas.microsoft.com/office/powerpoint/2010/main" val="3232202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28</a:t>
            </a:fld>
            <a:endParaRPr lang="de-AT"/>
          </a:p>
        </p:txBody>
      </p:sp>
    </p:spTree>
    <p:extLst>
      <p:ext uri="{BB962C8B-B14F-4D97-AF65-F5344CB8AC3E}">
        <p14:creationId xmlns:p14="http://schemas.microsoft.com/office/powerpoint/2010/main" val="33224779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Bef>
                <a:spcPct val="20000"/>
              </a:spcBef>
              <a:spcAft>
                <a:spcPts val="600"/>
              </a:spcAft>
              <a:buClr>
                <a:schemeClr val="accent2"/>
              </a:buClr>
              <a:buSzPct val="70000"/>
              <a:buFont typeface="Wingdings" pitchFamily="2" charset="2"/>
              <a:buNone/>
              <a:defRPr/>
            </a:pPr>
            <a:r>
              <a:rPr lang="de-DE" sz="8000" dirty="0"/>
              <a:t>Immer wieder hört man von Eltern und Lehrenden, wie ungesund es ist, zu lange vor dem Computer zu sitzen – angeblich kann man sogar richtig süchtig werden. Sicher ist: Nur wenige Leute, die viel Zeit am Computer oder mit dem Handy verbringen, sind wirklich süchtig. </a:t>
            </a:r>
          </a:p>
          <a:p>
            <a:pPr>
              <a:spcBef>
                <a:spcPct val="20000"/>
              </a:spcBef>
              <a:spcAft>
                <a:spcPts val="600"/>
              </a:spcAft>
              <a:buClr>
                <a:schemeClr val="accent2"/>
              </a:buClr>
              <a:buSzPct val="70000"/>
              <a:buFont typeface="Wingdings" pitchFamily="2" charset="2"/>
              <a:buNone/>
              <a:defRPr/>
            </a:pPr>
            <a:endParaRPr lang="de-AT" sz="8000" b="0" u="none" kern="0" dirty="0">
              <a:solidFill>
                <a:schemeClr val="tx1"/>
              </a:solidFill>
              <a:latin typeface="Gill Sans MT" panose="020B0502020104020203" pitchFamily="34" charset="0"/>
              <a:ea typeface="ＭＳ Ｐゴシック" charset="-128"/>
            </a:endParaRPr>
          </a:p>
          <a:p>
            <a:r>
              <a:rPr lang="de-DE" sz="3600" b="0" i="0" kern="1200" dirty="0">
                <a:solidFill>
                  <a:schemeClr val="tx1"/>
                </a:solidFill>
                <a:effectLst/>
                <a:latin typeface="+mn-lt"/>
                <a:ea typeface="+mn-ea"/>
                <a:cs typeface="+mn-cs"/>
              </a:rPr>
              <a:t>Folgende Kriterien helfen bei der (Selbst-)Einschätzung:</a:t>
            </a:r>
          </a:p>
          <a:p>
            <a:r>
              <a:rPr lang="de-DE" sz="3600" b="0" i="0" kern="1200" dirty="0">
                <a:solidFill>
                  <a:schemeClr val="tx1"/>
                </a:solidFill>
                <a:effectLst/>
                <a:latin typeface="+mn-lt"/>
                <a:ea typeface="+mn-ea"/>
                <a:cs typeface="+mn-cs"/>
              </a:rPr>
              <a:t> </a:t>
            </a:r>
          </a:p>
          <a:p>
            <a:pPr marL="171450" lvl="0" indent="-171450">
              <a:buFont typeface="Arial" panose="020B0604020202020204" pitchFamily="34" charset="0"/>
              <a:buChar char="•"/>
            </a:pPr>
            <a:r>
              <a:rPr lang="de-AT" sz="3600" b="1" kern="1200" dirty="0">
                <a:solidFill>
                  <a:schemeClr val="tx1"/>
                </a:solidFill>
                <a:effectLst/>
                <a:latin typeface="+mn-lt"/>
                <a:ea typeface="+mn-ea"/>
                <a:cs typeface="+mn-cs"/>
              </a:rPr>
              <a:t>Nichts anderes geht mehr: </a:t>
            </a:r>
            <a:r>
              <a:rPr lang="de-AT" sz="3600" kern="1200" dirty="0">
                <a:solidFill>
                  <a:schemeClr val="tx1"/>
                </a:solidFill>
                <a:effectLst/>
                <a:latin typeface="+mn-lt"/>
                <a:ea typeface="+mn-ea"/>
                <a:cs typeface="+mn-cs"/>
              </a:rPr>
              <a:t>Ich möchte tagein, tagaus nur mehr am Computer spielen oder mich mit meinem Handy beschäftigen. Wichtige Lebensbereiche, wie z. B. Schule, Arbeit, Freundschaften, Freizeitaktivitäten etc., kommen bereits zu kurz.</a:t>
            </a:r>
          </a:p>
          <a:p>
            <a:pPr marL="171450" lvl="0" indent="-171450">
              <a:buFont typeface="Arial" panose="020B0604020202020204" pitchFamily="34" charset="0"/>
              <a:buChar char="•"/>
            </a:pPr>
            <a:r>
              <a:rPr lang="de-AT" sz="3600" b="1" kern="1200" dirty="0">
                <a:solidFill>
                  <a:schemeClr val="tx1"/>
                </a:solidFill>
                <a:effectLst/>
                <a:latin typeface="+mn-lt"/>
                <a:ea typeface="+mn-ea"/>
                <a:cs typeface="+mn-cs"/>
              </a:rPr>
              <a:t>Kontrollverlust: </a:t>
            </a:r>
            <a:r>
              <a:rPr lang="de-AT" sz="3600" kern="1200" dirty="0">
                <a:solidFill>
                  <a:schemeClr val="tx1"/>
                </a:solidFill>
                <a:effectLst/>
                <a:latin typeface="+mn-lt"/>
                <a:ea typeface="+mn-ea"/>
                <a:cs typeface="+mn-cs"/>
              </a:rPr>
              <a:t>Ich kann mich nicht von Computer bzw. Handy lösen, auch wenn mir durchaus bewusst ist, dass es schon zu viel ist. Ich kann einfach nicht aufhören, auch wenn ich das eigentlich möchte.</a:t>
            </a:r>
          </a:p>
          <a:p>
            <a:pPr marL="171450" lvl="0" indent="-171450">
              <a:buFont typeface="Arial" panose="020B0604020202020204" pitchFamily="34" charset="0"/>
              <a:buChar char="•"/>
            </a:pPr>
            <a:r>
              <a:rPr lang="de-AT" sz="3600" b="1" kern="1200" dirty="0">
                <a:solidFill>
                  <a:schemeClr val="tx1"/>
                </a:solidFill>
                <a:effectLst/>
                <a:latin typeface="+mn-lt"/>
                <a:ea typeface="+mn-ea"/>
                <a:cs typeface="+mn-cs"/>
              </a:rPr>
              <a:t>Toleranzentwicklung: </a:t>
            </a:r>
            <a:r>
              <a:rPr lang="de-AT" sz="3600" kern="1200" dirty="0">
                <a:solidFill>
                  <a:schemeClr val="tx1"/>
                </a:solidFill>
                <a:effectLst/>
                <a:latin typeface="+mn-lt"/>
                <a:ea typeface="+mn-ea"/>
                <a:cs typeface="+mn-cs"/>
              </a:rPr>
              <a:t>Die „Dosis“ muss gesteigert werden, d. h. die Tätigkeit muss entweder ausgeweitet oder – wenn das nicht mehr möglich ist – intensiviert werden. Die Folge: Es wird immer länger und häufiger am Computer oder am Handy gespielt.</a:t>
            </a:r>
          </a:p>
          <a:p>
            <a:pPr marL="171450" lvl="0" indent="-171450">
              <a:buFont typeface="Arial" panose="020B0604020202020204" pitchFamily="34" charset="0"/>
              <a:buChar char="•"/>
            </a:pPr>
            <a:r>
              <a:rPr lang="de-AT" sz="3600" b="1" kern="1200" dirty="0">
                <a:solidFill>
                  <a:schemeClr val="tx1"/>
                </a:solidFill>
                <a:effectLst/>
                <a:latin typeface="+mn-lt"/>
                <a:ea typeface="+mn-ea"/>
                <a:cs typeface="+mn-cs"/>
              </a:rPr>
              <a:t>Entzugserscheinungen: </a:t>
            </a:r>
            <a:r>
              <a:rPr lang="de-AT" sz="3600" kern="1200" dirty="0">
                <a:solidFill>
                  <a:schemeClr val="tx1"/>
                </a:solidFill>
                <a:effectLst/>
                <a:latin typeface="+mn-lt"/>
                <a:ea typeface="+mn-ea"/>
                <a:cs typeface="+mn-cs"/>
              </a:rPr>
              <a:t>Ist einmal kein Zugang zum Computer oder Internet möglich, treten klassische Entzugserscheinungen wie Unruhe, Nervosität, Unzufriedenheit, Gereiztheit, Aggressivität und psychisches Verlangen auf.</a:t>
            </a:r>
          </a:p>
          <a:p>
            <a:pPr marL="171450" lvl="0" indent="-171450">
              <a:buFont typeface="Arial" panose="020B0604020202020204" pitchFamily="34" charset="0"/>
              <a:buChar char="•"/>
            </a:pPr>
            <a:r>
              <a:rPr lang="de-AT" sz="3600" b="1" kern="1200" dirty="0">
                <a:solidFill>
                  <a:schemeClr val="tx1"/>
                </a:solidFill>
                <a:effectLst/>
                <a:latin typeface="+mn-lt"/>
                <a:ea typeface="+mn-ea"/>
                <a:cs typeface="+mn-cs"/>
              </a:rPr>
              <a:t>Negative soziale Folgen: </a:t>
            </a:r>
            <a:r>
              <a:rPr lang="de-AT" sz="3600" kern="1200" dirty="0">
                <a:solidFill>
                  <a:schemeClr val="tx1"/>
                </a:solidFill>
                <a:effectLst/>
                <a:latin typeface="+mn-lt"/>
                <a:ea typeface="+mn-ea"/>
                <a:cs typeface="+mn-cs"/>
              </a:rPr>
              <a:t>Ich nehme in Kauf, dass es zu Konflikten mit Familie, Schule, Vorgesetzten etc. kommen kann.</a:t>
            </a:r>
            <a:endParaRPr lang="de-AT" sz="8000" b="0" u="none" kern="0" dirty="0">
              <a:solidFill>
                <a:schemeClr val="tx1"/>
              </a:solidFill>
              <a:latin typeface="Gill Sans MT" panose="020B0502020104020203" pitchFamily="34" charset="0"/>
              <a:ea typeface="ＭＳ Ｐゴシック" charset="-128"/>
            </a:endParaRPr>
          </a:p>
          <a:p>
            <a:pPr>
              <a:spcBef>
                <a:spcPct val="20000"/>
              </a:spcBef>
              <a:spcAft>
                <a:spcPts val="600"/>
              </a:spcAft>
              <a:buClr>
                <a:schemeClr val="accent2"/>
              </a:buClr>
              <a:buSzPct val="70000"/>
              <a:buFont typeface="Wingdings" pitchFamily="2" charset="2"/>
              <a:buNone/>
              <a:defRPr/>
            </a:pPr>
            <a:endParaRPr lang="de-AT" sz="8000" b="0" u="none" kern="0" dirty="0">
              <a:solidFill>
                <a:schemeClr val="tx1"/>
              </a:solidFill>
              <a:latin typeface="Gill Sans MT" panose="020B0502020104020203" pitchFamily="34" charset="0"/>
              <a:ea typeface="ＭＳ Ｐゴシック" charset="-128"/>
            </a:endParaRPr>
          </a:p>
          <a:p>
            <a:pPr>
              <a:spcBef>
                <a:spcPct val="20000"/>
              </a:spcBef>
              <a:spcAft>
                <a:spcPts val="600"/>
              </a:spcAft>
              <a:buClr>
                <a:schemeClr val="accent2"/>
              </a:buClr>
              <a:buSzPct val="70000"/>
              <a:buFont typeface="Wingdings" pitchFamily="2" charset="2"/>
              <a:buNone/>
              <a:defRPr/>
            </a:pPr>
            <a:r>
              <a:rPr lang="de-AT" sz="8000" b="0" u="none" kern="0" dirty="0">
                <a:solidFill>
                  <a:schemeClr val="tx1"/>
                </a:solidFill>
                <a:latin typeface="Gill Sans MT" panose="020B0502020104020203" pitchFamily="34" charset="0"/>
                <a:ea typeface="ＭＳ Ｐゴシック" charset="-128"/>
              </a:rPr>
              <a:t>Folder für Jugendliche „Süchtig nach Internet und Handy?“: </a:t>
            </a:r>
            <a:r>
              <a:rPr lang="de-AT" altLang="de-DE" sz="8000" b="0" u="sng" dirty="0">
                <a:solidFill>
                  <a:schemeClr val="tx1"/>
                </a:solidFill>
                <a:latin typeface="Gill Sans MT" panose="020B0502020104020203" pitchFamily="34" charset="0"/>
                <a:ea typeface="ＭＳ Ｐゴシック" panose="020B0600070205080204" pitchFamily="34" charset="-128"/>
              </a:rPr>
              <a:t>www.saferinternet.at/services/broschuerenservice/</a:t>
            </a:r>
            <a:br>
              <a:rPr lang="de-AT" altLang="de-DE" sz="8000" b="1" dirty="0">
                <a:solidFill>
                  <a:srgbClr val="434F55"/>
                </a:solidFill>
                <a:latin typeface="Gill Sans MT" panose="020B0502020104020203" pitchFamily="34" charset="0"/>
                <a:ea typeface="ＭＳ Ｐゴシック" panose="020B0600070205080204" pitchFamily="34" charset="-128"/>
              </a:rPr>
            </a:br>
            <a:endParaRPr lang="de-AT" sz="80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29</a:t>
            </a:fld>
            <a:endParaRPr lang="de-AT"/>
          </a:p>
        </p:txBody>
      </p:sp>
    </p:spTree>
    <p:extLst>
      <p:ext uri="{BB962C8B-B14F-4D97-AF65-F5344CB8AC3E}">
        <p14:creationId xmlns:p14="http://schemas.microsoft.com/office/powerpoint/2010/main" val="42936238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b="1" dirty="0">
                <a:latin typeface="Times" panose="02020603050405020304" pitchFamily="18" charset="0"/>
                <a:ea typeface="ＭＳ Ｐゴシック" panose="020B0600070205080204" pitchFamily="34" charset="-128"/>
              </a:rPr>
              <a:t>Das Informationsangebot von Saferinternet.at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altLang="de-DE" b="1" dirty="0">
              <a:latin typeface="Times" panose="02020603050405020304" pitchFamily="18"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b="1" dirty="0">
                <a:latin typeface="Times" panose="02020603050405020304" pitchFamily="18" charset="0"/>
                <a:ea typeface="ＭＳ Ｐゴシック" panose="020B0600070205080204" pitchFamily="34" charset="-128"/>
              </a:rPr>
              <a:t>Tipps &amp; Infos: </a:t>
            </a:r>
            <a:r>
              <a:rPr lang="de-DE" altLang="de-DE" b="0" dirty="0">
                <a:latin typeface="Times" panose="02020603050405020304" pitchFamily="18" charset="0"/>
                <a:ea typeface="ＭＳ Ｐゴシック" panose="020B0600070205080204" pitchFamily="34" charset="-128"/>
              </a:rPr>
              <a:t>Die Website </a:t>
            </a:r>
            <a:r>
              <a:rPr lang="de-DE" altLang="de-DE" b="0" u="sng" dirty="0">
                <a:latin typeface="Times" panose="02020603050405020304" pitchFamily="18" charset="0"/>
                <a:ea typeface="ＭＳ Ｐゴシック" panose="020B0600070205080204" pitchFamily="34" charset="-128"/>
              </a:rPr>
              <a:t>www.saferinternet.at</a:t>
            </a:r>
            <a:r>
              <a:rPr lang="de-DE" altLang="de-DE" b="0" dirty="0">
                <a:latin typeface="Times" panose="02020603050405020304" pitchFamily="18" charset="0"/>
                <a:ea typeface="ＭＳ Ｐゴシック" panose="020B0600070205080204" pitchFamily="34" charset="-128"/>
              </a:rPr>
              <a:t> bietet umfassende</a:t>
            </a:r>
            <a:r>
              <a:rPr lang="de-DE" altLang="de-DE" b="1" dirty="0">
                <a:latin typeface="Times" panose="02020603050405020304" pitchFamily="18" charset="0"/>
                <a:ea typeface="ＭＳ Ｐゴシック" panose="020B0600070205080204" pitchFamily="34" charset="-128"/>
              </a:rPr>
              <a:t> </a:t>
            </a:r>
            <a:r>
              <a:rPr lang="de-DE" altLang="de-DE" dirty="0">
                <a:latin typeface="Times" panose="02020603050405020304" pitchFamily="18" charset="0"/>
                <a:ea typeface="ＭＳ Ｐゴシック" panose="020B0600070205080204" pitchFamily="34" charset="-128"/>
              </a:rPr>
              <a:t>Informationen,</a:t>
            </a:r>
            <a:r>
              <a:rPr lang="de-DE" altLang="de-DE" baseline="0" dirty="0">
                <a:latin typeface="Times" panose="02020603050405020304" pitchFamily="18" charset="0"/>
                <a:ea typeface="ＭＳ Ｐゴシック" panose="020B0600070205080204" pitchFamily="34" charset="-128"/>
              </a:rPr>
              <a:t> </a:t>
            </a:r>
            <a:r>
              <a:rPr lang="de-DE" altLang="de-DE" dirty="0">
                <a:latin typeface="Times" panose="02020603050405020304" pitchFamily="18" charset="0"/>
                <a:ea typeface="ＭＳ Ｐゴシック" panose="020B0600070205080204" pitchFamily="34" charset="-128"/>
              </a:rPr>
              <a:t>Tipps und Tricks rund um die sichere Internet- und Handynutzung für Eltern, Lehrende, Jugendliche, </a:t>
            </a:r>
            <a:r>
              <a:rPr lang="de-DE" altLang="de-DE" dirty="0" err="1">
                <a:latin typeface="Times" panose="02020603050405020304" pitchFamily="18" charset="0"/>
                <a:ea typeface="ＭＳ Ｐゴシック" panose="020B0600070205080204" pitchFamily="34" charset="-128"/>
              </a:rPr>
              <a:t>JugendarbeiterInnen</a:t>
            </a:r>
            <a:r>
              <a:rPr lang="de-DE" altLang="de-DE" dirty="0">
                <a:latin typeface="Times" panose="02020603050405020304" pitchFamily="18" charset="0"/>
                <a:ea typeface="ＭＳ Ｐゴシック" panose="020B0600070205080204" pitchFamily="34" charset="-128"/>
              </a:rPr>
              <a:t> und SeniorInnen. Tagesaktuelle Infos gibt es auch auf Facebook (</a:t>
            </a:r>
            <a:r>
              <a:rPr lang="de-DE" altLang="de-DE" u="sng" dirty="0">
                <a:latin typeface="Times" panose="02020603050405020304" pitchFamily="18" charset="0"/>
                <a:ea typeface="ＭＳ Ｐゴシック" panose="020B0600070205080204" pitchFamily="34" charset="-128"/>
              </a:rPr>
              <a:t>facebook.com/saferinternetat)</a:t>
            </a:r>
            <a:r>
              <a:rPr lang="de-DE" altLang="de-DE" dirty="0">
                <a:latin typeface="Times" panose="02020603050405020304" pitchFamily="18" charset="0"/>
                <a:ea typeface="ＭＳ Ｐゴシック" panose="020B0600070205080204" pitchFamily="34" charset="-128"/>
              </a:rPr>
              <a:t>, Instagram (</a:t>
            </a:r>
            <a:r>
              <a:rPr lang="de-DE" altLang="de-DE" u="sng" dirty="0">
                <a:latin typeface="Times" panose="02020603050405020304" pitchFamily="18" charset="0"/>
                <a:ea typeface="ＭＳ Ｐゴシック" panose="020B0600070205080204" pitchFamily="34" charset="-128"/>
              </a:rPr>
              <a:t>instagram.com/saferinternet.at)</a:t>
            </a:r>
            <a:r>
              <a:rPr lang="de-DE" altLang="de-DE" u="none" baseline="0" dirty="0">
                <a:latin typeface="Times" panose="02020603050405020304" pitchFamily="18" charset="0"/>
                <a:ea typeface="ＭＳ Ｐゴシック" panose="020B0600070205080204" pitchFamily="34" charset="-128"/>
              </a:rPr>
              <a:t>, Twitter (</a:t>
            </a:r>
            <a:r>
              <a:rPr lang="de-DE" altLang="de-DE" u="sng" dirty="0">
                <a:latin typeface="Times" panose="02020603050405020304" pitchFamily="18" charset="0"/>
                <a:ea typeface="ＭＳ Ｐゴシック" panose="020B0600070205080204" pitchFamily="34" charset="-128"/>
              </a:rPr>
              <a:t>twitter.com/saferinternetat)</a:t>
            </a:r>
            <a:r>
              <a:rPr lang="de-DE" altLang="de-DE" u="none" dirty="0">
                <a:latin typeface="Times" panose="02020603050405020304" pitchFamily="18" charset="0"/>
                <a:ea typeface="ＭＳ Ｐゴシック" panose="020B0600070205080204" pitchFamily="34" charset="-128"/>
              </a:rPr>
              <a:t> oder auf Snapchat unter </a:t>
            </a:r>
            <a:r>
              <a:rPr lang="de-DE" altLang="de-DE" u="sng" dirty="0">
                <a:latin typeface="Times" panose="02020603050405020304" pitchFamily="18" charset="0"/>
                <a:ea typeface="ＭＳ Ｐゴシック" panose="020B0600070205080204" pitchFamily="34" charset="-128"/>
              </a:rPr>
              <a:t>@saferinternetat</a:t>
            </a:r>
            <a:r>
              <a:rPr lang="de-DE" altLang="de-DE" u="none" dirty="0">
                <a:latin typeface="Times" panose="02020603050405020304" pitchFamily="18" charset="0"/>
                <a:ea typeface="ＭＳ Ｐゴシック" panose="020B0600070205080204" pitchFamily="34" charset="-128"/>
              </a:rPr>
              <a:t>.</a:t>
            </a:r>
            <a:endParaRPr lang="de-DE" altLang="de-DE" dirty="0">
              <a:latin typeface="Times" panose="02020603050405020304" pitchFamily="18"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altLang="de-DE" dirty="0">
              <a:latin typeface="Times" panose="02020603050405020304" pitchFamily="18"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b="1" dirty="0">
                <a:latin typeface="Times" panose="02020603050405020304" pitchFamily="18" charset="0"/>
                <a:ea typeface="ＭＳ Ｐゴシック" panose="020B0600070205080204" pitchFamily="34" charset="-128"/>
              </a:rPr>
              <a:t>Broschürenservice: </a:t>
            </a:r>
            <a:r>
              <a:rPr lang="de-DE" altLang="de-DE" dirty="0">
                <a:latin typeface="Times" panose="02020603050405020304" pitchFamily="18" charset="0"/>
                <a:ea typeface="ＭＳ Ｐゴシック" panose="020B0600070205080204" pitchFamily="34" charset="-128"/>
              </a:rPr>
              <a:t>mit kostenlosen Infomaterialien, Unterrichtsmaterialien, Ratgebern und Broschüren zum Bestellen und Downloaden unter </a:t>
            </a:r>
            <a:r>
              <a:rPr lang="de-DE" altLang="de-DE" u="sng" dirty="0">
                <a:latin typeface="Times" panose="02020603050405020304" pitchFamily="18" charset="0"/>
                <a:ea typeface="ＭＳ Ｐゴシック" panose="020B0600070205080204" pitchFamily="34" charset="-128"/>
              </a:rPr>
              <a:t>www.saferinternet.at/broschuerenservice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altLang="de-DE" dirty="0">
              <a:latin typeface="Times" panose="02020603050405020304" pitchFamily="18"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b="1" dirty="0">
                <a:latin typeface="Times" panose="02020603050405020304" pitchFamily="18" charset="0"/>
                <a:ea typeface="ＭＳ Ｐゴシック" panose="020B0600070205080204" pitchFamily="34" charset="-128"/>
              </a:rPr>
              <a:t>Veranstaltungsservice:</a:t>
            </a:r>
            <a:r>
              <a:rPr lang="de-DE" altLang="de-DE" b="1" baseline="0" dirty="0">
                <a:latin typeface="Times" panose="02020603050405020304" pitchFamily="18" charset="0"/>
                <a:ea typeface="ＭＳ Ｐゴシック" panose="020B0600070205080204" pitchFamily="34" charset="-128"/>
              </a:rPr>
              <a:t> </a:t>
            </a:r>
            <a:r>
              <a:rPr lang="de-DE" altLang="de-DE" dirty="0">
                <a:latin typeface="Times" panose="02020603050405020304" pitchFamily="18" charset="0"/>
                <a:ea typeface="ＭＳ Ｐゴシック" panose="020B0600070205080204" pitchFamily="34" charset="-128"/>
              </a:rPr>
              <a:t>zum Buchen von Workshops für SchülerInnen, Lehrende und Eltern unter </a:t>
            </a:r>
            <a:r>
              <a:rPr lang="de-DE" altLang="de-DE" u="sng" dirty="0">
                <a:latin typeface="Times" panose="02020603050405020304" pitchFamily="18" charset="0"/>
                <a:ea typeface="ＭＳ Ｐゴシック" panose="020B0600070205080204" pitchFamily="34" charset="-128"/>
              </a:rPr>
              <a:t>www.saferinternet.at/veranstaltungsservice</a:t>
            </a:r>
            <a:r>
              <a:rPr lang="de-DE" altLang="de-DE" baseline="0" dirty="0">
                <a:latin typeface="Times" panose="02020603050405020304" pitchFamily="18" charset="0"/>
                <a:ea typeface="ＭＳ Ｐゴシック" panose="020B0600070205080204" pitchFamily="34" charset="-128"/>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altLang="de-DE" baseline="0" dirty="0">
              <a:latin typeface="Times" panose="02020603050405020304" pitchFamily="18"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b="1" baseline="0" dirty="0">
                <a:latin typeface="Times" panose="02020603050405020304" pitchFamily="18" charset="0"/>
                <a:ea typeface="ＭＳ Ｐゴシック" panose="020B0600070205080204" pitchFamily="34" charset="-128"/>
              </a:rPr>
              <a:t>Privatsphäre-Leitfäden: </a:t>
            </a:r>
            <a:r>
              <a:rPr lang="de-DE" altLang="de-DE" baseline="0" dirty="0">
                <a:latin typeface="Times" panose="02020603050405020304" pitchFamily="18" charset="0"/>
                <a:ea typeface="ＭＳ Ｐゴシック" panose="020B0600070205080204" pitchFamily="34" charset="-128"/>
              </a:rPr>
              <a:t>Praktische Schritt-für-Schritt-Anleitungen für mehr Sicherheit und Privatsphäre in beliebten Sozialen Netzwerken </a:t>
            </a:r>
            <a:r>
              <a:rPr lang="de-DE" altLang="de-DE" u="sng" baseline="0" dirty="0">
                <a:latin typeface="Times" panose="02020603050405020304" pitchFamily="18" charset="0"/>
                <a:ea typeface="ＭＳ Ｐゴシック" panose="020B0600070205080204" pitchFamily="34" charset="-128"/>
              </a:rPr>
              <a:t>www.saferinternet.at/privatsphaere-leitfaeden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altLang="de-DE" baseline="0" dirty="0">
              <a:latin typeface="Times" panose="02020603050405020304" pitchFamily="18"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b="1" baseline="0" dirty="0">
                <a:latin typeface="Times" panose="02020603050405020304" pitchFamily="18" charset="0"/>
                <a:ea typeface="ＭＳ Ｐゴシック" panose="020B0600070205080204" pitchFamily="34" charset="-128"/>
              </a:rPr>
              <a:t>Tests und Quiz: </a:t>
            </a:r>
            <a:r>
              <a:rPr lang="de-DE" altLang="de-DE" baseline="0" dirty="0">
                <a:latin typeface="Times" panose="02020603050405020304" pitchFamily="18" charset="0"/>
                <a:ea typeface="ＭＳ Ｐゴシック" panose="020B0600070205080204" pitchFamily="34" charset="-128"/>
              </a:rPr>
              <a:t>für Eltern, Kinder und Jugendliche rund um die sichere Internet- und Handynutzung </a:t>
            </a:r>
            <a:r>
              <a:rPr lang="de-DE" altLang="de-DE" u="sng" baseline="0" dirty="0">
                <a:latin typeface="Times" panose="02020603050405020304" pitchFamily="18" charset="0"/>
                <a:ea typeface="ＭＳ Ｐゴシック" panose="020B0600070205080204" pitchFamily="34" charset="-128"/>
              </a:rPr>
              <a:t>www.saferinternet.at/quiz</a:t>
            </a:r>
            <a:endParaRPr lang="de-DE" altLang="de-DE" u="sng" dirty="0">
              <a:latin typeface="Times" panose="02020603050405020304" pitchFamily="18"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altLang="de-DE" dirty="0">
              <a:latin typeface="Times" panose="02020603050405020304" pitchFamily="18"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b="1" dirty="0">
                <a:latin typeface="Times" panose="02020603050405020304" pitchFamily="18" charset="0"/>
                <a:ea typeface="ＭＳ Ｐゴシック" panose="020B0600070205080204" pitchFamily="34" charset="-128"/>
              </a:rPr>
              <a:t>Tipps &amp; Infos für Jugendliche</a:t>
            </a:r>
            <a:r>
              <a:rPr lang="de-DE" altLang="de-DE" b="1" baseline="0" dirty="0">
                <a:latin typeface="Times" panose="02020603050405020304" pitchFamily="18" charset="0"/>
                <a:ea typeface="ＭＳ Ｐゴシック" panose="020B0600070205080204" pitchFamily="34" charset="-128"/>
              </a:rPr>
              <a:t>: </a:t>
            </a:r>
            <a:r>
              <a:rPr lang="de-DE" altLang="de-DE" b="0" baseline="0" dirty="0">
                <a:latin typeface="Times" panose="02020603050405020304" pitchFamily="18" charset="0"/>
                <a:ea typeface="ＭＳ Ｐゴシック" panose="020B0600070205080204" pitchFamily="34" charset="-128"/>
              </a:rPr>
              <a:t>Jugendseite von Saferinternet.at mit den wichtigsten Tipps für mehr Sicherheit im Internet, aktuellen News, den bunten Info-Foldern zu und vieles mehr. www.saferinternet.at/zielgruppen/jugendliche/</a:t>
            </a:r>
            <a:endParaRPr lang="de-AT" b="0" dirty="0"/>
          </a:p>
          <a:p>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3</a:t>
            </a:fld>
            <a:endParaRPr lang="de-AT"/>
          </a:p>
        </p:txBody>
      </p:sp>
    </p:spTree>
    <p:extLst>
      <p:ext uri="{BB962C8B-B14F-4D97-AF65-F5344CB8AC3E}">
        <p14:creationId xmlns:p14="http://schemas.microsoft.com/office/powerpoint/2010/main" val="40181893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Können und wollen wir uns noch ohne Handy oder digitale Medien entspannen? Wissen wir noch, was wir tun können, wenn uns fad ist, außer aufs Handy zu schauen? </a:t>
            </a:r>
          </a:p>
          <a:p>
            <a:r>
              <a:rPr lang="de-DE" dirty="0"/>
              <a:t>Ideen dazu: https://</a:t>
            </a:r>
            <a:r>
              <a:rPr lang="de-DE" dirty="0" err="1"/>
              <a:t>www.saferinternet.at</a:t>
            </a:r>
            <a:r>
              <a:rPr lang="de-DE" dirty="0"/>
              <a:t>/news-detail/mama-mir-ist-fad/</a:t>
            </a:r>
          </a:p>
        </p:txBody>
      </p:sp>
      <p:sp>
        <p:nvSpPr>
          <p:cNvPr id="4" name="Foliennummernplatzhalter 3"/>
          <p:cNvSpPr>
            <a:spLocks noGrp="1"/>
          </p:cNvSpPr>
          <p:nvPr>
            <p:ph type="sldNum" sz="quarter" idx="5"/>
          </p:nvPr>
        </p:nvSpPr>
        <p:spPr/>
        <p:txBody>
          <a:bodyPr/>
          <a:lstStyle/>
          <a:p>
            <a:fld id="{5BC9136F-CA9D-4FE5-85DC-58A8F95C26FC}" type="slidenum">
              <a:rPr lang="de-AT" smtClean="0"/>
              <a:t>30</a:t>
            </a:fld>
            <a:endParaRPr lang="de-AT"/>
          </a:p>
        </p:txBody>
      </p:sp>
    </p:spTree>
    <p:extLst>
      <p:ext uri="{BB962C8B-B14F-4D97-AF65-F5344CB8AC3E}">
        <p14:creationId xmlns:p14="http://schemas.microsoft.com/office/powerpoint/2010/main" val="3211808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https://www.saferinternet.at/news-detail/lifehacks-gegen-den-digitalen-zeitstress/</a:t>
            </a:r>
          </a:p>
        </p:txBody>
      </p:sp>
      <p:sp>
        <p:nvSpPr>
          <p:cNvPr id="4" name="Foliennummernplatzhalter 3"/>
          <p:cNvSpPr>
            <a:spLocks noGrp="1"/>
          </p:cNvSpPr>
          <p:nvPr>
            <p:ph type="sldNum" sz="quarter" idx="5"/>
          </p:nvPr>
        </p:nvSpPr>
        <p:spPr/>
        <p:txBody>
          <a:bodyPr/>
          <a:lstStyle/>
          <a:p>
            <a:fld id="{5BC9136F-CA9D-4FE5-85DC-58A8F95C26FC}" type="slidenum">
              <a:rPr lang="de-AT" smtClean="0"/>
              <a:t>31</a:t>
            </a:fld>
            <a:endParaRPr lang="de-AT"/>
          </a:p>
        </p:txBody>
      </p:sp>
    </p:spTree>
    <p:extLst>
      <p:ext uri="{BB962C8B-B14F-4D97-AF65-F5344CB8AC3E}">
        <p14:creationId xmlns:p14="http://schemas.microsoft.com/office/powerpoint/2010/main" val="9422695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3600" dirty="0"/>
              <a:t>Auseinandersetzungen und Rangeleien zwischen Jugendlichen, in der Schule oder in der Freizeit, sind ein bekanntes Phänomen. </a:t>
            </a:r>
            <a:r>
              <a:rPr lang="de-DE" sz="1200" b="0" i="0" kern="1200" dirty="0">
                <a:solidFill>
                  <a:schemeClr val="tx1"/>
                </a:solidFill>
                <a:effectLst/>
                <a:latin typeface="+mn-lt"/>
                <a:ea typeface="+mn-ea"/>
                <a:cs typeface="+mn-cs"/>
              </a:rPr>
              <a:t>Früher war es „Happy </a:t>
            </a:r>
            <a:r>
              <a:rPr lang="de-DE" sz="1200" b="0" i="0" kern="1200" dirty="0" err="1">
                <a:solidFill>
                  <a:schemeClr val="tx1"/>
                </a:solidFill>
                <a:effectLst/>
                <a:latin typeface="+mn-lt"/>
                <a:ea typeface="+mn-ea"/>
                <a:cs typeface="+mn-cs"/>
              </a:rPr>
              <a:t>Slapping</a:t>
            </a:r>
            <a:r>
              <a:rPr lang="de-DE" sz="1200" b="0" i="0" kern="1200" dirty="0">
                <a:solidFill>
                  <a:schemeClr val="tx1"/>
                </a:solidFill>
                <a:effectLst/>
                <a:latin typeface="+mn-lt"/>
                <a:ea typeface="+mn-ea"/>
                <a:cs typeface="+mn-cs"/>
              </a:rPr>
              <a:t>“, jetzt heißt es „</a:t>
            </a:r>
            <a:r>
              <a:rPr lang="de-DE" sz="1200" b="0" i="0" kern="1200" dirty="0" err="1">
                <a:solidFill>
                  <a:schemeClr val="tx1"/>
                </a:solidFill>
                <a:effectLst/>
                <a:latin typeface="+mn-lt"/>
                <a:ea typeface="+mn-ea"/>
                <a:cs typeface="+mn-cs"/>
              </a:rPr>
              <a:t>Smack</a:t>
            </a:r>
            <a:r>
              <a:rPr lang="de-DE" sz="1200" b="0" i="0" kern="1200" dirty="0">
                <a:solidFill>
                  <a:schemeClr val="tx1"/>
                </a:solidFill>
                <a:effectLst/>
                <a:latin typeface="+mn-lt"/>
                <a:ea typeface="+mn-ea"/>
                <a:cs typeface="+mn-cs"/>
              </a:rPr>
              <a:t> Cam“: Jugendliche filmen sich nun zusätzlich dabei, wie sie andere schlagen. Teilweise mit der bloßen Hand, teilweise mit Hilfsmitteln. Die Videos werden anschließend ins Netz gestellt.</a:t>
            </a:r>
          </a:p>
          <a:p>
            <a:endParaRPr lang="de-DE" sz="1200" b="0" i="0" kern="1200" dirty="0">
              <a:solidFill>
                <a:schemeClr val="tx1"/>
              </a:solidFill>
              <a:effectLst/>
              <a:latin typeface="+mn-lt"/>
              <a:ea typeface="+mn-ea"/>
              <a:cs typeface="+mn-cs"/>
            </a:endParaRPr>
          </a:p>
          <a:p>
            <a:r>
              <a:rPr lang="de-DE" sz="1200" b="0" i="0" kern="1200" dirty="0">
                <a:solidFill>
                  <a:schemeClr val="tx1"/>
                </a:solidFill>
                <a:effectLst/>
                <a:latin typeface="+mn-lt"/>
                <a:ea typeface="+mn-ea"/>
                <a:cs typeface="+mn-cs"/>
              </a:rPr>
              <a:t>Weitere Infos dazu: https://www.saferinternet.at/news-detail/gewaltvideos-ins-netz-stellen-warum-machen-das-jugendliche/</a:t>
            </a:r>
            <a:endParaRPr lang="de-AT"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32</a:t>
            </a:fld>
            <a:endParaRPr lang="de-AT"/>
          </a:p>
        </p:txBody>
      </p:sp>
    </p:spTree>
    <p:extLst>
      <p:ext uri="{BB962C8B-B14F-4D97-AF65-F5344CB8AC3E}">
        <p14:creationId xmlns:p14="http://schemas.microsoft.com/office/powerpoint/2010/main" val="699134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3600" dirty="0">
                <a:solidFill>
                  <a:schemeClr val="tx1"/>
                </a:solidFill>
              </a:rPr>
              <a:t>Weitere Infos zu problematischen Inhalten: www.saferinternet.at/themen/problematische-inhalte/</a:t>
            </a:r>
          </a:p>
          <a:p>
            <a:endParaRPr lang="de-AT" sz="3600" dirty="0">
              <a:solidFill>
                <a:schemeClr val="tx1"/>
              </a:solidFill>
            </a:endParaRPr>
          </a:p>
          <a:p>
            <a:r>
              <a:rPr lang="de-AT" sz="3600" dirty="0">
                <a:solidFill>
                  <a:schemeClr val="tx1"/>
                </a:solidFill>
              </a:rPr>
              <a:t>Trend 2021: </a:t>
            </a:r>
            <a:r>
              <a:rPr lang="de-AT" sz="3600" dirty="0" err="1">
                <a:solidFill>
                  <a:schemeClr val="tx1"/>
                </a:solidFill>
              </a:rPr>
              <a:t>Squid</a:t>
            </a:r>
            <a:r>
              <a:rPr lang="de-AT" sz="3600" dirty="0">
                <a:solidFill>
                  <a:schemeClr val="tx1"/>
                </a:solidFill>
              </a:rPr>
              <a:t> Game</a:t>
            </a:r>
          </a:p>
          <a:p>
            <a:r>
              <a:rPr lang="de-AT" sz="3600" dirty="0">
                <a:solidFill>
                  <a:schemeClr val="tx1"/>
                </a:solidFill>
              </a:rPr>
              <a:t>https://www.saferinternet.at/news-detail/squid-game-gewalt-in-medieninhalten/</a:t>
            </a:r>
          </a:p>
          <a:p>
            <a:endParaRPr lang="de-AT" sz="3600" dirty="0">
              <a:solidFill>
                <a:schemeClr val="tx1"/>
              </a:solidFill>
            </a:endParaRPr>
          </a:p>
        </p:txBody>
      </p:sp>
      <p:sp>
        <p:nvSpPr>
          <p:cNvPr id="4" name="Foliennummernplatzhalter 3"/>
          <p:cNvSpPr>
            <a:spLocks noGrp="1"/>
          </p:cNvSpPr>
          <p:nvPr>
            <p:ph type="sldNum" sz="quarter" idx="10"/>
          </p:nvPr>
        </p:nvSpPr>
        <p:spPr/>
        <p:txBody>
          <a:bodyPr/>
          <a:lstStyle/>
          <a:p>
            <a:fld id="{5BC9136F-CA9D-4FE5-85DC-58A8F95C26FC}" type="slidenum">
              <a:rPr lang="de-AT" smtClean="0"/>
              <a:t>33</a:t>
            </a:fld>
            <a:endParaRPr lang="de-AT"/>
          </a:p>
        </p:txBody>
      </p:sp>
    </p:spTree>
    <p:extLst>
      <p:ext uri="{BB962C8B-B14F-4D97-AF65-F5344CB8AC3E}">
        <p14:creationId xmlns:p14="http://schemas.microsoft.com/office/powerpoint/2010/main" val="4798589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Weitere Infos dazu unter https://www.saferinternet.at/faq/handy-tablet/welche-inhalte-sind-fuer-kinder-und-jugendliche-gesetzlich-verboten/</a:t>
            </a:r>
          </a:p>
        </p:txBody>
      </p:sp>
      <p:sp>
        <p:nvSpPr>
          <p:cNvPr id="4" name="Foliennummernplatzhalter 3"/>
          <p:cNvSpPr>
            <a:spLocks noGrp="1"/>
          </p:cNvSpPr>
          <p:nvPr>
            <p:ph type="sldNum" sz="quarter" idx="10"/>
          </p:nvPr>
        </p:nvSpPr>
        <p:spPr/>
        <p:txBody>
          <a:bodyPr/>
          <a:lstStyle/>
          <a:p>
            <a:fld id="{5BC9136F-CA9D-4FE5-85DC-58A8F95C26FC}" type="slidenum">
              <a:rPr lang="de-AT" smtClean="0"/>
              <a:t>34</a:t>
            </a:fld>
            <a:endParaRPr lang="de-AT"/>
          </a:p>
        </p:txBody>
      </p:sp>
    </p:spTree>
    <p:extLst>
      <p:ext uri="{BB962C8B-B14F-4D97-AF65-F5344CB8AC3E}">
        <p14:creationId xmlns:p14="http://schemas.microsoft.com/office/powerpoint/2010/main" val="421442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Bef>
                <a:spcPts val="600"/>
              </a:spcBef>
              <a:buSzPct val="70000"/>
              <a:buFont typeface="Wingdings" panose="05000000000000000000" pitchFamily="2" charset="2"/>
              <a:buNone/>
              <a:defRPr/>
            </a:pPr>
            <a:r>
              <a:rPr lang="de-DE" sz="2000" b="1" dirty="0">
                <a:solidFill>
                  <a:schemeClr val="tx1"/>
                </a:solidFill>
                <a:latin typeface="Gill Sans MT" panose="020B0502020104020203" pitchFamily="34" charset="0"/>
                <a:ea typeface="ＭＳ Ｐゴシック" panose="020B0600070205080204" pitchFamily="34" charset="-128"/>
              </a:rPr>
              <a:t>Umgang mit Falschmeldungen</a:t>
            </a:r>
          </a:p>
          <a:p>
            <a:pPr marL="744538" lvl="1" indent="-361950">
              <a:buSzPct val="70000"/>
              <a:buFont typeface="Wingdings" panose="05000000000000000000" pitchFamily="2" charset="2"/>
              <a:buChar char="§"/>
              <a:defRPr/>
            </a:pPr>
            <a:r>
              <a:rPr lang="de-AT" altLang="de-DE" sz="2000" dirty="0">
                <a:solidFill>
                  <a:schemeClr val="tx1"/>
                </a:solidFill>
                <a:latin typeface="Gill Sans MT" panose="020B0502020104020203" pitchFamily="34" charset="0"/>
                <a:ea typeface="ＭＳ Ｐゴシック" panose="020B0600070205080204" pitchFamily="34" charset="-128"/>
              </a:rPr>
              <a:t>Verbreiten von Falschmeldungen in Sozialen Netzwerken</a:t>
            </a:r>
          </a:p>
          <a:p>
            <a:pPr marL="744538" lvl="1" indent="-361950">
              <a:spcAft>
                <a:spcPts val="300"/>
              </a:spcAft>
              <a:buSzPct val="70000"/>
              <a:buFont typeface="Wingdings" panose="05000000000000000000" pitchFamily="2" charset="2"/>
              <a:buChar char="§"/>
              <a:defRPr/>
            </a:pPr>
            <a:r>
              <a:rPr lang="de-AT" altLang="de-DE" sz="2000" dirty="0">
                <a:solidFill>
                  <a:schemeClr val="tx1"/>
                </a:solidFill>
                <a:latin typeface="Gill Sans MT" panose="020B0502020104020203" pitchFamily="34" charset="0"/>
                <a:ea typeface="ＭＳ Ｐゴシック" panose="020B0600070205080204" pitchFamily="34" charset="-128"/>
              </a:rPr>
              <a:t>Erzeugen Angst, Unsicherheiten</a:t>
            </a:r>
          </a:p>
          <a:p>
            <a:pPr marL="744538" lvl="1" indent="-361950">
              <a:spcAft>
                <a:spcPts val="300"/>
              </a:spcAft>
              <a:buSzPct val="70000"/>
              <a:buFont typeface="Wingdings" panose="05000000000000000000" pitchFamily="2" charset="2"/>
              <a:buChar char="§"/>
              <a:defRPr/>
            </a:pPr>
            <a:r>
              <a:rPr lang="de-AT" altLang="de-DE" sz="2000" dirty="0">
                <a:solidFill>
                  <a:schemeClr val="tx1"/>
                </a:solidFill>
                <a:latin typeface="Gill Sans MT" panose="020B0502020104020203" pitchFamily="34" charset="0"/>
                <a:ea typeface="ＭＳ Ｐゴシック" panose="020B0600070205080204" pitchFamily="34" charset="-128"/>
              </a:rPr>
              <a:t>Werden oft unreflektiert weiterverbreitet</a:t>
            </a:r>
          </a:p>
          <a:p>
            <a:pPr marL="744538" lvl="1" indent="-361950">
              <a:spcAft>
                <a:spcPts val="300"/>
              </a:spcAft>
              <a:buSzPct val="70000"/>
              <a:buFont typeface="Wingdings" panose="05000000000000000000" pitchFamily="2" charset="2"/>
              <a:buChar char="§"/>
              <a:defRPr/>
            </a:pPr>
            <a:r>
              <a:rPr lang="de-AT" altLang="de-DE" sz="2000" dirty="0">
                <a:solidFill>
                  <a:schemeClr val="tx1"/>
                </a:solidFill>
                <a:latin typeface="Gill Sans MT" panose="020B0502020104020203" pitchFamily="34" charset="0"/>
                <a:ea typeface="ＭＳ Ｐゴシック" panose="020B0600070205080204" pitchFamily="34" charset="-128"/>
              </a:rPr>
              <a:t>Manchmal Träger von Schadsoftware</a:t>
            </a:r>
            <a:endParaRPr lang="de-AT" sz="2000" b="1" kern="0" dirty="0">
              <a:solidFill>
                <a:schemeClr val="tx1"/>
              </a:solidFill>
              <a:latin typeface="Gill Sans MT" panose="020B0502020104020203" pitchFamily="34" charset="0"/>
              <a:ea typeface="ＭＳ Ｐゴシック" charset="-128"/>
            </a:endParaRPr>
          </a:p>
          <a:p>
            <a:pPr>
              <a:lnSpc>
                <a:spcPct val="150000"/>
              </a:lnSpc>
              <a:buSzPct val="100000"/>
              <a:defRPr/>
            </a:pPr>
            <a:endParaRPr lang="de-AT" sz="1200" b="0" dirty="0">
              <a:ea typeface="ＭＳ Ｐゴシック" pitchFamily="34" charset="-128"/>
            </a:endParaRPr>
          </a:p>
          <a:p>
            <a:pPr>
              <a:lnSpc>
                <a:spcPct val="150000"/>
              </a:lnSpc>
              <a:buSzPct val="100000"/>
              <a:defRPr/>
            </a:pPr>
            <a:r>
              <a:rPr lang="de-AT" sz="1200" b="0" dirty="0">
                <a:ea typeface="ＭＳ Ｐゴシック" pitchFamily="34" charset="-128"/>
              </a:rPr>
              <a:t>Mehr dazu:</a:t>
            </a:r>
          </a:p>
          <a:p>
            <a:pPr>
              <a:lnSpc>
                <a:spcPct val="150000"/>
              </a:lnSpc>
              <a:buSzPct val="100000"/>
              <a:defRPr/>
            </a:pPr>
            <a:r>
              <a:rPr lang="de-AT" sz="1200" b="0" dirty="0">
                <a:ea typeface="ＭＳ Ｐゴシック" pitchFamily="34" charset="-128"/>
              </a:rPr>
              <a:t>https://www.saferinternet.at/faq/informationskompetenz/falschmeldung-fake-news-hoax-was-ist-das/</a:t>
            </a:r>
          </a:p>
          <a:p>
            <a:pPr>
              <a:lnSpc>
                <a:spcPct val="150000"/>
              </a:lnSpc>
              <a:buSzPct val="100000"/>
              <a:defRPr/>
            </a:pPr>
            <a:r>
              <a:rPr lang="de-AT" sz="1200" b="0" dirty="0">
                <a:ea typeface="ＭＳ Ｐゴシック" pitchFamily="34" charset="-128"/>
              </a:rPr>
              <a:t>https://www.saferinternet.at/news-detail/hilfe-meine-mama-glaubt-an-verschwoerungen/</a:t>
            </a:r>
          </a:p>
          <a:p>
            <a:pPr>
              <a:lnSpc>
                <a:spcPct val="150000"/>
              </a:lnSpc>
              <a:buSzPct val="100000"/>
              <a:defRPr/>
            </a:pPr>
            <a:endParaRPr lang="de-AT" sz="1200" b="0" dirty="0">
              <a:ea typeface="ＭＳ Ｐゴシック" pitchFamily="34" charset="-128"/>
            </a:endParaRPr>
          </a:p>
        </p:txBody>
      </p:sp>
      <p:sp>
        <p:nvSpPr>
          <p:cNvPr id="4" name="Foliennummernplatzhalter 3"/>
          <p:cNvSpPr>
            <a:spLocks noGrp="1"/>
          </p:cNvSpPr>
          <p:nvPr>
            <p:ph type="sldNum" sz="quarter" idx="10"/>
          </p:nvPr>
        </p:nvSpPr>
        <p:spPr/>
        <p:txBody>
          <a:bodyPr/>
          <a:lstStyle/>
          <a:p>
            <a:fld id="{5BC9136F-CA9D-4FE5-85DC-58A8F95C26FC}" type="slidenum">
              <a:rPr lang="de-AT" smtClean="0"/>
              <a:t>35</a:t>
            </a:fld>
            <a:endParaRPr lang="de-AT"/>
          </a:p>
        </p:txBody>
      </p:sp>
    </p:spTree>
    <p:extLst>
      <p:ext uri="{BB962C8B-B14F-4D97-AF65-F5344CB8AC3E}">
        <p14:creationId xmlns:p14="http://schemas.microsoft.com/office/powerpoint/2010/main" val="11201094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AT" dirty="0"/>
              <a:t>https://www.saferinternet.at/news-detail/wie-sie-gegen-hetze-und-radikalismus-im-internet-vorgehen-koennen/</a:t>
            </a:r>
          </a:p>
        </p:txBody>
      </p:sp>
      <p:sp>
        <p:nvSpPr>
          <p:cNvPr id="4" name="Foliennummernplatzhalter 3"/>
          <p:cNvSpPr>
            <a:spLocks noGrp="1"/>
          </p:cNvSpPr>
          <p:nvPr>
            <p:ph type="sldNum" sz="quarter" idx="10"/>
          </p:nvPr>
        </p:nvSpPr>
        <p:spPr/>
        <p:txBody>
          <a:bodyPr/>
          <a:lstStyle/>
          <a:p>
            <a:fld id="{5BC9136F-CA9D-4FE5-85DC-58A8F95C26FC}" type="slidenum">
              <a:rPr lang="de-AT" smtClean="0"/>
              <a:t>36</a:t>
            </a:fld>
            <a:endParaRPr lang="de-AT"/>
          </a:p>
        </p:txBody>
      </p:sp>
    </p:spTree>
    <p:extLst>
      <p:ext uri="{BB962C8B-B14F-4D97-AF65-F5344CB8AC3E}">
        <p14:creationId xmlns:p14="http://schemas.microsoft.com/office/powerpoint/2010/main" val="34695960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3600" b="0" i="0" kern="1200" dirty="0">
                <a:solidFill>
                  <a:schemeClr val="tx1"/>
                </a:solidFill>
                <a:effectLst/>
                <a:latin typeface="+mn-lt"/>
                <a:ea typeface="+mn-ea"/>
                <a:cs typeface="+mn-cs"/>
              </a:rPr>
              <a:t>Mobbing ist an sich kein neues Phänomen. Mit der Verbreitung von Internet und Handy findet das systematische Belästigen, Bloßstellen, Fertigmachen oder auch absichtliches Ausgrenzen zusätzlich im virtuellen Raum statt.</a:t>
            </a:r>
          </a:p>
          <a:p>
            <a:endParaRPr lang="de-DE" altLang="de-DE" sz="3600" b="0" i="0" kern="1200" dirty="0">
              <a:solidFill>
                <a:schemeClr val="tx1"/>
              </a:solidFill>
              <a:effectLst/>
              <a:latin typeface="+mn-lt"/>
              <a:ea typeface="+mn-ea"/>
              <a:cs typeface="+mn-cs"/>
            </a:endParaRPr>
          </a:p>
          <a:p>
            <a:r>
              <a:rPr lang="de-AT" altLang="de-DE" sz="3600" b="1" dirty="0">
                <a:latin typeface="Arial" panose="020B0604020202020204" pitchFamily="34" charset="0"/>
                <a:ea typeface="ＭＳ Ｐゴシック" panose="020B0600070205080204" pitchFamily="34" charset="-128"/>
              </a:rPr>
              <a:t>Besonderheiten von Cyber-Mobbing:</a:t>
            </a:r>
          </a:p>
          <a:p>
            <a:endParaRPr lang="de-AT" altLang="de-DE" sz="3600" dirty="0">
              <a:latin typeface="Arial" panose="020B0604020202020204" pitchFamily="34" charset="0"/>
              <a:ea typeface="ＭＳ Ｐゴシック" panose="020B0600070205080204" pitchFamily="34" charset="-128"/>
            </a:endParaRPr>
          </a:p>
          <a:p>
            <a:pPr>
              <a:buFontTx/>
              <a:buChar char="•"/>
            </a:pPr>
            <a:r>
              <a:rPr lang="de-AT" altLang="de-DE" sz="3600" dirty="0">
                <a:latin typeface="Arial" panose="020B0604020202020204" pitchFamily="34" charset="0"/>
                <a:ea typeface="ＭＳ Ｐゴシック" panose="020B0600070205080204" pitchFamily="34" charset="-128"/>
              </a:rPr>
              <a:t> Cyber-Mobbing kann </a:t>
            </a:r>
            <a:r>
              <a:rPr lang="de-AT" altLang="de-DE" sz="3600" b="1" dirty="0">
                <a:latin typeface="Arial" panose="020B0604020202020204" pitchFamily="34" charset="0"/>
                <a:ea typeface="ＭＳ Ｐゴシック" panose="020B0600070205080204" pitchFamily="34" charset="-128"/>
              </a:rPr>
              <a:t>rund um die Uhr</a:t>
            </a:r>
            <a:r>
              <a:rPr lang="de-AT" altLang="de-DE" sz="3600" dirty="0">
                <a:latin typeface="Arial" panose="020B0604020202020204" pitchFamily="34" charset="0"/>
                <a:ea typeface="ＭＳ Ｐゴシック" panose="020B0600070205080204" pitchFamily="34" charset="-128"/>
              </a:rPr>
              <a:t> stattfinden. Durch die permanente Verfügbarkeit von Internet und Handy ist es Jugendlichen nur schwer möglich, Cyber-Mobbing-Attacken zu entgehen.</a:t>
            </a:r>
            <a:br>
              <a:rPr lang="de-AT" altLang="de-DE" sz="3600" dirty="0">
                <a:latin typeface="Arial" panose="020B0604020202020204" pitchFamily="34" charset="0"/>
                <a:ea typeface="ＭＳ Ｐゴシック" panose="020B0600070205080204" pitchFamily="34" charset="-128"/>
              </a:rPr>
            </a:br>
            <a:endParaRPr lang="de-AT" altLang="de-DE" sz="3600" dirty="0">
              <a:latin typeface="Arial" panose="020B0604020202020204" pitchFamily="34" charset="0"/>
              <a:ea typeface="ＭＳ Ｐゴシック" panose="020B0600070205080204" pitchFamily="34" charset="-128"/>
            </a:endParaRPr>
          </a:p>
          <a:p>
            <a:pPr>
              <a:buFontTx/>
              <a:buChar char="•"/>
            </a:pPr>
            <a:r>
              <a:rPr lang="de-AT" altLang="de-DE" sz="3600" dirty="0">
                <a:latin typeface="Arial" panose="020B0604020202020204" pitchFamily="34" charset="0"/>
                <a:ea typeface="ＭＳ Ｐゴシック" panose="020B0600070205080204" pitchFamily="34" charset="-128"/>
              </a:rPr>
              <a:t> Cyber-Mobbing erreicht ein großes Publikum. Soziale Netzwerke, E-Mail und Handy ermöglichen die </a:t>
            </a:r>
            <a:r>
              <a:rPr lang="de-AT" altLang="de-DE" sz="3600" b="1" dirty="0">
                <a:latin typeface="Arial" panose="020B0604020202020204" pitchFamily="34" charset="0"/>
                <a:ea typeface="ＭＳ Ｐゴシック" panose="020B0600070205080204" pitchFamily="34" charset="-128"/>
              </a:rPr>
              <a:t>schnelle Verbreitung</a:t>
            </a:r>
            <a:r>
              <a:rPr lang="de-AT" altLang="de-DE" sz="3600" dirty="0">
                <a:latin typeface="Arial" panose="020B0604020202020204" pitchFamily="34" charset="0"/>
                <a:ea typeface="ＭＳ Ｐゴシック" panose="020B0600070205080204" pitchFamily="34" charset="-128"/>
              </a:rPr>
              <a:t> von Inhalten an eine breite Öffentlichkeit. Auch wenn Inhalte von einer Website gelöscht werden, sind sie möglicherweise schon vielfach kopiert, weiterverschickt oder lokal auf Geräten abgespeichert worden.</a:t>
            </a:r>
            <a:br>
              <a:rPr lang="de-AT" altLang="de-DE" sz="3600" dirty="0">
                <a:latin typeface="Arial" panose="020B0604020202020204" pitchFamily="34" charset="0"/>
                <a:ea typeface="ＭＳ Ｐゴシック" panose="020B0600070205080204" pitchFamily="34" charset="-128"/>
              </a:rPr>
            </a:br>
            <a:endParaRPr lang="de-AT" altLang="de-DE" sz="3600" dirty="0">
              <a:latin typeface="Arial" panose="020B0604020202020204" pitchFamily="34" charset="0"/>
              <a:ea typeface="ＭＳ Ｐゴシック" panose="020B0600070205080204" pitchFamily="34" charset="-128"/>
            </a:endParaRPr>
          </a:p>
          <a:p>
            <a:pPr>
              <a:buFontTx/>
              <a:buChar char="•"/>
            </a:pPr>
            <a:r>
              <a:rPr lang="de-AT" altLang="de-DE" sz="3600" dirty="0">
                <a:latin typeface="Arial" panose="020B0604020202020204" pitchFamily="34" charset="0"/>
                <a:ea typeface="ＭＳ Ｐゴシック" panose="020B0600070205080204" pitchFamily="34" charset="-128"/>
              </a:rPr>
              <a:t> Cyber-Bullys agieren </a:t>
            </a:r>
            <a:r>
              <a:rPr lang="de-AT" altLang="de-DE" sz="3600" b="1" dirty="0">
                <a:latin typeface="Arial" panose="020B0604020202020204" pitchFamily="34" charset="0"/>
                <a:ea typeface="ＭＳ Ｐゴシック" panose="020B0600070205080204" pitchFamily="34" charset="-128"/>
              </a:rPr>
              <a:t>(scheinbar) anonym</a:t>
            </a:r>
            <a:r>
              <a:rPr lang="de-AT" altLang="de-DE" sz="3600" dirty="0">
                <a:latin typeface="Arial" panose="020B0604020202020204" pitchFamily="34" charset="0"/>
                <a:ea typeface="ＭＳ Ｐゴシック" panose="020B0600070205080204" pitchFamily="34" charset="-128"/>
              </a:rPr>
              <a:t>. Oft glauben die TäterInnen, im Internet anonym agieren zu können, indem sie sich z. B. hinter einer erfundenen Identität verstecken. Sie müssen sich nicht direkt mit ihrem Opfer auseinandersetzen. Dadurch ist ihnen gar nicht bewusst, was verletzende Worte oder Bilder auslösen können. Was jedoch oft vergessen wird: Jede Aktion im Netz (z. B. bei Facebook oder Instagram einloggen, eine E-Mail schreiben, eine Website besuchen) hinterlässt Spuren und über die so genannte „IP-Adresse“ kann der benutzte Computer bzw. Smartphone eindeutig identifiziert werden.</a:t>
            </a:r>
            <a:br>
              <a:rPr lang="de-AT" altLang="de-DE" sz="3600" dirty="0">
                <a:latin typeface="Arial" panose="020B0604020202020204" pitchFamily="34" charset="0"/>
                <a:ea typeface="ＭＳ Ｐゴシック" panose="020B0600070205080204" pitchFamily="34" charset="-128"/>
              </a:rPr>
            </a:br>
            <a:endParaRPr lang="de-AT" altLang="de-DE" sz="3600" dirty="0">
              <a:latin typeface="Arial" panose="020B0604020202020204" pitchFamily="34" charset="0"/>
              <a:ea typeface="ＭＳ Ｐゴシック" panose="020B0600070205080204" pitchFamily="34" charset="-128"/>
            </a:endParaRPr>
          </a:p>
          <a:p>
            <a:pPr>
              <a:buFontTx/>
              <a:buChar char="•"/>
            </a:pPr>
            <a:r>
              <a:rPr lang="de-AT" altLang="de-DE" sz="3600" dirty="0">
                <a:latin typeface="Arial" panose="020B0604020202020204" pitchFamily="34" charset="0"/>
                <a:ea typeface="ＭＳ Ｐゴシック" panose="020B0600070205080204" pitchFamily="34" charset="-128"/>
              </a:rPr>
              <a:t> Oft sind beim Cyber-Mobbing die </a:t>
            </a:r>
            <a:r>
              <a:rPr lang="de-AT" altLang="de-DE" sz="3600" b="1" dirty="0">
                <a:latin typeface="Arial" panose="020B0604020202020204" pitchFamily="34" charset="0"/>
                <a:ea typeface="ＭＳ Ｐゴシック" panose="020B0600070205080204" pitchFamily="34" charset="-128"/>
              </a:rPr>
              <a:t>Rollen der „TäterInnen“ und der „Opfer“</a:t>
            </a:r>
            <a:r>
              <a:rPr lang="de-AT" altLang="de-DE" sz="3600" dirty="0">
                <a:latin typeface="Arial" panose="020B0604020202020204" pitchFamily="34" charset="0"/>
                <a:ea typeface="ＭＳ Ｐゴシック" panose="020B0600070205080204" pitchFamily="34" charset="-128"/>
              </a:rPr>
              <a:t> nicht ohne weiteres zu trennen. Attacken können als Gegenattacken wiederkehren und so die ursprünglichen TäterInnen zu Opfern werden lassen. Zudem sind Persönlichkeitsmerkmale, die oft auf klassische Mobbingopfer und -</a:t>
            </a:r>
            <a:r>
              <a:rPr lang="de-AT" altLang="de-DE" sz="3600" dirty="0" err="1">
                <a:latin typeface="Arial" panose="020B0604020202020204" pitchFamily="34" charset="0"/>
                <a:ea typeface="ＭＳ Ｐゴシック" panose="020B0600070205080204" pitchFamily="34" charset="-128"/>
              </a:rPr>
              <a:t>täterInnen</a:t>
            </a:r>
            <a:r>
              <a:rPr lang="de-AT" altLang="de-DE" sz="3600" dirty="0">
                <a:latin typeface="Arial" panose="020B0604020202020204" pitchFamily="34" charset="0"/>
                <a:ea typeface="ＭＳ Ｐゴシック" panose="020B0600070205080204" pitchFamily="34" charset="-128"/>
              </a:rPr>
              <a:t> zutreffen, bei Cyber-Mobbing weniger ausschlaggebend.</a:t>
            </a:r>
            <a:br>
              <a:rPr lang="de-AT" altLang="de-DE" sz="3600" dirty="0">
                <a:latin typeface="Arial" panose="020B0604020202020204" pitchFamily="34" charset="0"/>
                <a:ea typeface="ＭＳ Ｐゴシック" panose="020B0600070205080204" pitchFamily="34" charset="-128"/>
              </a:rPr>
            </a:br>
            <a:endParaRPr lang="de-AT" altLang="de-DE" sz="3600" dirty="0">
              <a:latin typeface="Arial" panose="020B0604020202020204" pitchFamily="34" charset="0"/>
              <a:ea typeface="ＭＳ Ｐゴシック" panose="020B0600070205080204" pitchFamily="34" charset="-128"/>
            </a:endParaRPr>
          </a:p>
          <a:p>
            <a:pPr>
              <a:buFontTx/>
              <a:buChar char="•"/>
            </a:pPr>
            <a:r>
              <a:rPr lang="de-AT" altLang="de-DE" sz="3600" dirty="0">
                <a:latin typeface="Arial" panose="020B0604020202020204" pitchFamily="34" charset="0"/>
                <a:ea typeface="ＭＳ Ｐゴシック" panose="020B0600070205080204" pitchFamily="34" charset="-128"/>
              </a:rPr>
              <a:t> Eltern sollen </a:t>
            </a:r>
            <a:r>
              <a:rPr lang="de-AT" altLang="de-DE" sz="3600" b="1" dirty="0">
                <a:latin typeface="Arial" panose="020B0604020202020204" pitchFamily="34" charset="0"/>
                <a:ea typeface="ＭＳ Ｐゴシック" panose="020B0600070205080204" pitchFamily="34" charset="-128"/>
              </a:rPr>
              <a:t>nicht in den direkten Kontakt </a:t>
            </a:r>
            <a:r>
              <a:rPr lang="de-AT" altLang="de-DE" sz="3600" dirty="0">
                <a:latin typeface="Arial" panose="020B0604020202020204" pitchFamily="34" charset="0"/>
                <a:ea typeface="ＭＳ Ｐゴシック" panose="020B0600070205080204" pitchFamily="34" charset="-128"/>
              </a:rPr>
              <a:t>mit den Eltern des/der vermeintlichen TäterInnen treten, um eine weitere Eskalation des Konfliktes zu vermeiden!</a:t>
            </a:r>
          </a:p>
          <a:p>
            <a:pPr>
              <a:buFontTx/>
              <a:buChar char="•"/>
            </a:pPr>
            <a:endParaRPr lang="de-AT" altLang="de-DE" sz="3600" dirty="0">
              <a:latin typeface="Arial" panose="020B0604020202020204" pitchFamily="34" charset="0"/>
              <a:ea typeface="ＭＳ Ｐゴシック" panose="020B0600070205080204" pitchFamily="34" charset="-128"/>
            </a:endParaRPr>
          </a:p>
          <a:p>
            <a:pPr>
              <a:buFontTx/>
              <a:buNone/>
            </a:pPr>
            <a:r>
              <a:rPr lang="de-AT" altLang="de-DE" sz="3600" b="1" dirty="0">
                <a:latin typeface="Arial" panose="020B0604020202020204" pitchFamily="34" charset="0"/>
                <a:ea typeface="ＭＳ Ｐゴシック" panose="020B0600070205080204" pitchFamily="34" charset="-128"/>
              </a:rPr>
              <a:t>Gründe für Cyber-Mobbing: </a:t>
            </a:r>
            <a:r>
              <a:rPr lang="de-AT" altLang="de-DE" sz="3600" dirty="0">
                <a:latin typeface="Arial" panose="020B0604020202020204" pitchFamily="34" charset="0"/>
                <a:ea typeface="ＭＳ Ｐゴシック" panose="020B0600070205080204" pitchFamily="34" charset="-128"/>
              </a:rPr>
              <a:t>Oft sind sich die TäterInnen gar nicht bewusst, wie verletzend</a:t>
            </a:r>
            <a:r>
              <a:rPr lang="de-AT" altLang="de-DE" sz="3600" baseline="0" dirty="0">
                <a:latin typeface="Arial" panose="020B0604020202020204" pitchFamily="34" charset="0"/>
                <a:ea typeface="ＭＳ Ｐゴシック" panose="020B0600070205080204" pitchFamily="34" charset="-128"/>
              </a:rPr>
              <a:t> ihre Übergriffe auf die Opfer eigentlich sind. Manchmal beginnt alles ohne groß nachzudenken </a:t>
            </a:r>
            <a:r>
              <a:rPr lang="de-AT" altLang="de-DE" sz="3600" b="1" baseline="0" dirty="0">
                <a:latin typeface="Arial" panose="020B0604020202020204" pitchFamily="34" charset="0"/>
                <a:ea typeface="ＭＳ Ｐゴシック" panose="020B0600070205080204" pitchFamily="34" charset="-128"/>
              </a:rPr>
              <a:t>aus Langeweile oder Spaß. </a:t>
            </a:r>
            <a:r>
              <a:rPr lang="de-AT" altLang="de-DE" sz="3600" baseline="0" dirty="0">
                <a:latin typeface="Arial" panose="020B0604020202020204" pitchFamily="34" charset="0"/>
                <a:ea typeface="ＭＳ Ｐゴシック" panose="020B0600070205080204" pitchFamily="34" charset="-128"/>
              </a:rPr>
              <a:t>In anderen Fällen dient Cyber-Mobbing als </a:t>
            </a:r>
            <a:r>
              <a:rPr lang="de-AT" altLang="de-DE" sz="3600" b="1" baseline="0" dirty="0">
                <a:latin typeface="Arial" panose="020B0604020202020204" pitchFamily="34" charset="0"/>
                <a:ea typeface="ＭＳ Ｐゴシック" panose="020B0600070205080204" pitchFamily="34" charset="-128"/>
              </a:rPr>
              <a:t>Ventil für eigenen Frust oder Ärger</a:t>
            </a:r>
            <a:r>
              <a:rPr lang="de-AT" altLang="de-DE" sz="3600" baseline="0" dirty="0">
                <a:latin typeface="Arial" panose="020B0604020202020204" pitchFamily="34" charset="0"/>
                <a:ea typeface="ＭＳ Ｐゴシック" panose="020B0600070205080204" pitchFamily="34" charset="-128"/>
              </a:rPr>
              <a:t>. Und manchmal steckt auch tatsächlich die </a:t>
            </a:r>
            <a:r>
              <a:rPr lang="de-AT" altLang="de-DE" sz="3600" b="1" baseline="0" dirty="0">
                <a:latin typeface="Arial" panose="020B0604020202020204" pitchFamily="34" charset="0"/>
                <a:ea typeface="ＭＳ Ｐゴシック" panose="020B0600070205080204" pitchFamily="34" charset="-128"/>
              </a:rPr>
              <a:t>Absicht</a:t>
            </a:r>
            <a:r>
              <a:rPr lang="de-AT" altLang="de-DE" sz="3600" baseline="0" dirty="0">
                <a:latin typeface="Arial" panose="020B0604020202020204" pitchFamily="34" charset="0"/>
                <a:ea typeface="ＭＳ Ｐゴシック" panose="020B0600070205080204" pitchFamily="34" charset="-128"/>
              </a:rPr>
              <a:t> dahinter, </a:t>
            </a:r>
            <a:r>
              <a:rPr lang="de-AT" altLang="de-DE" sz="3600" b="1" baseline="0" dirty="0">
                <a:latin typeface="Arial" panose="020B0604020202020204" pitchFamily="34" charset="0"/>
                <a:ea typeface="ＭＳ Ｐゴシック" panose="020B0600070205080204" pitchFamily="34" charset="-128"/>
              </a:rPr>
              <a:t>den oder die Gemobbten auszugrenzen. </a:t>
            </a:r>
            <a:r>
              <a:rPr lang="de-AT" altLang="de-DE" sz="3600" baseline="0" dirty="0">
                <a:latin typeface="Arial" panose="020B0604020202020204" pitchFamily="34" charset="0"/>
                <a:ea typeface="ＭＳ Ｐゴシック" panose="020B0600070205080204" pitchFamily="34" charset="-128"/>
              </a:rPr>
              <a:t>Wenn etwa Freundschaften oder Beziehungen zerbrechen, rächen sich die Verlassenen manchmal, indem sie intime Informationen oder Fotos verbreiten.</a:t>
            </a:r>
            <a:endParaRPr lang="de-AT" altLang="de-DE" sz="3600" dirty="0">
              <a:latin typeface="Arial" panose="020B0604020202020204" pitchFamily="34" charset="0"/>
              <a:ea typeface="ＭＳ Ｐゴシック" panose="020B0600070205080204" pitchFamily="34" charset="-128"/>
            </a:endParaRPr>
          </a:p>
          <a:p>
            <a:pPr>
              <a:buFontTx/>
              <a:buNone/>
            </a:pPr>
            <a:endParaRPr lang="de-AT" sz="3600" dirty="0">
              <a:latin typeface="Times" charset="0"/>
              <a:ea typeface="ＭＳ Ｐゴシック" pitchFamily="34" charset="-128"/>
              <a:cs typeface="ＭＳ Ｐゴシック" pitchFamily="34" charset="-128"/>
            </a:endParaRPr>
          </a:p>
          <a:p>
            <a:pPr>
              <a:buFontTx/>
              <a:buNone/>
            </a:pPr>
            <a:r>
              <a:rPr lang="de-AT" sz="3600" b="1" dirty="0">
                <a:latin typeface="Times" charset="0"/>
                <a:ea typeface="ＭＳ Ｐゴシック" pitchFamily="34" charset="-128"/>
                <a:cs typeface="ＭＳ Ｐゴシック" pitchFamily="34" charset="-128"/>
              </a:rPr>
              <a:t>Kostenloser</a:t>
            </a:r>
            <a:r>
              <a:rPr lang="de-AT" sz="3600" b="1" baseline="0" dirty="0">
                <a:latin typeface="Times" charset="0"/>
                <a:ea typeface="ＭＳ Ｐゴシック" pitchFamily="34" charset="-128"/>
                <a:cs typeface="ＭＳ Ｐゴシック" pitchFamily="34" charset="-128"/>
              </a:rPr>
              <a:t> Download:</a:t>
            </a:r>
          </a:p>
          <a:p>
            <a:pPr marL="171450" indent="-171450">
              <a:buFont typeface="Arial" panose="020B0604020202020204" pitchFamily="34" charset="0"/>
              <a:buChar char="•"/>
            </a:pPr>
            <a:r>
              <a:rPr lang="de-AT" sz="3600" baseline="0" dirty="0">
                <a:latin typeface="Times" charset="0"/>
                <a:ea typeface="ＭＳ Ｐゴシック" pitchFamily="34" charset="-128"/>
                <a:cs typeface="ＭＳ Ｐゴシック" pitchFamily="34" charset="-128"/>
              </a:rPr>
              <a:t>Unterrichtsmaterial „Aktiv gegen Cyber-Mobbing“</a:t>
            </a:r>
          </a:p>
          <a:p>
            <a:pPr marL="171450" indent="-171450">
              <a:buFont typeface="Arial" panose="020B0604020202020204" pitchFamily="34" charset="0"/>
              <a:buChar char="•"/>
            </a:pPr>
            <a:r>
              <a:rPr lang="de-AT" sz="3600" baseline="0" dirty="0">
                <a:latin typeface="Times" charset="0"/>
                <a:ea typeface="ＭＳ Ｐゴシック" pitchFamily="34" charset="-128"/>
                <a:cs typeface="ＭＳ Ｐゴシック" pitchFamily="34" charset="-128"/>
              </a:rPr>
              <a:t>Info-Folder für Jugendliche zu „Cyber-Mobbing“</a:t>
            </a:r>
            <a:endParaRPr lang="de-AT" sz="3600" dirty="0"/>
          </a:p>
          <a:p>
            <a:r>
              <a:rPr lang="de-AT" sz="3600" u="sng" dirty="0">
                <a:solidFill>
                  <a:schemeClr val="tx1"/>
                </a:solidFill>
              </a:rPr>
              <a:t>www.saferinternet.at/broschuerenservice</a:t>
            </a:r>
          </a:p>
          <a:p>
            <a:endParaRPr lang="de-AT" sz="3600" u="sng" dirty="0">
              <a:solidFill>
                <a:schemeClr val="tx1"/>
              </a:solidFill>
            </a:endParaRPr>
          </a:p>
          <a:p>
            <a:endParaRPr lang="de-AT" sz="3600" dirty="0">
              <a:solidFill>
                <a:schemeClr val="tx1"/>
              </a:solidFill>
            </a:endParaRPr>
          </a:p>
        </p:txBody>
      </p:sp>
      <p:sp>
        <p:nvSpPr>
          <p:cNvPr id="4" name="Foliennummernplatzhalter 3"/>
          <p:cNvSpPr>
            <a:spLocks noGrp="1"/>
          </p:cNvSpPr>
          <p:nvPr>
            <p:ph type="sldNum" sz="quarter" idx="10"/>
          </p:nvPr>
        </p:nvSpPr>
        <p:spPr/>
        <p:txBody>
          <a:bodyPr/>
          <a:lstStyle/>
          <a:p>
            <a:fld id="{5BC9136F-CA9D-4FE5-85DC-58A8F95C26FC}" type="slidenum">
              <a:rPr lang="de-AT" smtClean="0"/>
              <a:t>37</a:t>
            </a:fld>
            <a:endParaRPr lang="de-AT"/>
          </a:p>
        </p:txBody>
      </p:sp>
    </p:spTree>
    <p:extLst>
      <p:ext uri="{BB962C8B-B14F-4D97-AF65-F5344CB8AC3E}">
        <p14:creationId xmlns:p14="http://schemas.microsoft.com/office/powerpoint/2010/main" val="42459239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3600" b="0" i="0" kern="1200" dirty="0">
                <a:solidFill>
                  <a:schemeClr val="tx1"/>
                </a:solidFill>
                <a:effectLst/>
                <a:latin typeface="+mn-lt"/>
                <a:ea typeface="+mn-ea"/>
                <a:cs typeface="+mn-cs"/>
              </a:rPr>
              <a:t>Mobbing ist an sich kein neues Phänomen. Mit der Verbreitung von Internet und Handy findet das systematische Belästigen, Bloßstellen, Fertigmachen oder auch absichtliches Ausgrenzen zusätzlich im virtuellen Raum statt.</a:t>
            </a:r>
          </a:p>
          <a:p>
            <a:endParaRPr lang="de-DE" altLang="de-DE" sz="3600" b="0" i="0" kern="1200" dirty="0">
              <a:solidFill>
                <a:schemeClr val="tx1"/>
              </a:solidFill>
              <a:effectLst/>
              <a:latin typeface="+mn-lt"/>
              <a:ea typeface="+mn-ea"/>
              <a:cs typeface="+mn-cs"/>
            </a:endParaRPr>
          </a:p>
          <a:p>
            <a:r>
              <a:rPr lang="de-AT" altLang="de-DE" sz="3600" b="1" dirty="0">
                <a:latin typeface="Arial" panose="020B0604020202020204" pitchFamily="34" charset="0"/>
                <a:ea typeface="ＭＳ Ｐゴシック" panose="020B0600070205080204" pitchFamily="34" charset="-128"/>
              </a:rPr>
              <a:t>Besonderheiten von Cyber-Mobbing:</a:t>
            </a:r>
          </a:p>
          <a:p>
            <a:endParaRPr lang="de-AT" altLang="de-DE" sz="3600" dirty="0">
              <a:latin typeface="Arial" panose="020B0604020202020204" pitchFamily="34" charset="0"/>
              <a:ea typeface="ＭＳ Ｐゴシック" panose="020B0600070205080204" pitchFamily="34" charset="-128"/>
            </a:endParaRPr>
          </a:p>
          <a:p>
            <a:pPr>
              <a:buFontTx/>
              <a:buChar char="•"/>
            </a:pPr>
            <a:r>
              <a:rPr lang="de-AT" altLang="de-DE" sz="3600" dirty="0">
                <a:latin typeface="Arial" panose="020B0604020202020204" pitchFamily="34" charset="0"/>
                <a:ea typeface="ＭＳ Ｐゴシック" panose="020B0600070205080204" pitchFamily="34" charset="-128"/>
              </a:rPr>
              <a:t> Cyber-Mobbing kann </a:t>
            </a:r>
            <a:r>
              <a:rPr lang="de-AT" altLang="de-DE" sz="3600" b="1" dirty="0">
                <a:latin typeface="Arial" panose="020B0604020202020204" pitchFamily="34" charset="0"/>
                <a:ea typeface="ＭＳ Ｐゴシック" panose="020B0600070205080204" pitchFamily="34" charset="-128"/>
              </a:rPr>
              <a:t>rund um die Uhr</a:t>
            </a:r>
            <a:r>
              <a:rPr lang="de-AT" altLang="de-DE" sz="3600" dirty="0">
                <a:latin typeface="Arial" panose="020B0604020202020204" pitchFamily="34" charset="0"/>
                <a:ea typeface="ＭＳ Ｐゴシック" panose="020B0600070205080204" pitchFamily="34" charset="-128"/>
              </a:rPr>
              <a:t> stattfinden. Durch die permanente Verfügbarkeit von Internet und Handy ist es Jugendlichen nur schwer möglich, Cyber-Mobbing-Attacken zu entgehen.</a:t>
            </a:r>
            <a:br>
              <a:rPr lang="de-AT" altLang="de-DE" sz="3600" dirty="0">
                <a:latin typeface="Arial" panose="020B0604020202020204" pitchFamily="34" charset="0"/>
                <a:ea typeface="ＭＳ Ｐゴシック" panose="020B0600070205080204" pitchFamily="34" charset="-128"/>
              </a:rPr>
            </a:br>
            <a:endParaRPr lang="de-AT" altLang="de-DE" sz="3600" dirty="0">
              <a:latin typeface="Arial" panose="020B0604020202020204" pitchFamily="34" charset="0"/>
              <a:ea typeface="ＭＳ Ｐゴシック" panose="020B0600070205080204" pitchFamily="34" charset="-128"/>
            </a:endParaRPr>
          </a:p>
          <a:p>
            <a:pPr>
              <a:buFontTx/>
              <a:buChar char="•"/>
            </a:pPr>
            <a:r>
              <a:rPr lang="de-AT" altLang="de-DE" sz="3600" dirty="0">
                <a:latin typeface="Arial" panose="020B0604020202020204" pitchFamily="34" charset="0"/>
                <a:ea typeface="ＭＳ Ｐゴシック" panose="020B0600070205080204" pitchFamily="34" charset="-128"/>
              </a:rPr>
              <a:t> Cyber-Mobbing erreicht ein großes Publikum. Soziale Netzwerke, E-Mail und Handy ermöglichen die </a:t>
            </a:r>
            <a:r>
              <a:rPr lang="de-AT" altLang="de-DE" sz="3600" b="1" dirty="0">
                <a:latin typeface="Arial" panose="020B0604020202020204" pitchFamily="34" charset="0"/>
                <a:ea typeface="ＭＳ Ｐゴシック" panose="020B0600070205080204" pitchFamily="34" charset="-128"/>
              </a:rPr>
              <a:t>schnelle Verbreitung</a:t>
            </a:r>
            <a:r>
              <a:rPr lang="de-AT" altLang="de-DE" sz="3600" dirty="0">
                <a:latin typeface="Arial" panose="020B0604020202020204" pitchFamily="34" charset="0"/>
                <a:ea typeface="ＭＳ Ｐゴシック" panose="020B0600070205080204" pitchFamily="34" charset="-128"/>
              </a:rPr>
              <a:t> von Inhalten an eine breite Öffentlichkeit. Auch wenn Inhalte von einer Website gelöscht werden, sind sie möglicherweise schon vielfach kopiert, weiterverschickt oder lokal auf Geräten abgespeichert worden.</a:t>
            </a:r>
            <a:br>
              <a:rPr lang="de-AT" altLang="de-DE" sz="3600" dirty="0">
                <a:latin typeface="Arial" panose="020B0604020202020204" pitchFamily="34" charset="0"/>
                <a:ea typeface="ＭＳ Ｐゴシック" panose="020B0600070205080204" pitchFamily="34" charset="-128"/>
              </a:rPr>
            </a:br>
            <a:endParaRPr lang="de-AT" altLang="de-DE" sz="3600" dirty="0">
              <a:latin typeface="Arial" panose="020B0604020202020204" pitchFamily="34" charset="0"/>
              <a:ea typeface="ＭＳ Ｐゴシック" panose="020B0600070205080204" pitchFamily="34" charset="-128"/>
            </a:endParaRPr>
          </a:p>
          <a:p>
            <a:pPr>
              <a:buFontTx/>
              <a:buChar char="•"/>
            </a:pPr>
            <a:r>
              <a:rPr lang="de-AT" altLang="de-DE" sz="3600" dirty="0">
                <a:latin typeface="Arial" panose="020B0604020202020204" pitchFamily="34" charset="0"/>
                <a:ea typeface="ＭＳ Ｐゴシック" panose="020B0600070205080204" pitchFamily="34" charset="-128"/>
              </a:rPr>
              <a:t> Cyber-Bullys agieren </a:t>
            </a:r>
            <a:r>
              <a:rPr lang="de-AT" altLang="de-DE" sz="3600" b="1" dirty="0">
                <a:latin typeface="Arial" panose="020B0604020202020204" pitchFamily="34" charset="0"/>
                <a:ea typeface="ＭＳ Ｐゴシック" panose="020B0600070205080204" pitchFamily="34" charset="-128"/>
              </a:rPr>
              <a:t>(scheinbar) anonym</a:t>
            </a:r>
            <a:r>
              <a:rPr lang="de-AT" altLang="de-DE" sz="3600" dirty="0">
                <a:latin typeface="Arial" panose="020B0604020202020204" pitchFamily="34" charset="0"/>
                <a:ea typeface="ＭＳ Ｐゴシック" panose="020B0600070205080204" pitchFamily="34" charset="-128"/>
              </a:rPr>
              <a:t>. Oft glauben die TäterInnen, im Internet anonym agieren zu können, indem sie sich z. B. hinter einer erfundenen Identität verstecken. Sie müssen sich nicht direkt mit ihrem Opfer auseinandersetzen. Dadurch ist ihnen gar nicht bewusst, was verletzende Worte oder Bilder auslösen können. Was jedoch oft vergessen wird: Jede Aktion im Netz (z. B. bei Facebook oder Instagram einloggen, eine E-Mail schreiben, eine Website besuchen) hinterlässt Spuren und über die so genannte „IP-Adresse“ kann der benutzte Computer bzw. Smartphone eindeutig identifiziert werden.</a:t>
            </a:r>
            <a:br>
              <a:rPr lang="de-AT" altLang="de-DE" sz="3600" dirty="0">
                <a:latin typeface="Arial" panose="020B0604020202020204" pitchFamily="34" charset="0"/>
                <a:ea typeface="ＭＳ Ｐゴシック" panose="020B0600070205080204" pitchFamily="34" charset="-128"/>
              </a:rPr>
            </a:br>
            <a:endParaRPr lang="de-AT" altLang="de-DE" sz="3600" dirty="0">
              <a:latin typeface="Arial" panose="020B0604020202020204" pitchFamily="34" charset="0"/>
              <a:ea typeface="ＭＳ Ｐゴシック" panose="020B0600070205080204" pitchFamily="34" charset="-128"/>
            </a:endParaRPr>
          </a:p>
          <a:p>
            <a:pPr>
              <a:buFontTx/>
              <a:buChar char="•"/>
            </a:pPr>
            <a:r>
              <a:rPr lang="de-AT" altLang="de-DE" sz="3600" dirty="0">
                <a:latin typeface="Arial" panose="020B0604020202020204" pitchFamily="34" charset="0"/>
                <a:ea typeface="ＭＳ Ｐゴシック" panose="020B0600070205080204" pitchFamily="34" charset="-128"/>
              </a:rPr>
              <a:t> Oft sind beim Cyber-Mobbing die </a:t>
            </a:r>
            <a:r>
              <a:rPr lang="de-AT" altLang="de-DE" sz="3600" b="1" dirty="0">
                <a:latin typeface="Arial" panose="020B0604020202020204" pitchFamily="34" charset="0"/>
                <a:ea typeface="ＭＳ Ｐゴシック" panose="020B0600070205080204" pitchFamily="34" charset="-128"/>
              </a:rPr>
              <a:t>Rollen der „TäterInnen“ und der „Opfer“</a:t>
            </a:r>
            <a:r>
              <a:rPr lang="de-AT" altLang="de-DE" sz="3600" dirty="0">
                <a:latin typeface="Arial" panose="020B0604020202020204" pitchFamily="34" charset="0"/>
                <a:ea typeface="ＭＳ Ｐゴシック" panose="020B0600070205080204" pitchFamily="34" charset="-128"/>
              </a:rPr>
              <a:t> nicht ohne weiteres zu trennen. Attacken können als Gegenattacken wiederkehren und so die ursprünglichen TäterInnen zu Opfern werden lassen. Zudem sind Persönlichkeitsmerkmale, die oft auf klassische Mobbingopfer und -</a:t>
            </a:r>
            <a:r>
              <a:rPr lang="de-AT" altLang="de-DE" sz="3600" dirty="0" err="1">
                <a:latin typeface="Arial" panose="020B0604020202020204" pitchFamily="34" charset="0"/>
                <a:ea typeface="ＭＳ Ｐゴシック" panose="020B0600070205080204" pitchFamily="34" charset="-128"/>
              </a:rPr>
              <a:t>täterInnen</a:t>
            </a:r>
            <a:r>
              <a:rPr lang="de-AT" altLang="de-DE" sz="3600" dirty="0">
                <a:latin typeface="Arial" panose="020B0604020202020204" pitchFamily="34" charset="0"/>
                <a:ea typeface="ＭＳ Ｐゴシック" panose="020B0600070205080204" pitchFamily="34" charset="-128"/>
              </a:rPr>
              <a:t> zutreffen, bei Cyber-Mobbing weniger ausschlaggebend.</a:t>
            </a:r>
            <a:br>
              <a:rPr lang="de-AT" altLang="de-DE" sz="3600" dirty="0">
                <a:latin typeface="Arial" panose="020B0604020202020204" pitchFamily="34" charset="0"/>
                <a:ea typeface="ＭＳ Ｐゴシック" panose="020B0600070205080204" pitchFamily="34" charset="-128"/>
              </a:rPr>
            </a:br>
            <a:endParaRPr lang="de-AT" altLang="de-DE" sz="3600" dirty="0">
              <a:latin typeface="Arial" panose="020B0604020202020204" pitchFamily="34" charset="0"/>
              <a:ea typeface="ＭＳ Ｐゴシック" panose="020B0600070205080204" pitchFamily="34" charset="-128"/>
            </a:endParaRPr>
          </a:p>
          <a:p>
            <a:pPr>
              <a:buFontTx/>
              <a:buChar char="•"/>
            </a:pPr>
            <a:r>
              <a:rPr lang="de-AT" altLang="de-DE" sz="3600" dirty="0">
                <a:latin typeface="Arial" panose="020B0604020202020204" pitchFamily="34" charset="0"/>
                <a:ea typeface="ＭＳ Ｐゴシック" panose="020B0600070205080204" pitchFamily="34" charset="-128"/>
              </a:rPr>
              <a:t> Eltern sollen </a:t>
            </a:r>
            <a:r>
              <a:rPr lang="de-AT" altLang="de-DE" sz="3600" b="1" dirty="0">
                <a:latin typeface="Arial" panose="020B0604020202020204" pitchFamily="34" charset="0"/>
                <a:ea typeface="ＭＳ Ｐゴシック" panose="020B0600070205080204" pitchFamily="34" charset="-128"/>
              </a:rPr>
              <a:t>nicht in den direkten Kontakt </a:t>
            </a:r>
            <a:r>
              <a:rPr lang="de-AT" altLang="de-DE" sz="3600" dirty="0">
                <a:latin typeface="Arial" panose="020B0604020202020204" pitchFamily="34" charset="0"/>
                <a:ea typeface="ＭＳ Ｐゴシック" panose="020B0600070205080204" pitchFamily="34" charset="-128"/>
              </a:rPr>
              <a:t>mit den Eltern des/der vermeintlichen TäterInnen treten, um eine weitere Eskalation des Konfliktes zu vermeiden!</a:t>
            </a:r>
          </a:p>
          <a:p>
            <a:pPr>
              <a:buFontTx/>
              <a:buChar char="•"/>
            </a:pPr>
            <a:endParaRPr lang="de-AT" altLang="de-DE" sz="3600" dirty="0">
              <a:latin typeface="Arial" panose="020B0604020202020204" pitchFamily="34" charset="0"/>
              <a:ea typeface="ＭＳ Ｐゴシック" panose="020B0600070205080204" pitchFamily="34" charset="-128"/>
            </a:endParaRPr>
          </a:p>
          <a:p>
            <a:pPr>
              <a:buFontTx/>
              <a:buNone/>
            </a:pPr>
            <a:r>
              <a:rPr lang="de-AT" altLang="de-DE" sz="3600" b="1" dirty="0">
                <a:latin typeface="Arial" panose="020B0604020202020204" pitchFamily="34" charset="0"/>
                <a:ea typeface="ＭＳ Ｐゴシック" panose="020B0600070205080204" pitchFamily="34" charset="-128"/>
              </a:rPr>
              <a:t>Gründe für Cyber-Mobbing: </a:t>
            </a:r>
            <a:r>
              <a:rPr lang="de-AT" altLang="de-DE" sz="3600" dirty="0">
                <a:latin typeface="Arial" panose="020B0604020202020204" pitchFamily="34" charset="0"/>
                <a:ea typeface="ＭＳ Ｐゴシック" panose="020B0600070205080204" pitchFamily="34" charset="-128"/>
              </a:rPr>
              <a:t>Oft sind sich die TäterInnen gar nicht bewusst, wie verletzend</a:t>
            </a:r>
            <a:r>
              <a:rPr lang="de-AT" altLang="de-DE" sz="3600" baseline="0" dirty="0">
                <a:latin typeface="Arial" panose="020B0604020202020204" pitchFamily="34" charset="0"/>
                <a:ea typeface="ＭＳ Ｐゴシック" panose="020B0600070205080204" pitchFamily="34" charset="-128"/>
              </a:rPr>
              <a:t> ihre Übergriffe auf die Opfer eigentlich sind. Manchmal beginnt alles ohne groß nachzudenken </a:t>
            </a:r>
            <a:r>
              <a:rPr lang="de-AT" altLang="de-DE" sz="3600" b="1" baseline="0" dirty="0">
                <a:latin typeface="Arial" panose="020B0604020202020204" pitchFamily="34" charset="0"/>
                <a:ea typeface="ＭＳ Ｐゴシック" panose="020B0600070205080204" pitchFamily="34" charset="-128"/>
              </a:rPr>
              <a:t>aus Langeweile oder Spaß. </a:t>
            </a:r>
            <a:r>
              <a:rPr lang="de-AT" altLang="de-DE" sz="3600" baseline="0" dirty="0">
                <a:latin typeface="Arial" panose="020B0604020202020204" pitchFamily="34" charset="0"/>
                <a:ea typeface="ＭＳ Ｐゴシック" panose="020B0600070205080204" pitchFamily="34" charset="-128"/>
              </a:rPr>
              <a:t>In anderen Fällen dient Cyber-Mobbing als </a:t>
            </a:r>
            <a:r>
              <a:rPr lang="de-AT" altLang="de-DE" sz="3600" b="1" baseline="0" dirty="0">
                <a:latin typeface="Arial" panose="020B0604020202020204" pitchFamily="34" charset="0"/>
                <a:ea typeface="ＭＳ Ｐゴシック" panose="020B0600070205080204" pitchFamily="34" charset="-128"/>
              </a:rPr>
              <a:t>Ventil für eigenen Frust oder Ärger</a:t>
            </a:r>
            <a:r>
              <a:rPr lang="de-AT" altLang="de-DE" sz="3600" baseline="0" dirty="0">
                <a:latin typeface="Arial" panose="020B0604020202020204" pitchFamily="34" charset="0"/>
                <a:ea typeface="ＭＳ Ｐゴシック" panose="020B0600070205080204" pitchFamily="34" charset="-128"/>
              </a:rPr>
              <a:t>. Und manchmal steckt auch tatsächlich die </a:t>
            </a:r>
            <a:r>
              <a:rPr lang="de-AT" altLang="de-DE" sz="3600" b="1" baseline="0" dirty="0">
                <a:latin typeface="Arial" panose="020B0604020202020204" pitchFamily="34" charset="0"/>
                <a:ea typeface="ＭＳ Ｐゴシック" panose="020B0600070205080204" pitchFamily="34" charset="-128"/>
              </a:rPr>
              <a:t>Absicht</a:t>
            </a:r>
            <a:r>
              <a:rPr lang="de-AT" altLang="de-DE" sz="3600" baseline="0" dirty="0">
                <a:latin typeface="Arial" panose="020B0604020202020204" pitchFamily="34" charset="0"/>
                <a:ea typeface="ＭＳ Ｐゴシック" panose="020B0600070205080204" pitchFamily="34" charset="-128"/>
              </a:rPr>
              <a:t> dahinter, </a:t>
            </a:r>
            <a:r>
              <a:rPr lang="de-AT" altLang="de-DE" sz="3600" b="1" baseline="0" dirty="0">
                <a:latin typeface="Arial" panose="020B0604020202020204" pitchFamily="34" charset="0"/>
                <a:ea typeface="ＭＳ Ｐゴシック" panose="020B0600070205080204" pitchFamily="34" charset="-128"/>
              </a:rPr>
              <a:t>den oder die Gemobbten auszugrenzen. </a:t>
            </a:r>
            <a:r>
              <a:rPr lang="de-AT" altLang="de-DE" sz="3600" baseline="0" dirty="0">
                <a:latin typeface="Arial" panose="020B0604020202020204" pitchFamily="34" charset="0"/>
                <a:ea typeface="ＭＳ Ｐゴシック" panose="020B0600070205080204" pitchFamily="34" charset="-128"/>
              </a:rPr>
              <a:t>Wenn etwa Freundschaften oder Beziehungen zerbrechen, rächen sich die Verlassenen manchmal, indem sie intime Informationen oder Fotos verbreiten.</a:t>
            </a:r>
          </a:p>
          <a:p>
            <a:pPr>
              <a:buFontTx/>
              <a:buNone/>
            </a:pPr>
            <a:endParaRPr lang="de-AT" altLang="de-DE" sz="3600" baseline="0" dirty="0">
              <a:latin typeface="Arial" panose="020B0604020202020204" pitchFamily="34" charset="0"/>
              <a:ea typeface="ＭＳ Ｐゴシック" panose="020B0600070205080204" pitchFamily="34" charset="-128"/>
            </a:endParaRPr>
          </a:p>
          <a:p>
            <a:pPr>
              <a:buFontTx/>
              <a:buNone/>
            </a:pPr>
            <a:r>
              <a:rPr lang="de-AT" altLang="de-DE" sz="3600" b="1" baseline="0" dirty="0">
                <a:latin typeface="Arial" panose="020B0604020202020204" pitchFamily="34" charset="0"/>
                <a:ea typeface="ＭＳ Ｐゴシック" panose="020B0600070205080204" pitchFamily="34" charset="-128"/>
              </a:rPr>
              <a:t>Zu Cyber-Mobbing während der Corona-Pandemie: </a:t>
            </a:r>
          </a:p>
          <a:p>
            <a:pPr>
              <a:buFontTx/>
              <a:buNone/>
            </a:pPr>
            <a:r>
              <a:rPr lang="de-AT" altLang="de-DE" sz="3600" dirty="0">
                <a:latin typeface="Arial" panose="020B0604020202020204" pitchFamily="34" charset="0"/>
                <a:ea typeface="ＭＳ Ｐゴシック" panose="020B0600070205080204" pitchFamily="34" charset="-128"/>
              </a:rPr>
              <a:t>https://www.saferinternet.at/news-detail/cyber-mobbing-in-zeiten-der-pandemie/</a:t>
            </a:r>
          </a:p>
          <a:p>
            <a:pPr>
              <a:buFontTx/>
              <a:buNone/>
            </a:pPr>
            <a:endParaRPr lang="de-AT" sz="3600" dirty="0">
              <a:latin typeface="Times" charset="0"/>
              <a:ea typeface="ＭＳ Ｐゴシック" pitchFamily="34" charset="-128"/>
              <a:cs typeface="ＭＳ Ｐゴシック" pitchFamily="34" charset="-128"/>
            </a:endParaRPr>
          </a:p>
          <a:p>
            <a:pPr>
              <a:buFontTx/>
              <a:buNone/>
            </a:pPr>
            <a:r>
              <a:rPr lang="de-AT" sz="3600" b="1" dirty="0">
                <a:latin typeface="Times" charset="0"/>
                <a:ea typeface="ＭＳ Ｐゴシック" pitchFamily="34" charset="-128"/>
                <a:cs typeface="ＭＳ Ｐゴシック" pitchFamily="34" charset="-128"/>
              </a:rPr>
              <a:t>Kostenloser</a:t>
            </a:r>
            <a:r>
              <a:rPr lang="de-AT" sz="3600" b="1" baseline="0" dirty="0">
                <a:latin typeface="Times" charset="0"/>
                <a:ea typeface="ＭＳ Ｐゴシック" pitchFamily="34" charset="-128"/>
                <a:cs typeface="ＭＳ Ｐゴシック" pitchFamily="34" charset="-128"/>
              </a:rPr>
              <a:t> Download:</a:t>
            </a:r>
          </a:p>
          <a:p>
            <a:pPr marL="171450" indent="-171450">
              <a:buFont typeface="Arial" panose="020B0604020202020204" pitchFamily="34" charset="0"/>
              <a:buChar char="•"/>
            </a:pPr>
            <a:r>
              <a:rPr lang="de-AT" sz="3600" baseline="0" dirty="0">
                <a:latin typeface="Times" charset="0"/>
                <a:ea typeface="ＭＳ Ｐゴシック" pitchFamily="34" charset="-128"/>
                <a:cs typeface="ＭＳ Ｐゴシック" pitchFamily="34" charset="-128"/>
              </a:rPr>
              <a:t>Unterrichtsmaterial „Aktiv gegen Cyber-Mobbing“</a:t>
            </a:r>
          </a:p>
          <a:p>
            <a:pPr marL="171450" indent="-171450">
              <a:buFont typeface="Arial" panose="020B0604020202020204" pitchFamily="34" charset="0"/>
              <a:buChar char="•"/>
            </a:pPr>
            <a:r>
              <a:rPr lang="de-AT" sz="3600" baseline="0" dirty="0">
                <a:latin typeface="Times" charset="0"/>
                <a:ea typeface="ＭＳ Ｐゴシック" pitchFamily="34" charset="-128"/>
                <a:cs typeface="ＭＳ Ｐゴシック" pitchFamily="34" charset="-128"/>
              </a:rPr>
              <a:t>Info-Folder für Jugendliche zu „Cyber-Mobbing“</a:t>
            </a:r>
            <a:endParaRPr lang="de-AT" sz="3600" dirty="0"/>
          </a:p>
          <a:p>
            <a:r>
              <a:rPr lang="de-AT" sz="3600" u="sng" dirty="0">
                <a:solidFill>
                  <a:schemeClr val="tx1"/>
                </a:solidFill>
              </a:rPr>
              <a:t>www.saferinternet.at/broschuerenservice</a:t>
            </a:r>
          </a:p>
          <a:p>
            <a:endParaRPr lang="de-AT" sz="3600" dirty="0">
              <a:solidFill>
                <a:schemeClr val="tx1"/>
              </a:solidFill>
            </a:endParaRPr>
          </a:p>
        </p:txBody>
      </p:sp>
      <p:sp>
        <p:nvSpPr>
          <p:cNvPr id="4" name="Foliennummernplatzhalter 3"/>
          <p:cNvSpPr>
            <a:spLocks noGrp="1"/>
          </p:cNvSpPr>
          <p:nvPr>
            <p:ph type="sldNum" sz="quarter" idx="10"/>
          </p:nvPr>
        </p:nvSpPr>
        <p:spPr/>
        <p:txBody>
          <a:bodyPr/>
          <a:lstStyle/>
          <a:p>
            <a:fld id="{5BC9136F-CA9D-4FE5-85DC-58A8F95C26FC}" type="slidenum">
              <a:rPr lang="de-AT" smtClean="0"/>
              <a:t>38</a:t>
            </a:fld>
            <a:endParaRPr lang="de-AT"/>
          </a:p>
        </p:txBody>
      </p:sp>
    </p:spTree>
    <p:extLst>
      <p:ext uri="{BB962C8B-B14F-4D97-AF65-F5344CB8AC3E}">
        <p14:creationId xmlns:p14="http://schemas.microsoft.com/office/powerpoint/2010/main" val="10462208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altLang="de-DE" b="1" dirty="0">
                <a:latin typeface="Arial" panose="020B0604020202020204" pitchFamily="34" charset="0"/>
                <a:ea typeface="ＭＳ Ｐゴシック" panose="020B0600070205080204" pitchFamily="34" charset="-128"/>
              </a:rPr>
              <a:t>Sexting</a:t>
            </a:r>
            <a:r>
              <a:rPr lang="de-AT" altLang="de-DE" dirty="0">
                <a:latin typeface="Arial" panose="020B0604020202020204" pitchFamily="34" charset="0"/>
                <a:ea typeface="ＭＳ Ｐゴシック" panose="020B0600070205080204" pitchFamily="34" charset="-128"/>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de-AT" altLang="de-DE" dirty="0">
                <a:solidFill>
                  <a:srgbClr val="434F55"/>
                </a:solidFill>
                <a:latin typeface="Gill Sans MT" panose="020B0502020104020203" pitchFamily="34" charset="0"/>
                <a:ea typeface="ＭＳ Ｐゴシック" panose="020B0600070205080204" pitchFamily="34" charset="-128"/>
              </a:rPr>
              <a:t>„Sex“ und „</a:t>
            </a:r>
            <a:r>
              <a:rPr lang="de-AT" altLang="de-DE" dirty="0" err="1">
                <a:solidFill>
                  <a:srgbClr val="434F55"/>
                </a:solidFill>
                <a:latin typeface="Gill Sans MT" panose="020B0502020104020203" pitchFamily="34" charset="0"/>
                <a:ea typeface="ＭＳ Ｐゴシック" panose="020B0600070205080204" pitchFamily="34" charset="-128"/>
              </a:rPr>
              <a:t>Texting</a:t>
            </a:r>
            <a:r>
              <a:rPr lang="de-AT" altLang="de-DE" dirty="0">
                <a:solidFill>
                  <a:srgbClr val="434F55"/>
                </a:solidFill>
                <a:latin typeface="Gill Sans MT" panose="020B0502020104020203" pitchFamily="34" charset="0"/>
                <a:ea typeface="ＭＳ Ｐゴシック" panose="020B0600070205080204" pitchFamily="34" charset="-128"/>
              </a:rPr>
              <a:t>“ (engl. für das Senden von SMS bzw. Chat-Nachrichten). Der Begriff meint das Verschicken und Tauschen von eigenen Nackt- oder anzüglichen Fotos und erotischen Videos über digitale Medien. Sexting verläuft oft völlig unproblematisch, nach Beziehungsende werden Nacktaufnahmen aber manchmal weitergeschickt oder zur Erpressung verwendet.</a:t>
            </a:r>
            <a:endParaRPr lang="de-AT" b="1" kern="0" dirty="0">
              <a:solidFill>
                <a:srgbClr val="F39200"/>
              </a:solidFill>
              <a:latin typeface="Gill Sans MT" panose="020B0502020104020203" pitchFamily="34" charset="0"/>
              <a:ea typeface="ＭＳ Ｐゴシック"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AT" altLang="de-DE" dirty="0">
              <a:latin typeface="Arial" panose="020B0604020202020204" pitchFamily="34"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AT" altLang="de-DE" b="1" dirty="0">
                <a:latin typeface="Arial" panose="020B0604020202020204" pitchFamily="34" charset="0"/>
                <a:ea typeface="ＭＳ Ｐゴシック" panose="020B0600070205080204" pitchFamily="34" charset="-128"/>
              </a:rPr>
              <a:t>Tipps zu Sexting:</a:t>
            </a:r>
          </a:p>
          <a:p>
            <a:pPr marL="0" marR="0" lvl="0" indent="0" algn="l" defTabSz="914400" rtl="0" eaLnBrk="1" fontAlgn="auto" latinLnBrk="0" hangingPunct="1">
              <a:lnSpc>
                <a:spcPct val="100000"/>
              </a:lnSpc>
              <a:spcBef>
                <a:spcPts val="0"/>
              </a:spcBef>
              <a:spcAft>
                <a:spcPts val="0"/>
              </a:spcAft>
              <a:buClrTx/>
              <a:buSzTx/>
              <a:buFontTx/>
              <a:buNone/>
              <a:tabLst/>
              <a:defRPr/>
            </a:pPr>
            <a:r>
              <a:rPr lang="de-AT" altLang="de-DE" dirty="0">
                <a:latin typeface="Arial" panose="020B0604020202020204" pitchFamily="34" charset="0"/>
                <a:ea typeface="ＭＳ Ｐゴシック" panose="020B0600070205080204" pitchFamily="34" charset="-128"/>
              </a:rPr>
              <a:t>Niemals leichtfertig Nacktbilder/freizügige Bilder per WhatsApp oder Snapchat verschicken oder in Sozialen Netzwerken posten. Es gibt keine Garantie, dass diese nicht in falsche Hände geraten! Auch bei Snapchat können Fotos mittels Screenshots oder speziellen Apps abgespeichert werden. Einmal verbreitete Nacktaufnahmen können auch Jahre später wieder im Internet auftauchen. Am besten beim Sexting dafür sorgen, dass das eigene Gesicht nicht zu erkennen (z. B. mit Bildbearbeitungstool verfremden) oder der Kopf gar nicht auf dem Fotos zu sehen ist.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altLang="de-DE" dirty="0">
              <a:latin typeface="Arial" panose="020B0604020202020204" pitchFamily="34"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AT" altLang="de-DE" dirty="0">
                <a:latin typeface="Arial" panose="020B0604020202020204" pitchFamily="34" charset="0"/>
                <a:ea typeface="ＭＳ Ｐゴシック" panose="020B0600070205080204" pitchFamily="34" charset="-128"/>
              </a:rPr>
              <a:t>Kostenlose Downloads:</a:t>
            </a:r>
            <a:br>
              <a:rPr lang="de-AT" altLang="de-DE" dirty="0">
                <a:latin typeface="Arial" panose="020B0604020202020204" pitchFamily="34" charset="0"/>
                <a:ea typeface="ＭＳ Ｐゴシック" panose="020B0600070205080204" pitchFamily="34" charset="-128"/>
              </a:rPr>
            </a:br>
            <a:endParaRPr lang="de-AT" altLang="de-DE" dirty="0">
              <a:latin typeface="Arial" panose="020B0604020202020204" pitchFamily="34" charset="0"/>
              <a:ea typeface="ＭＳ Ｐゴシック" panose="020B0600070205080204" pitchFamily="34" charset="-128"/>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AT" altLang="de-DE" dirty="0">
                <a:latin typeface="Arial" panose="020B0604020202020204" pitchFamily="34" charset="0"/>
                <a:ea typeface="ＭＳ Ｐゴシック" panose="020B0600070205080204" pitchFamily="34" charset="-128"/>
              </a:rPr>
              <a:t>Elternratgeber „Sexualität</a:t>
            </a:r>
            <a:r>
              <a:rPr lang="de-AT" altLang="de-DE" baseline="0" dirty="0">
                <a:latin typeface="Arial" panose="020B0604020202020204" pitchFamily="34" charset="0"/>
                <a:ea typeface="ＭＳ Ｐゴシック" panose="020B0600070205080204" pitchFamily="34" charset="-128"/>
              </a:rPr>
              <a:t> &amp; Internet“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AT" altLang="de-DE" baseline="0" dirty="0">
                <a:latin typeface="Arial" panose="020B0604020202020204" pitchFamily="34" charset="0"/>
                <a:ea typeface="ＭＳ Ｐゴシック" panose="020B0600070205080204" pitchFamily="34" charset="-128"/>
              </a:rPr>
              <a:t>Unterrichtsmaterial „Sex und Gewalt in digitalen Medien“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AT" altLang="de-DE" baseline="0" dirty="0">
                <a:latin typeface="Arial" panose="020B0604020202020204" pitchFamily="34" charset="0"/>
                <a:ea typeface="ＭＳ Ｐゴシック" panose="020B0600070205080204" pitchFamily="34" charset="-128"/>
              </a:rPr>
              <a:t>Info-Folder für Jugendliche zu „Sexting“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AT" sz="1200" u="sng" dirty="0">
                <a:solidFill>
                  <a:schemeClr val="tx1"/>
                </a:solidFill>
              </a:rPr>
              <a:t>www.saferinternet.at/broschuerenservice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dirty="0"/>
          </a:p>
          <a:p>
            <a:r>
              <a:rPr lang="de-DE" dirty="0"/>
              <a:t>Weitere Infos auf </a:t>
            </a:r>
            <a:r>
              <a:rPr lang="de-DE" dirty="0" err="1"/>
              <a:t>Sextalks</a:t>
            </a:r>
            <a:r>
              <a:rPr lang="de-DE" dirty="0"/>
              <a:t>: https://s-talks.at/ </a:t>
            </a:r>
          </a:p>
          <a:p>
            <a:endParaRPr lang="de-DE" dirty="0"/>
          </a:p>
          <a:p>
            <a:r>
              <a:rPr lang="de-AT" dirty="0"/>
              <a:t>Bild: </a:t>
            </a:r>
            <a:r>
              <a:rPr lang="en" sz="1200" dirty="0">
                <a:solidFill>
                  <a:schemeClr val="bg1"/>
                </a:solidFill>
                <a:latin typeface="Gill Sans MT" panose="020B0502020104020203" pitchFamily="34" charset="0"/>
                <a:hlinkClick r:id="rId3">
                  <a:extLst>
                    <a:ext uri="{A12FA001-AC4F-418D-AE19-62706E023703}">
                      <ahyp:hlinkClr xmlns:ahyp="http://schemas.microsoft.com/office/drawing/2018/hyperlinkcolor" val="tx"/>
                    </a:ext>
                  </a:extLst>
                </a:hlinkClick>
              </a:rPr>
              <a:t>Nathan Dumlao</a:t>
            </a:r>
            <a:r>
              <a:rPr lang="en" sz="1200" dirty="0">
                <a:solidFill>
                  <a:schemeClr val="bg1"/>
                </a:solidFill>
                <a:latin typeface="Gill Sans MT" panose="020B0502020104020203" pitchFamily="34" charset="0"/>
              </a:rPr>
              <a:t>  / </a:t>
            </a:r>
            <a:r>
              <a:rPr lang="de-AT" dirty="0" err="1"/>
              <a:t>Unsplash</a:t>
            </a:r>
            <a:endParaRPr lang="de-AT" dirty="0"/>
          </a:p>
          <a:p>
            <a:endParaRPr lang="de-DE" dirty="0"/>
          </a:p>
        </p:txBody>
      </p:sp>
      <p:sp>
        <p:nvSpPr>
          <p:cNvPr id="4" name="Foliennummernplatzhalter 3"/>
          <p:cNvSpPr>
            <a:spLocks noGrp="1"/>
          </p:cNvSpPr>
          <p:nvPr>
            <p:ph type="sldNum" sz="quarter" idx="10"/>
          </p:nvPr>
        </p:nvSpPr>
        <p:spPr/>
        <p:txBody>
          <a:bodyPr/>
          <a:lstStyle/>
          <a:p>
            <a:fld id="{5BC9136F-CA9D-4FE5-85DC-58A8F95C26FC}" type="slidenum">
              <a:rPr lang="de-AT" smtClean="0"/>
              <a:t>39</a:t>
            </a:fld>
            <a:endParaRPr lang="de-AT"/>
          </a:p>
        </p:txBody>
      </p:sp>
    </p:spTree>
    <p:extLst>
      <p:ext uri="{BB962C8B-B14F-4D97-AF65-F5344CB8AC3E}">
        <p14:creationId xmlns:p14="http://schemas.microsoft.com/office/powerpoint/2010/main" val="24087328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dirty="0">
                <a:latin typeface="Times" panose="02020603050405020304" pitchFamily="18" charset="0"/>
                <a:ea typeface="ＭＳ Ｐゴシック" panose="020B0600070205080204" pitchFamily="34" charset="-128"/>
              </a:rPr>
              <a:t>https://www.saferinternet.at/projekte/safer-internet-day-sid/safer-internet-aktionsmonat/</a:t>
            </a:r>
          </a:p>
        </p:txBody>
      </p:sp>
      <p:sp>
        <p:nvSpPr>
          <p:cNvPr id="4" name="Foliennummernplatzhalter 3"/>
          <p:cNvSpPr>
            <a:spLocks noGrp="1"/>
          </p:cNvSpPr>
          <p:nvPr>
            <p:ph type="sldNum" sz="quarter" idx="10"/>
          </p:nvPr>
        </p:nvSpPr>
        <p:spPr/>
        <p:txBody>
          <a:bodyPr/>
          <a:lstStyle/>
          <a:p>
            <a:fld id="{5BC9136F-CA9D-4FE5-85DC-58A8F95C26FC}" type="slidenum">
              <a:rPr lang="de-AT" smtClean="0"/>
              <a:t>4</a:t>
            </a:fld>
            <a:endParaRPr lang="de-AT"/>
          </a:p>
        </p:txBody>
      </p:sp>
    </p:spTree>
    <p:extLst>
      <p:ext uri="{BB962C8B-B14F-4D97-AF65-F5344CB8AC3E}">
        <p14:creationId xmlns:p14="http://schemas.microsoft.com/office/powerpoint/2010/main" val="29839214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altLang="de-DE" sz="2800" b="1" dirty="0" err="1">
                <a:latin typeface="Arial" panose="020B0604020202020204" pitchFamily="34" charset="0"/>
                <a:ea typeface="ＭＳ Ｐゴシック" panose="020B0600070205080204" pitchFamily="34" charset="-128"/>
              </a:rPr>
              <a:t>Sextortion</a:t>
            </a:r>
            <a:r>
              <a:rPr lang="de-AT" altLang="de-DE" sz="2800" b="1" dirty="0">
                <a:latin typeface="Arial" panose="020B0604020202020204" pitchFamily="34" charset="0"/>
                <a:ea typeface="ＭＳ Ｐゴシック" panose="020B0600070205080204" pitchFamily="34" charset="-128"/>
              </a:rPr>
              <a:t>: </a:t>
            </a:r>
            <a:r>
              <a:rPr lang="de-AT" altLang="de-DE" sz="2800" dirty="0">
                <a:latin typeface="Arial" panose="020B0604020202020204" pitchFamily="34" charset="0"/>
                <a:ea typeface="ＭＳ Ｐゴシック" panose="020B0600070205080204" pitchFamily="34" charset="-128"/>
              </a:rPr>
              <a:t> </a:t>
            </a:r>
            <a:r>
              <a:rPr lang="de-AT" altLang="de-DE" sz="2800" dirty="0" err="1">
                <a:latin typeface="Arial" panose="020B0604020202020204" pitchFamily="34" charset="0"/>
                <a:ea typeface="ＭＳ Ｐゴシック" panose="020B0600070205080204" pitchFamily="34" charset="-128"/>
              </a:rPr>
              <a:t>InternetnutzerInnen</a:t>
            </a:r>
            <a:r>
              <a:rPr lang="de-AT" altLang="de-DE" sz="2800" dirty="0">
                <a:latin typeface="Arial" panose="020B0604020202020204" pitchFamily="34" charset="0"/>
                <a:ea typeface="ＭＳ Ｐゴシック" panose="020B0600070205080204" pitchFamily="34" charset="-128"/>
              </a:rPr>
              <a:t> werden von Kriminellen zu Video-</a:t>
            </a:r>
            <a:r>
              <a:rPr lang="de-AT" altLang="de-DE" sz="2800" dirty="0" err="1">
                <a:latin typeface="Arial" panose="020B0604020202020204" pitchFamily="34" charset="0"/>
                <a:ea typeface="ＭＳ Ｐゴシック" panose="020B0600070205080204" pitchFamily="34" charset="-128"/>
              </a:rPr>
              <a:t>Sexchats</a:t>
            </a:r>
            <a:r>
              <a:rPr lang="de-AT" altLang="de-DE" sz="2800" dirty="0">
                <a:latin typeface="Arial" panose="020B0604020202020204" pitchFamily="34" charset="0"/>
                <a:ea typeface="ＭＳ Ｐゴシック" panose="020B0600070205080204" pitchFamily="34" charset="-128"/>
              </a:rPr>
              <a:t> (meist über Skype) überredet und anschließend mit dem delikaten Bildmaterial erpresst. Unter den Betroffenen finden sich Erwachsene genauso wie Jugendliche.</a:t>
            </a:r>
            <a:r>
              <a:rPr lang="de-AT" altLang="de-DE" sz="2800" dirty="0">
                <a:latin typeface="Times" panose="02020603050405020304" pitchFamily="18" charset="0"/>
                <a:ea typeface="ＭＳ Ｐゴシック" panose="020B0600070205080204" pitchFamily="34" charset="-128"/>
              </a:rPr>
              <a:t> Die erste Kontaktaufnahme erfolgt meist über Soziale Netzwerke, wie Facebook oder WhatsApp.</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altLang="de-DE" sz="2800" dirty="0">
              <a:latin typeface="Times" panose="02020603050405020304" pitchFamily="18"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AT" altLang="de-DE" sz="2800" dirty="0">
                <a:latin typeface="Times" panose="02020603050405020304" pitchFamily="18" charset="0"/>
                <a:ea typeface="ＭＳ Ｐゴシック" panose="020B0600070205080204" pitchFamily="34" charset="-128"/>
              </a:rPr>
              <a:t>Mehr Informationen</a:t>
            </a:r>
            <a:r>
              <a:rPr lang="de-AT" altLang="de-DE" sz="2800" baseline="0" dirty="0">
                <a:latin typeface="Times" panose="02020603050405020304" pitchFamily="18" charset="0"/>
                <a:ea typeface="ＭＳ Ｐゴシック" panose="020B0600070205080204" pitchFamily="34" charset="-128"/>
              </a:rPr>
              <a:t> dazu auf unserer Website: https://www.saferinternet.at/faq/internetbetrug/was-ist-sextortion/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altLang="de-DE" sz="2800" baseline="0" dirty="0">
              <a:latin typeface="Times" panose="02020603050405020304" pitchFamily="18"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AT" altLang="de-DE" sz="2800" baseline="0" dirty="0">
                <a:latin typeface="Times" panose="02020603050405020304" pitchFamily="18" charset="0"/>
                <a:ea typeface="ＭＳ Ｐゴシック" panose="020B0600070205080204" pitchFamily="34" charset="-128"/>
              </a:rPr>
              <a:t>Bild: Pro Juventute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altLang="de-DE" sz="2800" dirty="0">
              <a:latin typeface="Arial" panose="020B0604020202020204" pitchFamily="34" charset="0"/>
              <a:ea typeface="ＭＳ Ｐゴシック" panose="020B0600070205080204" pitchFamily="34" charset="-128"/>
            </a:endParaRPr>
          </a:p>
        </p:txBody>
      </p:sp>
      <p:sp>
        <p:nvSpPr>
          <p:cNvPr id="4" name="Foliennummernplatzhalter 3"/>
          <p:cNvSpPr>
            <a:spLocks noGrp="1"/>
          </p:cNvSpPr>
          <p:nvPr>
            <p:ph type="sldNum" sz="quarter" idx="10"/>
          </p:nvPr>
        </p:nvSpPr>
        <p:spPr/>
        <p:txBody>
          <a:bodyPr/>
          <a:lstStyle/>
          <a:p>
            <a:fld id="{5BC9136F-CA9D-4FE5-85DC-58A8F95C26FC}" type="slidenum">
              <a:rPr lang="de-AT" smtClean="0"/>
              <a:t>40</a:t>
            </a:fld>
            <a:endParaRPr lang="de-AT"/>
          </a:p>
        </p:txBody>
      </p:sp>
    </p:spTree>
    <p:extLst>
      <p:ext uri="{BB962C8B-B14F-4D97-AF65-F5344CB8AC3E}">
        <p14:creationId xmlns:p14="http://schemas.microsoft.com/office/powerpoint/2010/main" val="20290636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altLang="de-DE" sz="2800" b="1" dirty="0" err="1">
                <a:latin typeface="Arial" panose="020B0604020202020204" pitchFamily="34" charset="0"/>
                <a:ea typeface="ＭＳ Ｐゴシック" panose="020B0600070205080204" pitchFamily="34" charset="-128"/>
              </a:rPr>
              <a:t>Sextortion</a:t>
            </a:r>
            <a:r>
              <a:rPr lang="de-AT" altLang="de-DE" sz="2800" b="1" dirty="0">
                <a:latin typeface="Arial" panose="020B0604020202020204" pitchFamily="34" charset="0"/>
                <a:ea typeface="ＭＳ Ｐゴシック" panose="020B0600070205080204" pitchFamily="34" charset="-128"/>
              </a:rPr>
              <a:t>: </a:t>
            </a:r>
            <a:r>
              <a:rPr lang="de-AT" altLang="de-DE" sz="2800" dirty="0">
                <a:latin typeface="Arial" panose="020B0604020202020204" pitchFamily="34" charset="0"/>
                <a:ea typeface="ＭＳ Ｐゴシック" panose="020B0600070205080204" pitchFamily="34" charset="-128"/>
              </a:rPr>
              <a:t> </a:t>
            </a:r>
            <a:r>
              <a:rPr lang="de-AT" altLang="de-DE" sz="2800" dirty="0" err="1">
                <a:latin typeface="Arial" panose="020B0604020202020204" pitchFamily="34" charset="0"/>
                <a:ea typeface="ＭＳ Ｐゴシック" panose="020B0600070205080204" pitchFamily="34" charset="-128"/>
              </a:rPr>
              <a:t>InternetnutzerInnen</a:t>
            </a:r>
            <a:r>
              <a:rPr lang="de-AT" altLang="de-DE" sz="2800" dirty="0">
                <a:latin typeface="Arial" panose="020B0604020202020204" pitchFamily="34" charset="0"/>
                <a:ea typeface="ＭＳ Ｐゴシック" panose="020B0600070205080204" pitchFamily="34" charset="-128"/>
              </a:rPr>
              <a:t> werden von Kriminellen zu Video-</a:t>
            </a:r>
            <a:r>
              <a:rPr lang="de-AT" altLang="de-DE" sz="2800" dirty="0" err="1">
                <a:latin typeface="Arial" panose="020B0604020202020204" pitchFamily="34" charset="0"/>
                <a:ea typeface="ＭＳ Ｐゴシック" panose="020B0600070205080204" pitchFamily="34" charset="-128"/>
              </a:rPr>
              <a:t>Sexchats</a:t>
            </a:r>
            <a:r>
              <a:rPr lang="de-AT" altLang="de-DE" sz="2800" dirty="0">
                <a:latin typeface="Arial" panose="020B0604020202020204" pitchFamily="34" charset="0"/>
                <a:ea typeface="ＭＳ Ｐゴシック" panose="020B0600070205080204" pitchFamily="34" charset="-128"/>
              </a:rPr>
              <a:t> (meist über Skype) überredet und anschließend mit dem delikaten Bildmaterial erpresst. Unter den Betroffenen finden sich Erwachsene genauso wie Jugendliche.</a:t>
            </a:r>
            <a:r>
              <a:rPr lang="de-AT" altLang="de-DE" sz="2800" dirty="0">
                <a:latin typeface="Times" panose="02020603050405020304" pitchFamily="18" charset="0"/>
                <a:ea typeface="ＭＳ Ｐゴシック" panose="020B0600070205080204" pitchFamily="34" charset="-128"/>
              </a:rPr>
              <a:t> Die erste Kontaktaufnahme erfolgt meist über Soziale Netzwerke, wie Facebook oder WhatsApp.</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altLang="de-DE" sz="2800" dirty="0">
              <a:latin typeface="Times" panose="02020603050405020304" pitchFamily="18"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AT" altLang="de-DE" sz="2800" dirty="0">
                <a:latin typeface="Times" panose="02020603050405020304" pitchFamily="18" charset="0"/>
                <a:ea typeface="ＭＳ Ｐゴシック" panose="020B0600070205080204" pitchFamily="34" charset="-128"/>
              </a:rPr>
              <a:t>Mehr Informationen</a:t>
            </a:r>
            <a:r>
              <a:rPr lang="de-AT" altLang="de-DE" sz="2800" baseline="0" dirty="0">
                <a:latin typeface="Times" panose="02020603050405020304" pitchFamily="18" charset="0"/>
                <a:ea typeface="ＭＳ Ｐゴシック" panose="020B0600070205080204" pitchFamily="34" charset="-128"/>
              </a:rPr>
              <a:t> dazu auf unserer Website: https://www.saferinternet.at/faq/internetbetrug/was-ist-sextortion/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altLang="de-DE" sz="2800" baseline="0" dirty="0">
              <a:latin typeface="Times" panose="02020603050405020304" pitchFamily="18"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AT" altLang="de-DE" sz="2800" baseline="0" dirty="0">
                <a:latin typeface="Times" panose="02020603050405020304" pitchFamily="18" charset="0"/>
                <a:ea typeface="ＭＳ Ｐゴシック" panose="020B0600070205080204" pitchFamily="34" charset="-128"/>
              </a:rPr>
              <a:t>Entscheidungsbaum: Saferinternet.at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altLang="de-DE" sz="2800" dirty="0">
              <a:latin typeface="Arial" panose="020B0604020202020204" pitchFamily="34" charset="0"/>
              <a:ea typeface="ＭＳ Ｐゴシック" panose="020B0600070205080204" pitchFamily="34" charset="-128"/>
            </a:endParaRPr>
          </a:p>
        </p:txBody>
      </p:sp>
      <p:sp>
        <p:nvSpPr>
          <p:cNvPr id="4" name="Foliennummernplatzhalter 3"/>
          <p:cNvSpPr>
            <a:spLocks noGrp="1"/>
          </p:cNvSpPr>
          <p:nvPr>
            <p:ph type="sldNum" sz="quarter" idx="10"/>
          </p:nvPr>
        </p:nvSpPr>
        <p:spPr/>
        <p:txBody>
          <a:bodyPr/>
          <a:lstStyle/>
          <a:p>
            <a:fld id="{5BC9136F-CA9D-4FE5-85DC-58A8F95C26FC}" type="slidenum">
              <a:rPr lang="de-AT" smtClean="0"/>
              <a:t>41</a:t>
            </a:fld>
            <a:endParaRPr lang="de-AT"/>
          </a:p>
        </p:txBody>
      </p:sp>
    </p:spTree>
    <p:extLst>
      <p:ext uri="{BB962C8B-B14F-4D97-AF65-F5344CB8AC3E}">
        <p14:creationId xmlns:p14="http://schemas.microsoft.com/office/powerpoint/2010/main" val="21222628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Kostenlose Fotos und Grafiken</a:t>
            </a:r>
            <a:r>
              <a:rPr lang="de-DE" b="1" baseline="0" dirty="0"/>
              <a:t> unter CC0 Public Domain-Lizenz: </a:t>
            </a:r>
          </a:p>
          <a:p>
            <a:r>
              <a:rPr lang="de-DE" b="0" baseline="0" dirty="0"/>
              <a:t>https://pixabay.com/de &amp; www.unsplash.com</a:t>
            </a:r>
            <a:endParaRPr lang="de-DE" b="0" dirty="0"/>
          </a:p>
          <a:p>
            <a:endParaRPr lang="de-DE" b="1" dirty="0"/>
          </a:p>
          <a:p>
            <a:r>
              <a:rPr lang="de-DE" b="1" dirty="0"/>
              <a:t>Kostenlose Infomaterialien: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Info-Folder</a:t>
            </a:r>
            <a:r>
              <a:rPr lang="de-DE" baseline="0" dirty="0"/>
              <a:t> für Jugendliche „Bilder und Videos im Netz“</a:t>
            </a:r>
            <a:r>
              <a:rPr lang="de-AT" sz="1200" u="sng" dirty="0">
                <a:solidFill>
                  <a:schemeClr val="tx1"/>
                </a:solidFill>
              </a:rPr>
              <a:t>www.saferinternet.at/broschuerenservice</a:t>
            </a:r>
          </a:p>
          <a:p>
            <a:pPr marL="171450" indent="-171450">
              <a:buFont typeface="Arial" panose="020B0604020202020204" pitchFamily="34" charset="0"/>
              <a:buChar char="•"/>
            </a:pPr>
            <a:r>
              <a:rPr lang="de-DE" baseline="0" dirty="0"/>
              <a:t>„Schummelzettel“ von Lehrenden für Lehrende zum Thema Urheberrecht &amp; Creative Commons-Lizenzen:  www.virtuelle-ph.at/oer/schummelzettel/</a:t>
            </a:r>
            <a:endParaRPr lang="de-DE" dirty="0"/>
          </a:p>
          <a:p>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42</a:t>
            </a:fld>
            <a:endParaRPr lang="de-AT"/>
          </a:p>
        </p:txBody>
      </p:sp>
    </p:spTree>
    <p:extLst>
      <p:ext uri="{BB962C8B-B14F-4D97-AF65-F5344CB8AC3E}">
        <p14:creationId xmlns:p14="http://schemas.microsoft.com/office/powerpoint/2010/main" val="10866588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2800" dirty="0"/>
              <a:t>Werden im Internet Urheberrechte verletzt,</a:t>
            </a:r>
            <a:r>
              <a:rPr lang="de-DE" sz="2800" baseline="0" dirty="0"/>
              <a:t> kann der/die </a:t>
            </a:r>
            <a:r>
              <a:rPr lang="de-DE" sz="2800" baseline="0" dirty="0" err="1"/>
              <a:t>RechteinhaberIn</a:t>
            </a:r>
            <a:r>
              <a:rPr lang="de-DE" sz="2800" baseline="0" dirty="0"/>
              <a:t> (oder deren Anwalt/Anwältin) eine Abmahnung per Post schicken. D</a:t>
            </a:r>
            <a:r>
              <a:rPr lang="de-DE" sz="2800" b="0" i="0" kern="1200" dirty="0">
                <a:solidFill>
                  <a:schemeClr val="tx1"/>
                </a:solidFill>
                <a:effectLst/>
                <a:latin typeface="+mn-lt"/>
                <a:ea typeface="+mn-ea"/>
                <a:cs typeface="+mn-cs"/>
              </a:rPr>
              <a:t>arin wird in der Regel dazu aufgefordert, die </a:t>
            </a:r>
            <a:r>
              <a:rPr lang="de-DE" sz="2800" b="1" i="0" kern="1200" dirty="0">
                <a:solidFill>
                  <a:schemeClr val="tx1"/>
                </a:solidFill>
                <a:effectLst/>
                <a:latin typeface="+mn-lt"/>
                <a:ea typeface="+mn-ea"/>
                <a:cs typeface="+mn-cs"/>
              </a:rPr>
              <a:t>konkrete Rechtsverletzung innerhalb einer bestimmten Frist zu unterbinden</a:t>
            </a:r>
            <a:r>
              <a:rPr lang="de-DE" sz="2800" b="0" i="0" kern="1200" dirty="0">
                <a:solidFill>
                  <a:schemeClr val="tx1"/>
                </a:solidFill>
                <a:effectLst/>
                <a:latin typeface="+mn-lt"/>
                <a:ea typeface="+mn-ea"/>
                <a:cs typeface="+mn-cs"/>
              </a:rPr>
              <a:t> (z. B. ein Foto,</a:t>
            </a:r>
            <a:r>
              <a:rPr lang="de-DE" sz="2800" b="0" i="0" kern="1200" baseline="0" dirty="0">
                <a:solidFill>
                  <a:schemeClr val="tx1"/>
                </a:solidFill>
                <a:effectLst/>
                <a:latin typeface="+mn-lt"/>
                <a:ea typeface="+mn-ea"/>
                <a:cs typeface="+mn-cs"/>
              </a:rPr>
              <a:t> das ohne Erlaubnis </a:t>
            </a:r>
            <a:r>
              <a:rPr lang="de-DE" sz="2800" b="0" i="0" kern="1200" dirty="0">
                <a:solidFill>
                  <a:schemeClr val="tx1"/>
                </a:solidFill>
                <a:effectLst/>
                <a:latin typeface="+mn-lt"/>
                <a:ea typeface="+mn-ea"/>
                <a:cs typeface="+mn-cs"/>
              </a:rPr>
              <a:t>verwendet wird, aus dem Internet zu entfernen), eine </a:t>
            </a:r>
            <a:r>
              <a:rPr lang="de-DE" sz="2800" b="1" i="0" kern="1200" dirty="0">
                <a:solidFill>
                  <a:schemeClr val="tx1"/>
                </a:solidFill>
                <a:effectLst/>
                <a:latin typeface="+mn-lt"/>
                <a:ea typeface="+mn-ea"/>
                <a:cs typeface="+mn-cs"/>
              </a:rPr>
              <a:t>Unterlassungserklärung</a:t>
            </a:r>
            <a:r>
              <a:rPr lang="de-DE" sz="2800" b="0" i="0" kern="1200" dirty="0">
                <a:solidFill>
                  <a:schemeClr val="tx1"/>
                </a:solidFill>
                <a:effectLst/>
                <a:latin typeface="+mn-lt"/>
                <a:ea typeface="+mn-ea"/>
                <a:cs typeface="+mn-cs"/>
              </a:rPr>
              <a:t> abzugeben und eventuell </a:t>
            </a:r>
            <a:r>
              <a:rPr lang="de-DE" sz="2800" b="1" i="0" kern="1200" dirty="0">
                <a:solidFill>
                  <a:schemeClr val="tx1"/>
                </a:solidFill>
                <a:effectLst/>
                <a:latin typeface="+mn-lt"/>
                <a:ea typeface="+mn-ea"/>
                <a:cs typeface="+mn-cs"/>
              </a:rPr>
              <a:t>Schadensersatz</a:t>
            </a:r>
            <a:r>
              <a:rPr lang="de-DE" sz="2800" b="0" i="0" kern="1200" dirty="0">
                <a:solidFill>
                  <a:schemeClr val="tx1"/>
                </a:solidFill>
                <a:effectLst/>
                <a:latin typeface="+mn-lt"/>
                <a:ea typeface="+mn-ea"/>
                <a:cs typeface="+mn-cs"/>
              </a:rPr>
              <a:t> zu leisten sowie die </a:t>
            </a:r>
            <a:r>
              <a:rPr lang="de-DE" sz="2800" b="1" i="0" kern="1200" dirty="0">
                <a:solidFill>
                  <a:schemeClr val="tx1"/>
                </a:solidFill>
                <a:effectLst/>
                <a:latin typeface="+mn-lt"/>
                <a:ea typeface="+mn-ea"/>
                <a:cs typeface="+mn-cs"/>
              </a:rPr>
              <a:t>Anwaltskosten</a:t>
            </a:r>
            <a:r>
              <a:rPr lang="de-DE" sz="2800" b="0" i="0" kern="1200" dirty="0">
                <a:solidFill>
                  <a:schemeClr val="tx1"/>
                </a:solidFill>
                <a:effectLst/>
                <a:latin typeface="+mn-lt"/>
                <a:ea typeface="+mn-ea"/>
                <a:cs typeface="+mn-cs"/>
              </a:rPr>
              <a:t> zu übernehmen. Das kann im Extremfall</a:t>
            </a:r>
            <a:r>
              <a:rPr lang="de-DE" sz="2800" b="1" i="0" kern="1200" dirty="0">
                <a:solidFill>
                  <a:schemeClr val="tx1"/>
                </a:solidFill>
                <a:effectLst/>
                <a:latin typeface="+mn-lt"/>
                <a:ea typeface="+mn-ea"/>
                <a:cs typeface="+mn-cs"/>
              </a:rPr>
              <a:t> sehr teuer</a:t>
            </a:r>
            <a:r>
              <a:rPr lang="de-DE" sz="2800" b="0" i="0" kern="1200" dirty="0">
                <a:solidFill>
                  <a:schemeClr val="tx1"/>
                </a:solidFill>
                <a:effectLst/>
                <a:latin typeface="+mn-lt"/>
                <a:ea typeface="+mn-ea"/>
                <a:cs typeface="+mn-cs"/>
              </a:rPr>
              <a:t> werden! Nehmen Sie </a:t>
            </a:r>
            <a:r>
              <a:rPr lang="de-DE" sz="2800" b="1" i="0" kern="1200" dirty="0">
                <a:solidFill>
                  <a:schemeClr val="tx1"/>
                </a:solidFill>
                <a:effectLst/>
                <a:latin typeface="+mn-lt"/>
                <a:ea typeface="+mn-ea"/>
                <a:cs typeface="+mn-cs"/>
              </a:rPr>
              <a:t>solche Abmahnungen unbedingt ernst</a:t>
            </a:r>
            <a:r>
              <a:rPr lang="de-DE" sz="2800" b="0" i="0" kern="1200" dirty="0">
                <a:solidFill>
                  <a:schemeClr val="tx1"/>
                </a:solidFill>
                <a:effectLst/>
                <a:latin typeface="+mn-lt"/>
                <a:ea typeface="+mn-ea"/>
                <a:cs typeface="+mn-cs"/>
              </a:rPr>
              <a:t> und lassen Sie sich beraten, etwa von der Internet Ombudsstelle (</a:t>
            </a:r>
            <a:r>
              <a:rPr lang="de-DE" sz="2800" b="0" i="0" u="none" strike="noStrike" kern="1200" dirty="0">
                <a:solidFill>
                  <a:schemeClr val="tx1"/>
                </a:solidFill>
                <a:effectLst/>
                <a:latin typeface="+mn-lt"/>
                <a:ea typeface="+mn-ea"/>
                <a:cs typeface="+mn-cs"/>
              </a:rPr>
              <a:t>www.ombudsstelle.at</a:t>
            </a:r>
            <a:r>
              <a:rPr lang="de-DE" sz="2800" b="0" i="0" kern="1200" dirty="0">
                <a:solidFill>
                  <a:schemeClr val="tx1"/>
                </a:solidFill>
                <a:effectLst/>
                <a:latin typeface="+mn-lt"/>
                <a:ea typeface="+mn-ea"/>
                <a:cs typeface="+mn-cs"/>
              </a:rPr>
              <a:t>).</a:t>
            </a:r>
          </a:p>
          <a:p>
            <a:endParaRPr lang="de-DE" sz="2800" b="0" i="0" kern="1200" dirty="0">
              <a:solidFill>
                <a:schemeClr val="tx1"/>
              </a:solidFill>
              <a:effectLst/>
              <a:latin typeface="+mn-lt"/>
              <a:ea typeface="+mn-ea"/>
              <a:cs typeface="+mn-cs"/>
            </a:endParaRPr>
          </a:p>
          <a:p>
            <a:r>
              <a:rPr lang="de-DE" sz="2800" b="0" i="0" kern="1200" dirty="0">
                <a:solidFill>
                  <a:schemeClr val="tx1"/>
                </a:solidFill>
                <a:effectLst/>
                <a:latin typeface="+mn-lt"/>
                <a:ea typeface="+mn-ea"/>
                <a:cs typeface="+mn-cs"/>
              </a:rPr>
              <a:t>Auch Schulen</a:t>
            </a:r>
            <a:r>
              <a:rPr lang="de-DE" sz="2800" b="0" i="0" kern="1200" baseline="0" dirty="0">
                <a:solidFill>
                  <a:schemeClr val="tx1"/>
                </a:solidFill>
                <a:effectLst/>
                <a:latin typeface="+mn-lt"/>
                <a:ea typeface="+mn-ea"/>
                <a:cs typeface="+mn-cs"/>
              </a:rPr>
              <a:t> sind immer wieder von solchen Abmahnungen betroffen,  z. B. im Fall von </a:t>
            </a:r>
            <a:r>
              <a:rPr lang="de-DE" sz="2800" b="1" i="0" kern="1200" baseline="0" dirty="0">
                <a:solidFill>
                  <a:schemeClr val="tx1"/>
                </a:solidFill>
                <a:effectLst/>
                <a:latin typeface="+mn-lt"/>
                <a:ea typeface="+mn-ea"/>
                <a:cs typeface="+mn-cs"/>
              </a:rPr>
              <a:t>Landkarten</a:t>
            </a:r>
            <a:r>
              <a:rPr lang="de-DE" sz="2800" b="0" i="0" kern="1200" baseline="0" dirty="0">
                <a:solidFill>
                  <a:schemeClr val="tx1"/>
                </a:solidFill>
                <a:effectLst/>
                <a:latin typeface="+mn-lt"/>
                <a:ea typeface="+mn-ea"/>
                <a:cs typeface="+mn-cs"/>
              </a:rPr>
              <a:t>, die auf der Schulwebsite gezeigt werden. Diese sind in der Regel urheberrechtlich geschützt und dürfen nicht einfach so verwendet werden (das gilt auch für Screenshots von Landkarten!). Alternative: Google Maps in die Website einbetten – das ist rechtlich in Ordnung.</a:t>
            </a:r>
          </a:p>
          <a:p>
            <a:endParaRPr lang="de-DE" sz="2800" b="0" i="0" kern="1200" baseline="0" dirty="0">
              <a:solidFill>
                <a:schemeClr val="tx1"/>
              </a:solidFill>
              <a:effectLst/>
              <a:latin typeface="+mn-lt"/>
              <a:ea typeface="+mn-ea"/>
              <a:cs typeface="+mn-cs"/>
            </a:endParaRPr>
          </a:p>
          <a:p>
            <a:r>
              <a:rPr lang="de-DE" sz="2800" b="1" i="0" kern="1200" baseline="0" dirty="0">
                <a:solidFill>
                  <a:schemeClr val="tx1"/>
                </a:solidFill>
                <a:effectLst/>
                <a:latin typeface="+mn-lt"/>
                <a:ea typeface="+mn-ea"/>
                <a:cs typeface="+mn-cs"/>
              </a:rPr>
              <a:t>Welche Motive sind geschützt?</a:t>
            </a:r>
            <a:br>
              <a:rPr lang="de-DE" sz="2800" b="0" i="0" kern="1200" baseline="0" dirty="0">
                <a:solidFill>
                  <a:schemeClr val="tx1"/>
                </a:solidFill>
                <a:effectLst/>
                <a:latin typeface="+mn-lt"/>
                <a:ea typeface="+mn-ea"/>
                <a:cs typeface="+mn-cs"/>
              </a:rPr>
            </a:br>
            <a:r>
              <a:rPr lang="de-DE" sz="2800" b="0" i="0" kern="1200" baseline="0" dirty="0">
                <a:solidFill>
                  <a:schemeClr val="tx1"/>
                </a:solidFill>
                <a:effectLst/>
                <a:latin typeface="+mn-lt"/>
                <a:ea typeface="+mn-ea"/>
                <a:cs typeface="+mn-cs"/>
              </a:rPr>
              <a:t>Das Urheberrecht schützt alle Motive, auch wenn am Bild nur eine weiße Wand, Wiesenblumen oder der blaue Himmel zu sehen ist. Es kommt nicht auf das Motiv oder die Professionalität des Fotos an – auch wackelige Handyfotos sind urheberrechtlich geschützt!</a:t>
            </a:r>
            <a:endParaRPr lang="de-DE" sz="2800" dirty="0"/>
          </a:p>
          <a:p>
            <a:endParaRPr lang="de-DE" sz="2800" dirty="0"/>
          </a:p>
          <a:p>
            <a:r>
              <a:rPr lang="de-DE" sz="2800" baseline="0" dirty="0"/>
              <a:t>Ein weiteres Beispiel für Foto-Abmahnungen: Eine Food-Bloggerin veröffentlichte ein </a:t>
            </a:r>
            <a:r>
              <a:rPr lang="de-DE" sz="2800" b="1" baseline="0" dirty="0"/>
              <a:t>sehr schönes Foto von Spaghetti</a:t>
            </a:r>
            <a:r>
              <a:rPr lang="de-DE" sz="2800" baseline="0" dirty="0"/>
              <a:t>, das von vielen weiterverwendet wurde (z. B. auf Kochblogs). Die Urheberin suchte danach bewusst nach Seiten, die dieses Bild verwendeten, und verschickte Abmahnungen.</a:t>
            </a:r>
          </a:p>
          <a:p>
            <a:endParaRPr lang="de-DE" sz="2800" baseline="0" dirty="0"/>
          </a:p>
          <a:p>
            <a:r>
              <a:rPr lang="de-DE" sz="2800" b="1" baseline="0" dirty="0"/>
              <a:t>Achtung: </a:t>
            </a:r>
            <a:r>
              <a:rPr lang="de-DE" sz="2800" baseline="0" dirty="0"/>
              <a:t>Es gibt auch </a:t>
            </a:r>
            <a:r>
              <a:rPr lang="de-DE" sz="2800" b="1" baseline="0" dirty="0"/>
              <a:t>gefälschte Abmahnungen</a:t>
            </a:r>
            <a:r>
              <a:rPr lang="de-DE" sz="2800" baseline="0" dirty="0"/>
              <a:t>, die von BetrügerInnen verschickt werden. Diese werden in der Regel nicht per Post, sondern </a:t>
            </a:r>
            <a:r>
              <a:rPr lang="de-DE" sz="2800" b="1" baseline="0" dirty="0"/>
              <a:t>nur per E-Mail </a:t>
            </a:r>
            <a:r>
              <a:rPr lang="de-DE" sz="2800" baseline="0" dirty="0"/>
              <a:t>versendet, sind eher </a:t>
            </a:r>
            <a:r>
              <a:rPr lang="de-DE" sz="2800" b="1" baseline="0" dirty="0"/>
              <a:t>kurz gehalten</a:t>
            </a:r>
            <a:r>
              <a:rPr lang="de-DE" sz="2800" baseline="0" dirty="0"/>
              <a:t> und enthalten </a:t>
            </a:r>
            <a:r>
              <a:rPr lang="de-DE" sz="2800" b="1" baseline="0" dirty="0"/>
              <a:t>keine persönliche Anrede</a:t>
            </a:r>
            <a:r>
              <a:rPr lang="de-DE" sz="2800" baseline="0" dirty="0"/>
              <a:t>. Im Zweifelsfall beim Anwalt/bei der Anwältin, der/die die Abmahnung angeblich verschickt hat, nachfragen, ob diese echt ist.</a:t>
            </a:r>
          </a:p>
          <a:p>
            <a:endParaRPr lang="de-DE" sz="28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2800" baseline="0" dirty="0"/>
              <a:t>Bild: </a:t>
            </a:r>
            <a:r>
              <a:rPr lang="de-AT" sz="2800" dirty="0">
                <a:solidFill>
                  <a:schemeClr val="bg1"/>
                </a:solidFill>
                <a:latin typeface="Gill Sans MT" panose="020B0502020104020203" pitchFamily="34" charset="0"/>
                <a:hlinkClick r:id="rId3">
                  <a:extLst>
                    <a:ext uri="{A12FA001-AC4F-418D-AE19-62706E023703}">
                      <ahyp:hlinkClr xmlns:ahyp="http://schemas.microsoft.com/office/drawing/2018/hyperlinkcolor" val="tx"/>
                    </a:ext>
                  </a:extLst>
                </a:hlinkClick>
              </a:rPr>
              <a:t>Malte </a:t>
            </a:r>
            <a:r>
              <a:rPr lang="de-AT" sz="2800" dirty="0" err="1">
                <a:solidFill>
                  <a:schemeClr val="bg1"/>
                </a:solidFill>
                <a:latin typeface="Gill Sans MT" panose="020B0502020104020203" pitchFamily="34" charset="0"/>
                <a:hlinkClick r:id="rId3">
                  <a:extLst>
                    <a:ext uri="{A12FA001-AC4F-418D-AE19-62706E023703}">
                      <ahyp:hlinkClr xmlns:ahyp="http://schemas.microsoft.com/office/drawing/2018/hyperlinkcolor" val="tx"/>
                    </a:ext>
                  </a:extLst>
                </a:hlinkClick>
              </a:rPr>
              <a:t>Wingen</a:t>
            </a:r>
            <a:r>
              <a:rPr lang="de-AT" sz="2800" dirty="0">
                <a:solidFill>
                  <a:schemeClr val="bg1"/>
                </a:solidFill>
                <a:latin typeface="Gill Sans MT" panose="020B0502020104020203" pitchFamily="34" charset="0"/>
              </a:rPr>
              <a:t> / </a:t>
            </a:r>
            <a:r>
              <a:rPr lang="de-DE" sz="2800" dirty="0" err="1">
                <a:solidFill>
                  <a:schemeClr val="bg1"/>
                </a:solidFill>
                <a:latin typeface="Gill Sans MT" panose="020B0502020104020203" pitchFamily="34" charset="0"/>
              </a:rPr>
              <a:t>Unsplash</a:t>
            </a:r>
            <a:endParaRPr lang="de-DE" sz="2800" dirty="0">
              <a:solidFill>
                <a:schemeClr val="bg1"/>
              </a:solidFill>
              <a:latin typeface="Gill Sans MT" panose="020B0502020104020203" pitchFamily="34" charset="0"/>
            </a:endParaRPr>
          </a:p>
          <a:p>
            <a:endParaRPr lang="de-DE" sz="2800" baseline="0" dirty="0"/>
          </a:p>
        </p:txBody>
      </p:sp>
      <p:sp>
        <p:nvSpPr>
          <p:cNvPr id="4" name="Foliennummernplatzhalter 3"/>
          <p:cNvSpPr>
            <a:spLocks noGrp="1"/>
          </p:cNvSpPr>
          <p:nvPr>
            <p:ph type="sldNum" sz="quarter" idx="10"/>
          </p:nvPr>
        </p:nvSpPr>
        <p:spPr/>
        <p:txBody>
          <a:bodyPr/>
          <a:lstStyle/>
          <a:p>
            <a:fld id="{5BC9136F-CA9D-4FE5-85DC-58A8F95C26FC}" type="slidenum">
              <a:rPr lang="de-AT" smtClean="0"/>
              <a:t>43</a:t>
            </a:fld>
            <a:endParaRPr lang="de-AT"/>
          </a:p>
        </p:txBody>
      </p:sp>
    </p:spTree>
    <p:extLst>
      <p:ext uri="{BB962C8B-B14F-4D97-AF65-F5344CB8AC3E}">
        <p14:creationId xmlns:p14="http://schemas.microsoft.com/office/powerpoint/2010/main" val="33416828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2800" dirty="0"/>
              <a:t>Werden im Internet Urheberrechte verletzt,</a:t>
            </a:r>
            <a:r>
              <a:rPr lang="de-DE" sz="2800" baseline="0" dirty="0"/>
              <a:t> kann der/die </a:t>
            </a:r>
            <a:r>
              <a:rPr lang="de-DE" sz="2800" baseline="0" dirty="0" err="1"/>
              <a:t>RechteinhaberIn</a:t>
            </a:r>
            <a:r>
              <a:rPr lang="de-DE" sz="2800" baseline="0" dirty="0"/>
              <a:t> (oder deren Anwalt/Anwältin) eine Abmahnung per Post schicken. D</a:t>
            </a:r>
            <a:r>
              <a:rPr lang="de-DE" sz="2800" b="0" i="0" kern="1200" dirty="0">
                <a:solidFill>
                  <a:schemeClr val="tx1"/>
                </a:solidFill>
                <a:effectLst/>
                <a:latin typeface="+mn-lt"/>
                <a:ea typeface="+mn-ea"/>
                <a:cs typeface="+mn-cs"/>
              </a:rPr>
              <a:t>arin wird in der Regel dazu aufgefordert, die </a:t>
            </a:r>
            <a:r>
              <a:rPr lang="de-DE" sz="2800" b="1" i="0" kern="1200" dirty="0">
                <a:solidFill>
                  <a:schemeClr val="tx1"/>
                </a:solidFill>
                <a:effectLst/>
                <a:latin typeface="+mn-lt"/>
                <a:ea typeface="+mn-ea"/>
                <a:cs typeface="+mn-cs"/>
              </a:rPr>
              <a:t>konkrete Rechtsverletzung innerhalb einer bestimmten Frist zu unterbinden</a:t>
            </a:r>
            <a:r>
              <a:rPr lang="de-DE" sz="2800" b="0" i="0" kern="1200" dirty="0">
                <a:solidFill>
                  <a:schemeClr val="tx1"/>
                </a:solidFill>
                <a:effectLst/>
                <a:latin typeface="+mn-lt"/>
                <a:ea typeface="+mn-ea"/>
                <a:cs typeface="+mn-cs"/>
              </a:rPr>
              <a:t> (z. B. ein Foto,</a:t>
            </a:r>
            <a:r>
              <a:rPr lang="de-DE" sz="2800" b="0" i="0" kern="1200" baseline="0" dirty="0">
                <a:solidFill>
                  <a:schemeClr val="tx1"/>
                </a:solidFill>
                <a:effectLst/>
                <a:latin typeface="+mn-lt"/>
                <a:ea typeface="+mn-ea"/>
                <a:cs typeface="+mn-cs"/>
              </a:rPr>
              <a:t> das ohne Erlaubnis </a:t>
            </a:r>
            <a:r>
              <a:rPr lang="de-DE" sz="2800" b="0" i="0" kern="1200" dirty="0">
                <a:solidFill>
                  <a:schemeClr val="tx1"/>
                </a:solidFill>
                <a:effectLst/>
                <a:latin typeface="+mn-lt"/>
                <a:ea typeface="+mn-ea"/>
                <a:cs typeface="+mn-cs"/>
              </a:rPr>
              <a:t>verwendet wird, aus dem Internet zu entfernen), eine </a:t>
            </a:r>
            <a:r>
              <a:rPr lang="de-DE" sz="2800" b="1" i="0" kern="1200" dirty="0">
                <a:solidFill>
                  <a:schemeClr val="tx1"/>
                </a:solidFill>
                <a:effectLst/>
                <a:latin typeface="+mn-lt"/>
                <a:ea typeface="+mn-ea"/>
                <a:cs typeface="+mn-cs"/>
              </a:rPr>
              <a:t>Unterlassungserklärung</a:t>
            </a:r>
            <a:r>
              <a:rPr lang="de-DE" sz="2800" b="0" i="0" kern="1200" dirty="0">
                <a:solidFill>
                  <a:schemeClr val="tx1"/>
                </a:solidFill>
                <a:effectLst/>
                <a:latin typeface="+mn-lt"/>
                <a:ea typeface="+mn-ea"/>
                <a:cs typeface="+mn-cs"/>
              </a:rPr>
              <a:t> abzugeben und eventuell </a:t>
            </a:r>
            <a:r>
              <a:rPr lang="de-DE" sz="2800" b="1" i="0" kern="1200" dirty="0">
                <a:solidFill>
                  <a:schemeClr val="tx1"/>
                </a:solidFill>
                <a:effectLst/>
                <a:latin typeface="+mn-lt"/>
                <a:ea typeface="+mn-ea"/>
                <a:cs typeface="+mn-cs"/>
              </a:rPr>
              <a:t>Schadensersatz</a:t>
            </a:r>
            <a:r>
              <a:rPr lang="de-DE" sz="2800" b="0" i="0" kern="1200" dirty="0">
                <a:solidFill>
                  <a:schemeClr val="tx1"/>
                </a:solidFill>
                <a:effectLst/>
                <a:latin typeface="+mn-lt"/>
                <a:ea typeface="+mn-ea"/>
                <a:cs typeface="+mn-cs"/>
              </a:rPr>
              <a:t> zu leisten sowie die </a:t>
            </a:r>
            <a:r>
              <a:rPr lang="de-DE" sz="2800" b="1" i="0" kern="1200" dirty="0">
                <a:solidFill>
                  <a:schemeClr val="tx1"/>
                </a:solidFill>
                <a:effectLst/>
                <a:latin typeface="+mn-lt"/>
                <a:ea typeface="+mn-ea"/>
                <a:cs typeface="+mn-cs"/>
              </a:rPr>
              <a:t>Anwaltskosten</a:t>
            </a:r>
            <a:r>
              <a:rPr lang="de-DE" sz="2800" b="0" i="0" kern="1200" dirty="0">
                <a:solidFill>
                  <a:schemeClr val="tx1"/>
                </a:solidFill>
                <a:effectLst/>
                <a:latin typeface="+mn-lt"/>
                <a:ea typeface="+mn-ea"/>
                <a:cs typeface="+mn-cs"/>
              </a:rPr>
              <a:t> zu übernehmen. Das kann im Extremfall</a:t>
            </a:r>
            <a:r>
              <a:rPr lang="de-DE" sz="2800" b="1" i="0" kern="1200" dirty="0">
                <a:solidFill>
                  <a:schemeClr val="tx1"/>
                </a:solidFill>
                <a:effectLst/>
                <a:latin typeface="+mn-lt"/>
                <a:ea typeface="+mn-ea"/>
                <a:cs typeface="+mn-cs"/>
              </a:rPr>
              <a:t> sehr teuer</a:t>
            </a:r>
            <a:r>
              <a:rPr lang="de-DE" sz="2800" b="0" i="0" kern="1200" dirty="0">
                <a:solidFill>
                  <a:schemeClr val="tx1"/>
                </a:solidFill>
                <a:effectLst/>
                <a:latin typeface="+mn-lt"/>
                <a:ea typeface="+mn-ea"/>
                <a:cs typeface="+mn-cs"/>
              </a:rPr>
              <a:t> werden! Nehmen Sie </a:t>
            </a:r>
            <a:r>
              <a:rPr lang="de-DE" sz="2800" b="1" i="0" kern="1200" dirty="0">
                <a:solidFill>
                  <a:schemeClr val="tx1"/>
                </a:solidFill>
                <a:effectLst/>
                <a:latin typeface="+mn-lt"/>
                <a:ea typeface="+mn-ea"/>
                <a:cs typeface="+mn-cs"/>
              </a:rPr>
              <a:t>solche Abmahnungen unbedingt ernst</a:t>
            </a:r>
            <a:r>
              <a:rPr lang="de-DE" sz="2800" b="0" i="0" kern="1200" dirty="0">
                <a:solidFill>
                  <a:schemeClr val="tx1"/>
                </a:solidFill>
                <a:effectLst/>
                <a:latin typeface="+mn-lt"/>
                <a:ea typeface="+mn-ea"/>
                <a:cs typeface="+mn-cs"/>
              </a:rPr>
              <a:t> und lassen Sie sich beraten, etwa von der Internet Ombudsstelle (</a:t>
            </a:r>
            <a:r>
              <a:rPr lang="de-DE" sz="2800" b="0" i="0" u="none" strike="noStrike" kern="1200" dirty="0">
                <a:solidFill>
                  <a:schemeClr val="tx1"/>
                </a:solidFill>
                <a:effectLst/>
                <a:latin typeface="+mn-lt"/>
                <a:ea typeface="+mn-ea"/>
                <a:cs typeface="+mn-cs"/>
              </a:rPr>
              <a:t>www.ombudsstelle.at</a:t>
            </a:r>
            <a:r>
              <a:rPr lang="de-DE" sz="2800" b="0" i="0" kern="1200" dirty="0">
                <a:solidFill>
                  <a:schemeClr val="tx1"/>
                </a:solidFill>
                <a:effectLst/>
                <a:latin typeface="+mn-lt"/>
                <a:ea typeface="+mn-ea"/>
                <a:cs typeface="+mn-cs"/>
              </a:rPr>
              <a:t>).</a:t>
            </a:r>
          </a:p>
          <a:p>
            <a:endParaRPr lang="de-DE" sz="2800" b="0" i="0" kern="1200" dirty="0">
              <a:solidFill>
                <a:schemeClr val="tx1"/>
              </a:solidFill>
              <a:effectLst/>
              <a:latin typeface="+mn-lt"/>
              <a:ea typeface="+mn-ea"/>
              <a:cs typeface="+mn-cs"/>
            </a:endParaRPr>
          </a:p>
          <a:p>
            <a:r>
              <a:rPr lang="de-DE" sz="2800" b="0" i="0" kern="1200" dirty="0">
                <a:solidFill>
                  <a:schemeClr val="tx1"/>
                </a:solidFill>
                <a:effectLst/>
                <a:latin typeface="+mn-lt"/>
                <a:ea typeface="+mn-ea"/>
                <a:cs typeface="+mn-cs"/>
              </a:rPr>
              <a:t>Auch Schulen</a:t>
            </a:r>
            <a:r>
              <a:rPr lang="de-DE" sz="2800" b="0" i="0" kern="1200" baseline="0" dirty="0">
                <a:solidFill>
                  <a:schemeClr val="tx1"/>
                </a:solidFill>
                <a:effectLst/>
                <a:latin typeface="+mn-lt"/>
                <a:ea typeface="+mn-ea"/>
                <a:cs typeface="+mn-cs"/>
              </a:rPr>
              <a:t> sind immer wieder von solchen Abmahnungen betroffen,  z. B. im Fall von </a:t>
            </a:r>
            <a:r>
              <a:rPr lang="de-DE" sz="2800" b="1" i="0" kern="1200" baseline="0" dirty="0">
                <a:solidFill>
                  <a:schemeClr val="tx1"/>
                </a:solidFill>
                <a:effectLst/>
                <a:latin typeface="+mn-lt"/>
                <a:ea typeface="+mn-ea"/>
                <a:cs typeface="+mn-cs"/>
              </a:rPr>
              <a:t>Landkarten</a:t>
            </a:r>
            <a:r>
              <a:rPr lang="de-DE" sz="2800" b="0" i="0" kern="1200" baseline="0" dirty="0">
                <a:solidFill>
                  <a:schemeClr val="tx1"/>
                </a:solidFill>
                <a:effectLst/>
                <a:latin typeface="+mn-lt"/>
                <a:ea typeface="+mn-ea"/>
                <a:cs typeface="+mn-cs"/>
              </a:rPr>
              <a:t>, die auf der Schulwebsite gezeigt werden. Diese sind in der Regel urheberrechtlich geschützt und dürfen nicht einfach so verwendet werden (das gilt auch für Screenshots von Landkarten!). Alternative: Google Maps in die Website einbetten – das ist rechtlich in Ordnung.</a:t>
            </a:r>
          </a:p>
          <a:p>
            <a:endParaRPr lang="de-DE" sz="2800" b="0" i="0" kern="1200" baseline="0" dirty="0">
              <a:solidFill>
                <a:schemeClr val="tx1"/>
              </a:solidFill>
              <a:effectLst/>
              <a:latin typeface="+mn-lt"/>
              <a:ea typeface="+mn-ea"/>
              <a:cs typeface="+mn-cs"/>
            </a:endParaRPr>
          </a:p>
          <a:p>
            <a:r>
              <a:rPr lang="de-DE" sz="2800" b="1" i="0" kern="1200" baseline="0" dirty="0">
                <a:solidFill>
                  <a:schemeClr val="tx1"/>
                </a:solidFill>
                <a:effectLst/>
                <a:latin typeface="+mn-lt"/>
                <a:ea typeface="+mn-ea"/>
                <a:cs typeface="+mn-cs"/>
              </a:rPr>
              <a:t>Welche Motive sind geschützt?</a:t>
            </a:r>
            <a:br>
              <a:rPr lang="de-DE" sz="2800" b="0" i="0" kern="1200" baseline="0" dirty="0">
                <a:solidFill>
                  <a:schemeClr val="tx1"/>
                </a:solidFill>
                <a:effectLst/>
                <a:latin typeface="+mn-lt"/>
                <a:ea typeface="+mn-ea"/>
                <a:cs typeface="+mn-cs"/>
              </a:rPr>
            </a:br>
            <a:r>
              <a:rPr lang="de-DE" sz="2800" b="0" i="0" kern="1200" baseline="0" dirty="0">
                <a:solidFill>
                  <a:schemeClr val="tx1"/>
                </a:solidFill>
                <a:effectLst/>
                <a:latin typeface="+mn-lt"/>
                <a:ea typeface="+mn-ea"/>
                <a:cs typeface="+mn-cs"/>
              </a:rPr>
              <a:t>Das Urheberrecht schützt alle Motive, auch wenn am Bild nur eine weiße Wand, Wiesenblumen oder der blaue Himmel zu sehen ist. Es kommt nicht auf das Motiv oder die Professionalität des Fotos an – auch wackelige Handyfotos sind urheberrechtlich geschützt!</a:t>
            </a:r>
            <a:endParaRPr lang="de-DE" sz="2800" dirty="0"/>
          </a:p>
          <a:p>
            <a:endParaRPr lang="de-DE" sz="2800" dirty="0"/>
          </a:p>
          <a:p>
            <a:r>
              <a:rPr lang="de-DE" sz="2800" baseline="0" dirty="0"/>
              <a:t>Ein weiteres Beispiel für Foto-Abmahnungen: Eine Food-Bloggerin veröffentlichte ein </a:t>
            </a:r>
            <a:r>
              <a:rPr lang="de-DE" sz="2800" b="1" baseline="0" dirty="0"/>
              <a:t>sehr schönes Foto von Spaghetti</a:t>
            </a:r>
            <a:r>
              <a:rPr lang="de-DE" sz="2800" baseline="0" dirty="0"/>
              <a:t>, das von vielen weiterverwendet wurde (z. B. auf Kochblogs). Die Urheberin suchte danach bewusst nach Seiten, die dieses Bild verwendeten, und verschickte Abmahnungen.</a:t>
            </a:r>
          </a:p>
          <a:p>
            <a:endParaRPr lang="de-DE" sz="2800" baseline="0" dirty="0"/>
          </a:p>
          <a:p>
            <a:r>
              <a:rPr lang="de-DE" sz="2800" b="1" baseline="0" dirty="0"/>
              <a:t>Achtung: </a:t>
            </a:r>
            <a:r>
              <a:rPr lang="de-DE" sz="2800" baseline="0" dirty="0"/>
              <a:t>Es gibt auch </a:t>
            </a:r>
            <a:r>
              <a:rPr lang="de-DE" sz="2800" b="1" baseline="0" dirty="0"/>
              <a:t>gefälschte Abmahnungen</a:t>
            </a:r>
            <a:r>
              <a:rPr lang="de-DE" sz="2800" baseline="0" dirty="0"/>
              <a:t>, die von BetrügerInnen verschickt werden. Diese werden in der Regel nicht per Post, sondern </a:t>
            </a:r>
            <a:r>
              <a:rPr lang="de-DE" sz="2800" b="1" baseline="0" dirty="0"/>
              <a:t>nur per E-Mail </a:t>
            </a:r>
            <a:r>
              <a:rPr lang="de-DE" sz="2800" baseline="0" dirty="0"/>
              <a:t>versendet, sind eher </a:t>
            </a:r>
            <a:r>
              <a:rPr lang="de-DE" sz="2800" b="1" baseline="0" dirty="0"/>
              <a:t>kurz gehalten</a:t>
            </a:r>
            <a:r>
              <a:rPr lang="de-DE" sz="2800" baseline="0" dirty="0"/>
              <a:t> und enthalten </a:t>
            </a:r>
            <a:r>
              <a:rPr lang="de-DE" sz="2800" b="1" baseline="0" dirty="0"/>
              <a:t>keine persönliche Anrede</a:t>
            </a:r>
            <a:r>
              <a:rPr lang="de-DE" sz="2800" baseline="0" dirty="0"/>
              <a:t>. Im Zweifelsfall beim Anwalt/bei der Anwältin, der/die die Abmahnung angeblich verschickt hat, nachfragen, ob diese echt ist.</a:t>
            </a:r>
          </a:p>
          <a:p>
            <a:endParaRPr lang="de-DE" sz="2800" baseline="0" dirty="0"/>
          </a:p>
        </p:txBody>
      </p:sp>
      <p:sp>
        <p:nvSpPr>
          <p:cNvPr id="4" name="Foliennummernplatzhalter 3"/>
          <p:cNvSpPr>
            <a:spLocks noGrp="1"/>
          </p:cNvSpPr>
          <p:nvPr>
            <p:ph type="sldNum" sz="quarter" idx="10"/>
          </p:nvPr>
        </p:nvSpPr>
        <p:spPr/>
        <p:txBody>
          <a:bodyPr/>
          <a:lstStyle/>
          <a:p>
            <a:fld id="{5BC9136F-CA9D-4FE5-85DC-58A8F95C26FC}" type="slidenum">
              <a:rPr lang="de-AT" smtClean="0"/>
              <a:t>44</a:t>
            </a:fld>
            <a:endParaRPr lang="de-AT"/>
          </a:p>
        </p:txBody>
      </p:sp>
    </p:spTree>
    <p:extLst>
      <p:ext uri="{BB962C8B-B14F-4D97-AF65-F5344CB8AC3E}">
        <p14:creationId xmlns:p14="http://schemas.microsoft.com/office/powerpoint/2010/main" val="6581597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dirty="0">
                <a:solidFill>
                  <a:schemeClr val="tx1"/>
                </a:solidFill>
                <a:latin typeface="Gill Sans MT" panose="020B0502020104020203" pitchFamily="34" charset="0"/>
              </a:rPr>
              <a:t>Recht am eigenen Bild, </a:t>
            </a:r>
            <a:r>
              <a:rPr lang="de-DE" dirty="0" err="1">
                <a:solidFill>
                  <a:schemeClr val="tx1"/>
                </a:solidFill>
                <a:latin typeface="Gill Sans MT" panose="020B0502020104020203" pitchFamily="34" charset="0"/>
              </a:rPr>
              <a:t>Bildnisschutz</a:t>
            </a:r>
            <a:r>
              <a:rPr lang="de-DE" dirty="0">
                <a:solidFill>
                  <a:schemeClr val="tx1"/>
                </a:solidFill>
                <a:latin typeface="Gill Sans MT" panose="020B0502020104020203" pitchFamily="34" charset="0"/>
              </a:rPr>
              <a:t> (§ 78 UrhG)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dirty="0">
                <a:solidFill>
                  <a:schemeClr val="tx1"/>
                </a:solidFill>
                <a:latin typeface="Gill Sans MT" panose="020B0502020104020203" pitchFamily="34" charset="0"/>
              </a:rPr>
              <a:t>Pornographische Darstellung Minderjähriger (§ 207a StGB)</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dirty="0">
                <a:solidFill>
                  <a:schemeClr val="tx1"/>
                </a:solidFill>
                <a:latin typeface="Gill Sans MT" panose="020B0502020104020203" pitchFamily="34" charset="0"/>
              </a:rPr>
              <a:t>Datenverwendung in Schädigungsabsicht (§ 51 DSG)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dirty="0">
                <a:solidFill>
                  <a:schemeClr val="tx1"/>
                </a:solidFill>
                <a:latin typeface="Gill Sans MT" panose="020B0502020104020203" pitchFamily="34" charset="0"/>
              </a:rPr>
              <a:t>Verleumdung (§ 297 StGB)</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dirty="0">
                <a:solidFill>
                  <a:schemeClr val="tx1"/>
                </a:solidFill>
                <a:latin typeface="Gill Sans MT" panose="020B0502020104020203" pitchFamily="34" charset="0"/>
              </a:rPr>
              <a:t>Kreditschädigung (§ 152 StGB)</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dirty="0">
                <a:solidFill>
                  <a:schemeClr val="tx1"/>
                </a:solidFill>
                <a:latin typeface="Gill Sans MT" panose="020B0502020104020203" pitchFamily="34" charset="0"/>
              </a:rPr>
              <a:t>Nötigung, auch durch Zugänglichmachen von Tatsachen und Bildern (§ 105 StGB)</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dirty="0">
                <a:solidFill>
                  <a:schemeClr val="tx1"/>
                </a:solidFill>
                <a:latin typeface="Gill Sans MT" panose="020B0502020104020203" pitchFamily="34" charset="0"/>
              </a:rPr>
              <a:t>Stalking, Beharrliche Verfolgung (§ 107aStGB)</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dirty="0">
                <a:solidFill>
                  <a:schemeClr val="tx1"/>
                </a:solidFill>
                <a:latin typeface="Gill Sans MT" panose="020B0502020104020203" pitchFamily="34" charset="0"/>
              </a:rPr>
              <a:t>Cyber-Mobbing (§ 107c StGB)</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dirty="0">
                <a:solidFill>
                  <a:schemeClr val="tx1"/>
                </a:solidFill>
                <a:latin typeface="Gill Sans MT" panose="020B0502020104020203" pitchFamily="34" charset="0"/>
              </a:rPr>
              <a:t>Beleidigung (§ 115 StGB)</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dirty="0">
                <a:solidFill>
                  <a:schemeClr val="tx1"/>
                </a:solidFill>
                <a:latin typeface="Gill Sans MT" panose="020B0502020104020203" pitchFamily="34" charset="0"/>
              </a:rPr>
              <a:t>Üble Nachrede (§ 111 StGB)</a:t>
            </a:r>
          </a:p>
        </p:txBody>
      </p:sp>
      <p:sp>
        <p:nvSpPr>
          <p:cNvPr id="4" name="Foliennummernplatzhalter 3"/>
          <p:cNvSpPr>
            <a:spLocks noGrp="1"/>
          </p:cNvSpPr>
          <p:nvPr>
            <p:ph type="sldNum" sz="quarter" idx="10"/>
          </p:nvPr>
        </p:nvSpPr>
        <p:spPr/>
        <p:txBody>
          <a:bodyPr/>
          <a:lstStyle/>
          <a:p>
            <a:fld id="{5BC9136F-CA9D-4FE5-85DC-58A8F95C26FC}" type="slidenum">
              <a:rPr lang="de-AT" smtClean="0"/>
              <a:t>45</a:t>
            </a:fld>
            <a:endParaRPr lang="de-AT"/>
          </a:p>
        </p:txBody>
      </p:sp>
    </p:spTree>
    <p:extLst>
      <p:ext uri="{BB962C8B-B14F-4D97-AF65-F5344CB8AC3E}">
        <p14:creationId xmlns:p14="http://schemas.microsoft.com/office/powerpoint/2010/main" val="12168854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dirty="0">
                <a:solidFill>
                  <a:schemeClr val="tx1"/>
                </a:solidFill>
                <a:latin typeface="Gill Sans MT" panose="020B0502020104020203" pitchFamily="34" charset="0"/>
              </a:rPr>
              <a:t>Recht am eigenen Bild, </a:t>
            </a:r>
            <a:r>
              <a:rPr lang="de-DE" dirty="0" err="1">
                <a:solidFill>
                  <a:schemeClr val="tx1"/>
                </a:solidFill>
                <a:latin typeface="Gill Sans MT" panose="020B0502020104020203" pitchFamily="34" charset="0"/>
              </a:rPr>
              <a:t>Bildnisschutz</a:t>
            </a:r>
            <a:r>
              <a:rPr lang="de-DE" dirty="0">
                <a:solidFill>
                  <a:schemeClr val="tx1"/>
                </a:solidFill>
                <a:latin typeface="Gill Sans MT" panose="020B0502020104020203" pitchFamily="34" charset="0"/>
              </a:rPr>
              <a:t> (§ 78 UrhG)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dirty="0">
                <a:solidFill>
                  <a:schemeClr val="tx1"/>
                </a:solidFill>
                <a:latin typeface="Gill Sans MT" panose="020B0502020104020203" pitchFamily="34" charset="0"/>
              </a:rPr>
              <a:t>Pornographische Darstellung Minderjähriger (§ 207a StGB)</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dirty="0">
                <a:solidFill>
                  <a:schemeClr val="tx1"/>
                </a:solidFill>
                <a:latin typeface="Gill Sans MT" panose="020B0502020104020203" pitchFamily="34" charset="0"/>
              </a:rPr>
              <a:t>Datenverwendung in Schädigungsabsicht (§ 51 DSG)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dirty="0">
                <a:solidFill>
                  <a:schemeClr val="tx1"/>
                </a:solidFill>
                <a:latin typeface="Gill Sans MT" panose="020B0502020104020203" pitchFamily="34" charset="0"/>
              </a:rPr>
              <a:t>Verleumdung (§ 297 StGB)</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dirty="0">
                <a:solidFill>
                  <a:schemeClr val="tx1"/>
                </a:solidFill>
                <a:latin typeface="Gill Sans MT" panose="020B0502020104020203" pitchFamily="34" charset="0"/>
              </a:rPr>
              <a:t>Kreditschädigung (§ 152 StGB)</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dirty="0">
                <a:solidFill>
                  <a:schemeClr val="tx1"/>
                </a:solidFill>
                <a:latin typeface="Gill Sans MT" panose="020B0502020104020203" pitchFamily="34" charset="0"/>
              </a:rPr>
              <a:t>Nötigung, auch durch Zugänglichmachen von Tatsachen und Bildern (§ 105 StGB)</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dirty="0">
                <a:solidFill>
                  <a:schemeClr val="tx1"/>
                </a:solidFill>
                <a:latin typeface="Gill Sans MT" panose="020B0502020104020203" pitchFamily="34" charset="0"/>
              </a:rPr>
              <a:t>Stalking, Beharrliche Verfolgung (§ 107aStGB)</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dirty="0">
                <a:solidFill>
                  <a:schemeClr val="tx1"/>
                </a:solidFill>
                <a:latin typeface="Gill Sans MT" panose="020B0502020104020203" pitchFamily="34" charset="0"/>
              </a:rPr>
              <a:t>Cyber-Mobbing (§ 107c StGB)</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dirty="0">
                <a:solidFill>
                  <a:schemeClr val="tx1"/>
                </a:solidFill>
                <a:latin typeface="Gill Sans MT" panose="020B0502020104020203" pitchFamily="34" charset="0"/>
              </a:rPr>
              <a:t>Beleidigung (§ 115 StGB)</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dirty="0">
                <a:solidFill>
                  <a:schemeClr val="tx1"/>
                </a:solidFill>
                <a:latin typeface="Gill Sans MT" panose="020B0502020104020203" pitchFamily="34" charset="0"/>
              </a:rPr>
              <a:t>Üble Nachrede (§ 111 StGB)</a:t>
            </a:r>
          </a:p>
        </p:txBody>
      </p:sp>
      <p:sp>
        <p:nvSpPr>
          <p:cNvPr id="4" name="Foliennummernplatzhalter 3"/>
          <p:cNvSpPr>
            <a:spLocks noGrp="1"/>
          </p:cNvSpPr>
          <p:nvPr>
            <p:ph type="sldNum" sz="quarter" idx="10"/>
          </p:nvPr>
        </p:nvSpPr>
        <p:spPr/>
        <p:txBody>
          <a:bodyPr/>
          <a:lstStyle/>
          <a:p>
            <a:fld id="{5BC9136F-CA9D-4FE5-85DC-58A8F95C26FC}" type="slidenum">
              <a:rPr lang="de-AT" smtClean="0"/>
              <a:t>46</a:t>
            </a:fld>
            <a:endParaRPr lang="de-AT"/>
          </a:p>
        </p:txBody>
      </p:sp>
    </p:spTree>
    <p:extLst>
      <p:ext uri="{BB962C8B-B14F-4D97-AF65-F5344CB8AC3E}">
        <p14:creationId xmlns:p14="http://schemas.microsoft.com/office/powerpoint/2010/main" val="36803630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defRPr/>
            </a:pPr>
            <a:r>
              <a:rPr lang="de-AT" sz="2400" b="1" dirty="0">
                <a:solidFill>
                  <a:schemeClr val="tx1"/>
                </a:solidFill>
                <a:latin typeface="Gill Sans MT" panose="020B0502020104020203" pitchFamily="34" charset="0"/>
              </a:rPr>
              <a:t>Wie seriös ist die Quelle?</a:t>
            </a:r>
          </a:p>
          <a:p>
            <a:pPr>
              <a:defRPr/>
            </a:pPr>
            <a:r>
              <a:rPr lang="de-AT" sz="2400" dirty="0">
                <a:solidFill>
                  <a:schemeClr val="tx1"/>
                </a:solidFill>
                <a:latin typeface="Gill Sans MT" panose="020B0502020104020203" pitchFamily="34" charset="0"/>
                <a:cs typeface="Arial"/>
              </a:rPr>
              <a:t>Verlinkungen, Professionalität, genutzte Quellen</a:t>
            </a:r>
          </a:p>
          <a:p>
            <a:pPr>
              <a:defRPr/>
            </a:pPr>
            <a:endParaRPr lang="de-AT" sz="2400" dirty="0">
              <a:solidFill>
                <a:schemeClr val="tx1"/>
              </a:solidFill>
              <a:latin typeface="Gill Sans MT" panose="020B0502020104020203" pitchFamily="34" charset="0"/>
              <a:cs typeface="Arial"/>
            </a:endParaRPr>
          </a:p>
          <a:p>
            <a:pPr>
              <a:defRPr/>
            </a:pPr>
            <a:r>
              <a:rPr lang="de-AT" sz="2400" b="1" dirty="0">
                <a:solidFill>
                  <a:schemeClr val="tx1"/>
                </a:solidFill>
                <a:latin typeface="Gill Sans MT" panose="020B0502020104020203" pitchFamily="34" charset="0"/>
              </a:rPr>
              <a:t>Wer steht dahinter?</a:t>
            </a:r>
          </a:p>
          <a:p>
            <a:pPr>
              <a:defRPr/>
            </a:pPr>
            <a:r>
              <a:rPr lang="de-AT" sz="2400" dirty="0">
                <a:solidFill>
                  <a:schemeClr val="tx1"/>
                </a:solidFill>
                <a:latin typeface="Gill Sans MT" panose="020B0502020104020203" pitchFamily="34" charset="0"/>
                <a:cs typeface="Arial"/>
              </a:rPr>
              <a:t>Autor, Organisation</a:t>
            </a:r>
          </a:p>
          <a:p>
            <a:pPr>
              <a:defRPr/>
            </a:pPr>
            <a:endParaRPr lang="de-AT" sz="2400" b="1" dirty="0">
              <a:solidFill>
                <a:schemeClr val="tx1"/>
              </a:solidFill>
              <a:latin typeface="Gill Sans MT" panose="020B0502020104020203" pitchFamily="34" charset="0"/>
            </a:endParaRPr>
          </a:p>
          <a:p>
            <a:pPr>
              <a:defRPr/>
            </a:pPr>
            <a:r>
              <a:rPr lang="de-AT" sz="2400" b="1" dirty="0">
                <a:solidFill>
                  <a:schemeClr val="tx1"/>
                </a:solidFill>
                <a:latin typeface="Gill Sans MT" panose="020B0502020104020203" pitchFamily="34" charset="0"/>
              </a:rPr>
              <a:t>Welcher Zweck?</a:t>
            </a:r>
          </a:p>
          <a:p>
            <a:pPr>
              <a:defRPr/>
            </a:pPr>
            <a:r>
              <a:rPr lang="de-AT" sz="2400" dirty="0">
                <a:solidFill>
                  <a:schemeClr val="tx1"/>
                </a:solidFill>
                <a:latin typeface="Gill Sans MT" panose="020B0502020104020203" pitchFamily="34" charset="0"/>
                <a:cs typeface="Arial"/>
              </a:rPr>
              <a:t>Interessen der Herausgeber</a:t>
            </a:r>
          </a:p>
          <a:p>
            <a:pPr>
              <a:defRPr/>
            </a:pPr>
            <a:endParaRPr lang="de-AT" sz="2400" dirty="0">
              <a:solidFill>
                <a:schemeClr val="tx1"/>
              </a:solidFill>
              <a:latin typeface="Gill Sans MT" panose="020B0502020104020203" pitchFamily="34" charset="0"/>
              <a:cs typeface="Arial"/>
            </a:endParaRPr>
          </a:p>
          <a:p>
            <a:pPr>
              <a:defRPr/>
            </a:pPr>
            <a:r>
              <a:rPr lang="de-AT" sz="2400" b="1" dirty="0">
                <a:solidFill>
                  <a:schemeClr val="tx1"/>
                </a:solidFill>
                <a:latin typeface="Gill Sans MT" panose="020B0502020104020203" pitchFamily="34" charset="0"/>
              </a:rPr>
              <a:t>Welche Zielgruppe?</a:t>
            </a:r>
          </a:p>
          <a:p>
            <a:pPr>
              <a:defRPr/>
            </a:pPr>
            <a:r>
              <a:rPr lang="de-AT" sz="2400" dirty="0">
                <a:solidFill>
                  <a:schemeClr val="tx1"/>
                </a:solidFill>
                <a:latin typeface="Gill Sans MT" panose="020B0502020104020203" pitchFamily="34" charset="0"/>
                <a:cs typeface="Arial"/>
              </a:rPr>
              <a:t>Schreibstil, Werbung</a:t>
            </a:r>
          </a:p>
        </p:txBody>
      </p:sp>
      <p:sp>
        <p:nvSpPr>
          <p:cNvPr id="4" name="Foliennummernplatzhalter 3"/>
          <p:cNvSpPr>
            <a:spLocks noGrp="1"/>
          </p:cNvSpPr>
          <p:nvPr>
            <p:ph type="sldNum" sz="quarter" idx="10"/>
          </p:nvPr>
        </p:nvSpPr>
        <p:spPr/>
        <p:txBody>
          <a:bodyPr/>
          <a:lstStyle/>
          <a:p>
            <a:fld id="{5BC9136F-CA9D-4FE5-85DC-58A8F95C26FC}" type="slidenum">
              <a:rPr lang="de-AT" smtClean="0"/>
              <a:t>47</a:t>
            </a:fld>
            <a:endParaRPr lang="de-AT"/>
          </a:p>
        </p:txBody>
      </p:sp>
    </p:spTree>
    <p:extLst>
      <p:ext uri="{BB962C8B-B14F-4D97-AF65-F5344CB8AC3E}">
        <p14:creationId xmlns:p14="http://schemas.microsoft.com/office/powerpoint/2010/main" val="8420404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Dieses Bild ist mit Hilfe der App breakyourownnews.com erstellt worden. Es handelt sich um eine gefälschte Schlagzeile.</a:t>
            </a:r>
          </a:p>
          <a:p>
            <a:endParaRPr lang="de-DE" dirty="0"/>
          </a:p>
          <a:p>
            <a:r>
              <a:rPr lang="de-DE" dirty="0"/>
              <a:t>Hilfestellungen, um Fake-News zu erkennen: mimikama.at</a:t>
            </a: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AT" b="0" i="0" dirty="0">
                <a:solidFill>
                  <a:srgbClr val="333333"/>
                </a:solidFill>
                <a:effectLst/>
                <a:latin typeface="Roboto" pitchFamily="2" charset="0"/>
              </a:rPr>
              <a:t>Wie kann ich mit meinen SchülerInnen Quellenkritik üben?</a:t>
            </a:r>
          </a:p>
          <a:p>
            <a:r>
              <a:rPr lang="de-DE" dirty="0"/>
              <a:t>https://www.saferinternet.at/faq/informationskompetenz/lehrende/wie-kann-ich-mit-meinen-schuelerinnen-quellenkritik-ueben/</a:t>
            </a:r>
          </a:p>
          <a:p>
            <a:endParaRPr lang="de-DE" dirty="0"/>
          </a:p>
          <a:p>
            <a:r>
              <a:rPr lang="de-DE" dirty="0"/>
              <a:t>https://www.getbadnews.de/#intro</a:t>
            </a:r>
          </a:p>
          <a:p>
            <a:r>
              <a:rPr lang="de-DE" dirty="0"/>
              <a:t>https://breakyourownnews.com/</a:t>
            </a:r>
          </a:p>
        </p:txBody>
      </p:sp>
      <p:sp>
        <p:nvSpPr>
          <p:cNvPr id="4" name="Foliennummernplatzhalter 3"/>
          <p:cNvSpPr>
            <a:spLocks noGrp="1"/>
          </p:cNvSpPr>
          <p:nvPr>
            <p:ph type="sldNum" sz="quarter" idx="5"/>
          </p:nvPr>
        </p:nvSpPr>
        <p:spPr/>
        <p:txBody>
          <a:bodyPr/>
          <a:lstStyle/>
          <a:p>
            <a:fld id="{5BC9136F-CA9D-4FE5-85DC-58A8F95C26FC}" type="slidenum">
              <a:rPr lang="de-AT" smtClean="0"/>
              <a:t>48</a:t>
            </a:fld>
            <a:endParaRPr lang="de-AT"/>
          </a:p>
        </p:txBody>
      </p:sp>
    </p:spTree>
    <p:extLst>
      <p:ext uri="{BB962C8B-B14F-4D97-AF65-F5344CB8AC3E}">
        <p14:creationId xmlns:p14="http://schemas.microsoft.com/office/powerpoint/2010/main" val="8689468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defRPr/>
            </a:pPr>
            <a:r>
              <a:rPr lang="de-AT" sz="1200" b="1" dirty="0">
                <a:solidFill>
                  <a:schemeClr val="tx1"/>
                </a:solidFill>
                <a:latin typeface="Gill Sans MT" panose="020B0502020104020203" pitchFamily="34" charset="0"/>
              </a:rPr>
              <a:t>Wie seriös ist die Quelle?</a:t>
            </a:r>
          </a:p>
          <a:p>
            <a:pPr>
              <a:defRPr/>
            </a:pPr>
            <a:r>
              <a:rPr lang="de-AT" sz="1200" dirty="0">
                <a:solidFill>
                  <a:schemeClr val="tx1"/>
                </a:solidFill>
                <a:latin typeface="Gill Sans MT" panose="020B0502020104020203" pitchFamily="34" charset="0"/>
                <a:cs typeface="Arial"/>
              </a:rPr>
              <a:t>Verlinkungen, Professionalität, genutzte Quellen</a:t>
            </a:r>
          </a:p>
          <a:p>
            <a:pPr>
              <a:defRPr/>
            </a:pPr>
            <a:endParaRPr lang="de-AT" sz="1200" dirty="0">
              <a:solidFill>
                <a:schemeClr val="tx1"/>
              </a:solidFill>
              <a:latin typeface="Gill Sans MT" panose="020B0502020104020203" pitchFamily="34" charset="0"/>
              <a:cs typeface="Arial"/>
            </a:endParaRPr>
          </a:p>
          <a:p>
            <a:pPr>
              <a:defRPr/>
            </a:pPr>
            <a:r>
              <a:rPr lang="de-AT" sz="1200" b="1" dirty="0">
                <a:solidFill>
                  <a:schemeClr val="tx1"/>
                </a:solidFill>
                <a:latin typeface="Gill Sans MT" panose="020B0502020104020203" pitchFamily="34" charset="0"/>
              </a:rPr>
              <a:t>Wer steht dahinter?</a:t>
            </a:r>
          </a:p>
          <a:p>
            <a:pPr>
              <a:defRPr/>
            </a:pPr>
            <a:r>
              <a:rPr lang="de-AT" sz="1200" dirty="0">
                <a:solidFill>
                  <a:schemeClr val="tx1"/>
                </a:solidFill>
                <a:latin typeface="Gill Sans MT" panose="020B0502020104020203" pitchFamily="34" charset="0"/>
                <a:cs typeface="Arial"/>
              </a:rPr>
              <a:t>Autor, Organisation</a:t>
            </a:r>
          </a:p>
          <a:p>
            <a:pPr>
              <a:defRPr/>
            </a:pPr>
            <a:endParaRPr lang="de-AT" sz="1200" b="1" dirty="0">
              <a:solidFill>
                <a:schemeClr val="tx1"/>
              </a:solidFill>
              <a:latin typeface="Gill Sans MT" panose="020B0502020104020203" pitchFamily="34" charset="0"/>
            </a:endParaRPr>
          </a:p>
          <a:p>
            <a:pPr>
              <a:defRPr/>
            </a:pPr>
            <a:r>
              <a:rPr lang="de-AT" sz="1200" b="1" dirty="0">
                <a:solidFill>
                  <a:schemeClr val="tx1"/>
                </a:solidFill>
                <a:latin typeface="Gill Sans MT" panose="020B0502020104020203" pitchFamily="34" charset="0"/>
              </a:rPr>
              <a:t>Welcher Zweck?</a:t>
            </a:r>
          </a:p>
          <a:p>
            <a:pPr>
              <a:defRPr/>
            </a:pPr>
            <a:r>
              <a:rPr lang="de-AT" sz="1200" dirty="0">
                <a:solidFill>
                  <a:schemeClr val="tx1"/>
                </a:solidFill>
                <a:latin typeface="Gill Sans MT" panose="020B0502020104020203" pitchFamily="34" charset="0"/>
                <a:cs typeface="Arial"/>
              </a:rPr>
              <a:t>Interessen der Herausgeber</a:t>
            </a:r>
          </a:p>
          <a:p>
            <a:pPr>
              <a:defRPr/>
            </a:pPr>
            <a:endParaRPr lang="de-AT" sz="1200" dirty="0">
              <a:solidFill>
                <a:schemeClr val="tx1"/>
              </a:solidFill>
              <a:latin typeface="Gill Sans MT" panose="020B0502020104020203" pitchFamily="34" charset="0"/>
              <a:cs typeface="Arial"/>
            </a:endParaRPr>
          </a:p>
          <a:p>
            <a:pPr>
              <a:defRPr/>
            </a:pPr>
            <a:r>
              <a:rPr lang="de-AT" sz="1200" b="1" dirty="0">
                <a:solidFill>
                  <a:schemeClr val="tx1"/>
                </a:solidFill>
                <a:latin typeface="Gill Sans MT" panose="020B0502020104020203" pitchFamily="34" charset="0"/>
              </a:rPr>
              <a:t>Welche Zielgruppe?</a:t>
            </a:r>
          </a:p>
          <a:p>
            <a:pPr>
              <a:defRPr/>
            </a:pPr>
            <a:r>
              <a:rPr lang="de-AT" sz="1200" dirty="0">
                <a:solidFill>
                  <a:schemeClr val="tx1"/>
                </a:solidFill>
                <a:latin typeface="Gill Sans MT" panose="020B0502020104020203" pitchFamily="34" charset="0"/>
                <a:cs typeface="Arial"/>
              </a:rPr>
              <a:t>Schreibstil, Werbung</a:t>
            </a:r>
          </a:p>
          <a:p>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49</a:t>
            </a:fld>
            <a:endParaRPr lang="de-AT"/>
          </a:p>
        </p:txBody>
      </p:sp>
    </p:spTree>
    <p:extLst>
      <p:ext uri="{BB962C8B-B14F-4D97-AF65-F5344CB8AC3E}">
        <p14:creationId xmlns:p14="http://schemas.microsoft.com/office/powerpoint/2010/main" val="2878428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AT" dirty="0">
                <a:solidFill>
                  <a:schemeClr val="tx1"/>
                </a:solidFill>
              </a:rPr>
              <a:t>Urheberrechte, Creative Commons</a:t>
            </a:r>
          </a:p>
          <a:p>
            <a:pPr marL="171450" indent="-171450">
              <a:buFont typeface="Arial" panose="020B0604020202020204" pitchFamily="34" charset="0"/>
              <a:buChar char="•"/>
            </a:pPr>
            <a:r>
              <a:rPr lang="de-AT" dirty="0">
                <a:solidFill>
                  <a:schemeClr val="tx1"/>
                </a:solidFill>
              </a:rPr>
              <a:t>Cyber-Mobbing</a:t>
            </a:r>
          </a:p>
          <a:p>
            <a:pPr marL="171450" indent="-171450">
              <a:buFont typeface="Arial" panose="020B0604020202020204" pitchFamily="34" charset="0"/>
              <a:buChar char="•"/>
            </a:pPr>
            <a:r>
              <a:rPr lang="de-AT" dirty="0">
                <a:solidFill>
                  <a:schemeClr val="tx1"/>
                </a:solidFill>
              </a:rPr>
              <a:t>Online-Kommunikation</a:t>
            </a:r>
          </a:p>
          <a:p>
            <a:pPr marL="171450" indent="-171450">
              <a:buFont typeface="Arial" panose="020B0604020202020204" pitchFamily="34" charset="0"/>
              <a:buChar char="•"/>
            </a:pPr>
            <a:r>
              <a:rPr lang="de-AT" dirty="0">
                <a:solidFill>
                  <a:schemeClr val="tx1"/>
                </a:solidFill>
              </a:rPr>
              <a:t>Soziale Netzwerke</a:t>
            </a:r>
          </a:p>
          <a:p>
            <a:pPr marL="171450" indent="-171450">
              <a:buFont typeface="Arial" panose="020B0604020202020204" pitchFamily="34" charset="0"/>
              <a:buChar char="•"/>
            </a:pPr>
            <a:r>
              <a:rPr lang="de-AT" dirty="0">
                <a:solidFill>
                  <a:schemeClr val="tx1"/>
                </a:solidFill>
              </a:rPr>
              <a:t>Quellenkritik</a:t>
            </a:r>
          </a:p>
          <a:p>
            <a:pPr marL="171450" indent="-171450">
              <a:buFont typeface="Arial" panose="020B0604020202020204" pitchFamily="34" charset="0"/>
              <a:buChar char="•"/>
            </a:pPr>
            <a:r>
              <a:rPr lang="de-AT" dirty="0">
                <a:solidFill>
                  <a:schemeClr val="tx1"/>
                </a:solidFill>
              </a:rPr>
              <a:t>Datenschutz</a:t>
            </a:r>
          </a:p>
          <a:p>
            <a:pPr marL="171450" indent="-171450">
              <a:buFont typeface="Arial" panose="020B0604020202020204" pitchFamily="34" charset="0"/>
              <a:buChar char="•"/>
            </a:pPr>
            <a:r>
              <a:rPr lang="de-AT" dirty="0">
                <a:solidFill>
                  <a:schemeClr val="tx1"/>
                </a:solidFill>
              </a:rPr>
              <a:t>Handy in der Schule, BYOD (= bring </a:t>
            </a:r>
            <a:r>
              <a:rPr lang="de-AT" dirty="0" err="1">
                <a:solidFill>
                  <a:schemeClr val="tx1"/>
                </a:solidFill>
              </a:rPr>
              <a:t>your</a:t>
            </a:r>
            <a:r>
              <a:rPr lang="de-AT" dirty="0">
                <a:solidFill>
                  <a:schemeClr val="tx1"/>
                </a:solidFill>
              </a:rPr>
              <a:t> own </a:t>
            </a:r>
            <a:r>
              <a:rPr lang="de-AT" dirty="0" err="1">
                <a:solidFill>
                  <a:schemeClr val="tx1"/>
                </a:solidFill>
              </a:rPr>
              <a:t>device</a:t>
            </a:r>
            <a:r>
              <a:rPr lang="de-AT" dirty="0">
                <a:solidFill>
                  <a:schemeClr val="tx1"/>
                </a:solidFill>
              </a:rPr>
              <a:t>)</a:t>
            </a:r>
          </a:p>
          <a:p>
            <a:pPr marL="171450" indent="-171450">
              <a:buFont typeface="Arial" panose="020B0604020202020204" pitchFamily="34" charset="0"/>
              <a:buChar char="•"/>
            </a:pPr>
            <a:r>
              <a:rPr lang="de-AT" dirty="0">
                <a:solidFill>
                  <a:schemeClr val="tx1"/>
                </a:solidFill>
              </a:rPr>
              <a:t>Safer Internet unterrichten</a:t>
            </a:r>
          </a:p>
          <a:p>
            <a:pPr marL="171450" indent="-171450">
              <a:buFont typeface="Arial" panose="020B0604020202020204" pitchFamily="34" charset="0"/>
              <a:buChar char="•"/>
            </a:pPr>
            <a:r>
              <a:rPr lang="de-AT" dirty="0">
                <a:solidFill>
                  <a:schemeClr val="tx1"/>
                </a:solidFill>
              </a:rPr>
              <a:t>Gewalt, jugendgefährdende Inhalte</a:t>
            </a:r>
          </a:p>
          <a:p>
            <a:pPr marL="0" indent="0">
              <a:buFont typeface="Arial" panose="020B0604020202020204" pitchFamily="34" charset="0"/>
              <a:buNone/>
            </a:pPr>
            <a:endParaRPr lang="de-AT" dirty="0">
              <a:solidFill>
                <a:schemeClr val="tx1"/>
              </a:solidFill>
            </a:endParaRPr>
          </a:p>
          <a:p>
            <a:r>
              <a:rPr lang="de-AT" dirty="0"/>
              <a:t>Bild: </a:t>
            </a:r>
            <a:r>
              <a:rPr lang="de-AT" sz="1200" kern="1200" dirty="0">
                <a:solidFill>
                  <a:schemeClr val="tx1"/>
                </a:solidFill>
                <a:effectLst/>
                <a:latin typeface="+mn-lt"/>
                <a:ea typeface="+mn-ea"/>
                <a:cs typeface="+mn-cs"/>
                <a:hlinkClick r:id="rId3"/>
              </a:rPr>
              <a:t>StartupStockPhotos</a:t>
            </a:r>
            <a:r>
              <a:rPr lang="de-AT" sz="1200" kern="1200" dirty="0">
                <a:solidFill>
                  <a:schemeClr val="tx1"/>
                </a:solidFill>
                <a:effectLst/>
                <a:latin typeface="+mn-lt"/>
                <a:ea typeface="+mn-ea"/>
                <a:cs typeface="+mn-cs"/>
              </a:rPr>
              <a:t> / </a:t>
            </a:r>
            <a:r>
              <a:rPr lang="de-AT" sz="1200" kern="1200" dirty="0" err="1">
                <a:solidFill>
                  <a:schemeClr val="tx1"/>
                </a:solidFill>
                <a:effectLst/>
                <a:latin typeface="+mn-lt"/>
                <a:ea typeface="+mn-ea"/>
                <a:cs typeface="+mn-cs"/>
              </a:rPr>
              <a:t>pixabay</a:t>
            </a:r>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5</a:t>
            </a:fld>
            <a:endParaRPr lang="de-AT"/>
          </a:p>
        </p:txBody>
      </p:sp>
    </p:spTree>
    <p:extLst>
      <p:ext uri="{BB962C8B-B14F-4D97-AF65-F5344CB8AC3E}">
        <p14:creationId xmlns:p14="http://schemas.microsoft.com/office/powerpoint/2010/main" val="16530983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defRPr/>
            </a:pPr>
            <a:r>
              <a:rPr lang="de-DE" sz="1200" b="0" i="0" kern="1200" dirty="0">
                <a:solidFill>
                  <a:schemeClr val="tx1"/>
                </a:solidFill>
                <a:effectLst/>
                <a:latin typeface="+mn-lt"/>
                <a:ea typeface="+mn-ea"/>
                <a:cs typeface="+mn-cs"/>
              </a:rPr>
              <a:t>Kontaktdaten oder Adressen finden? Zitate von altgriechischen Philosophen zuordnen? Die Nachrichten aus dem eigenen Bundesland abrufen? Mit nur wenigen Klicks und in Sekundenschnelle liefern uns Suchmaschinen im Internet jederzeit die Antwort auf nahezu jede Frage. </a:t>
            </a:r>
          </a:p>
          <a:p>
            <a:pPr>
              <a:defRPr/>
            </a:pPr>
            <a:endParaRPr lang="de-DE" sz="1200" b="1" i="0" kern="1200" dirty="0">
              <a:solidFill>
                <a:schemeClr val="tx1"/>
              </a:solidFill>
              <a:effectLst/>
              <a:latin typeface="+mn-lt"/>
              <a:ea typeface="+mn-ea"/>
              <a:cs typeface="+mn-cs"/>
            </a:endParaRPr>
          </a:p>
          <a:p>
            <a:pPr>
              <a:defRPr/>
            </a:pPr>
            <a:r>
              <a:rPr lang="de-DE" sz="1200" b="1" i="0" kern="1200" dirty="0">
                <a:solidFill>
                  <a:schemeClr val="tx1"/>
                </a:solidFill>
                <a:effectLst/>
                <a:latin typeface="+mn-lt"/>
                <a:ea typeface="+mn-ea"/>
                <a:cs typeface="+mn-cs"/>
              </a:rPr>
              <a:t>Clever suchen im Internet:</a:t>
            </a:r>
            <a:endParaRPr lang="de-AT" sz="1200" b="1" dirty="0">
              <a:solidFill>
                <a:schemeClr val="tx1"/>
              </a:solidFill>
              <a:latin typeface="Gill Sans MT" panose="020B0502020104020203" pitchFamily="34" charset="0"/>
            </a:endParaRPr>
          </a:p>
          <a:p>
            <a:pPr>
              <a:defRPr/>
            </a:pPr>
            <a:endParaRPr lang="de-AT" sz="1200" b="1" dirty="0">
              <a:solidFill>
                <a:schemeClr val="tx1"/>
              </a:solidFill>
              <a:latin typeface="Gill Sans MT" panose="020B0502020104020203" pitchFamily="34" charset="0"/>
            </a:endParaRPr>
          </a:p>
          <a:p>
            <a:pPr marL="171450" indent="-171450">
              <a:buFont typeface="Arial" panose="020B0604020202020204" pitchFamily="34" charset="0"/>
              <a:buChar char="•"/>
            </a:pPr>
            <a:r>
              <a:rPr lang="de-DE" sz="1200" b="0" i="0" kern="1200" dirty="0">
                <a:solidFill>
                  <a:schemeClr val="tx1"/>
                </a:solidFill>
                <a:effectLst/>
                <a:latin typeface="+mn-lt"/>
                <a:ea typeface="+mn-ea"/>
                <a:cs typeface="+mn-cs"/>
              </a:rPr>
              <a:t>Suchbegriffe richtig formulieren. Achten Sie auf Tippfehler und unterschiedliche Schreibweisen der alten und neuen Rechtschreibung (z. B. „Graphik“ und „Grafik“). Groß-/Kleinschreibung spielt allerdings keine Rolle.</a:t>
            </a:r>
            <a:br>
              <a:rPr lang="de-DE" sz="1200" b="0" i="0" kern="1200" dirty="0">
                <a:solidFill>
                  <a:schemeClr val="tx1"/>
                </a:solidFill>
                <a:effectLst/>
                <a:latin typeface="+mn-lt"/>
                <a:ea typeface="+mn-ea"/>
                <a:cs typeface="+mn-cs"/>
              </a:rPr>
            </a:br>
            <a:r>
              <a:rPr lang="de-DE" sz="1200" b="0" i="0" kern="1200" dirty="0">
                <a:solidFill>
                  <a:schemeClr val="tx1"/>
                </a:solidFill>
                <a:effectLst/>
                <a:latin typeface="+mn-lt"/>
                <a:ea typeface="+mn-ea"/>
                <a:cs typeface="+mn-cs"/>
              </a:rPr>
              <a:t>Versuchen Sie es auch mit </a:t>
            </a:r>
            <a:r>
              <a:rPr lang="de-DE" sz="1200" b="0" i="0" kern="1200" dirty="0">
                <a:solidFill>
                  <a:schemeClr val="tx1"/>
                </a:solidFill>
                <a:effectLst/>
                <a:latin typeface="+mn-lt"/>
                <a:ea typeface="+mn-ea"/>
                <a:cs typeface="+mn-cs"/>
                <a:hlinkClick r:id="rId3">
                  <a:extLst>
                    <a:ext uri="{A12FA001-AC4F-418D-AE19-62706E023703}">
                      <ahyp:hlinkClr xmlns:ahyp="http://schemas.microsoft.com/office/drawing/2018/hyperlinkcolor" val="tx"/>
                    </a:ext>
                  </a:extLst>
                </a:hlinkClick>
              </a:rPr>
              <a:t>sinnverwandten Suchbegriffen</a:t>
            </a:r>
            <a:r>
              <a:rPr lang="de-DE" sz="1200" b="0" i="0" kern="1200" dirty="0">
                <a:solidFill>
                  <a:schemeClr val="tx1"/>
                </a:solidFill>
                <a:effectLst/>
                <a:latin typeface="+mn-lt"/>
                <a:ea typeface="+mn-ea"/>
                <a:cs typeface="+mn-cs"/>
              </a:rPr>
              <a:t> (z. B. „Hochzeit“ und „Heirat“).</a:t>
            </a:r>
          </a:p>
          <a:p>
            <a:pPr marL="171450" indent="-171450">
              <a:buFont typeface="Arial" panose="020B0604020202020204" pitchFamily="34" charset="0"/>
              <a:buChar char="•"/>
            </a:pPr>
            <a:r>
              <a:rPr lang="de-DE" sz="1200" b="0" i="0" kern="1200" dirty="0">
                <a:solidFill>
                  <a:schemeClr val="tx1"/>
                </a:solidFill>
                <a:effectLst/>
                <a:latin typeface="+mn-lt"/>
                <a:ea typeface="+mn-ea"/>
                <a:cs typeface="+mn-cs"/>
              </a:rPr>
              <a:t>Seien Sie präzise. Die gesuchte Information sollte mit einigen wenigen, aber eindeutigen Hauptbegriffen beschrieben werden. Je konkreter die gesuchten Begriffe, desto relevanter auch die Suchergebnisse (z. B. „Foxterrier“ statt „Hund“). Grenzen Sie mehrdeutige oder weit gefasste Begriffe durch weitere Schlagwörter ein (z. B. „Golf“ + „Meeresbucht“).</a:t>
            </a:r>
          </a:p>
          <a:p>
            <a:pPr marL="171450" indent="-171450">
              <a:buFont typeface="Arial" panose="020B0604020202020204" pitchFamily="34" charset="0"/>
              <a:buChar char="•"/>
            </a:pPr>
            <a:r>
              <a:rPr lang="de-DE" sz="1200" b="0" i="0" kern="1200" dirty="0">
                <a:solidFill>
                  <a:schemeClr val="tx1"/>
                </a:solidFill>
                <a:effectLst/>
                <a:latin typeface="+mn-lt"/>
                <a:ea typeface="+mn-ea"/>
                <a:cs typeface="+mn-cs"/>
              </a:rPr>
              <a:t>Das Beste kommt manchmal zum Schluss. Nicht immer passt der erste vorgeschlagene Link auch am besten zu Ihrer Suchanfrage. Lesen Sie vor dem Klick auf einen Link immer die Überschrift und die Kurzbeschreibung der Suchergebnisse und prüfen Sie diese auf Richtigkeit und Relevanz. </a:t>
            </a:r>
          </a:p>
          <a:p>
            <a:pPr marL="171450" indent="-171450">
              <a:buFont typeface="Arial" panose="020B0604020202020204" pitchFamily="34" charset="0"/>
              <a:buChar char="•"/>
            </a:pPr>
            <a:r>
              <a:rPr lang="de-DE" sz="1200" b="0" i="0" kern="1200" dirty="0">
                <a:solidFill>
                  <a:schemeClr val="tx1"/>
                </a:solidFill>
                <a:effectLst/>
                <a:latin typeface="+mn-lt"/>
                <a:ea typeface="+mn-ea"/>
                <a:cs typeface="+mn-cs"/>
              </a:rPr>
              <a:t>Nutzen Sie die „Erweiterte Suche“. In den meisten Suchmaschinen können Sie die Suchergebnisse auch nach Herkunftsland oder Sprache des Inhalts, Datum der Veröffentlichung, Lizenz oder Dateityp filtern lassen. </a:t>
            </a:r>
          </a:p>
          <a:p>
            <a:pPr marL="171450" indent="-171450">
              <a:buFont typeface="Arial" panose="020B0604020202020204" pitchFamily="34" charset="0"/>
              <a:buChar char="•"/>
            </a:pPr>
            <a:r>
              <a:rPr lang="de-DE" sz="1200" b="0" i="0" kern="1200" dirty="0">
                <a:solidFill>
                  <a:schemeClr val="tx1"/>
                </a:solidFill>
                <a:effectLst/>
                <a:latin typeface="+mn-lt"/>
                <a:ea typeface="+mn-ea"/>
                <a:cs typeface="+mn-cs"/>
              </a:rPr>
              <a:t>Verwenden Sie Suchoperatoren. Mithilfe von sogenannten Suchoperatoren können Sie Ihre Recherche in Suchmaschinen weiter optimieren. Ein Beispiel: „</a:t>
            </a:r>
            <a:r>
              <a:rPr lang="de-DE" sz="1200" b="0" i="0" kern="1200" dirty="0" err="1">
                <a:solidFill>
                  <a:schemeClr val="tx1"/>
                </a:solidFill>
                <a:effectLst/>
                <a:latin typeface="+mn-lt"/>
                <a:ea typeface="+mn-ea"/>
                <a:cs typeface="+mn-cs"/>
              </a:rPr>
              <a:t>site</a:t>
            </a:r>
            <a:r>
              <a:rPr lang="de-DE" sz="1200" b="0" i="0" kern="1200" dirty="0">
                <a:solidFill>
                  <a:schemeClr val="tx1"/>
                </a:solidFill>
                <a:effectLst/>
                <a:latin typeface="+mn-lt"/>
                <a:ea typeface="+mn-ea"/>
                <a:cs typeface="+mn-cs"/>
              </a:rPr>
              <a:t>:“ sucht innerhalb einer bestimmten Website bzw. Domain (z. B. "</a:t>
            </a:r>
            <a:r>
              <a:rPr lang="de-DE" sz="1200" b="0" i="0" kern="1200" dirty="0" err="1">
                <a:solidFill>
                  <a:schemeClr val="tx1"/>
                </a:solidFill>
                <a:effectLst/>
                <a:latin typeface="+mn-lt"/>
                <a:ea typeface="+mn-ea"/>
                <a:cs typeface="+mn-cs"/>
              </a:rPr>
              <a:t>site:saferinternet.at</a:t>
            </a:r>
            <a:r>
              <a:rPr lang="de-DE" sz="1200" b="0" i="0" kern="1200" dirty="0">
                <a:solidFill>
                  <a:schemeClr val="tx1"/>
                </a:solidFill>
                <a:effectLst/>
                <a:latin typeface="+mn-lt"/>
                <a:ea typeface="+mn-ea"/>
                <a:cs typeface="+mn-cs"/>
              </a:rPr>
              <a:t>“).</a:t>
            </a:r>
          </a:p>
          <a:p>
            <a:pPr marL="171450" indent="-171450">
              <a:buFont typeface="Arial" panose="020B0604020202020204" pitchFamily="34" charset="0"/>
              <a:buChar char="•"/>
            </a:pPr>
            <a:r>
              <a:rPr lang="de-DE" sz="1200" b="0" i="0" kern="1200" dirty="0">
                <a:solidFill>
                  <a:schemeClr val="tx1"/>
                </a:solidFill>
                <a:effectLst/>
                <a:latin typeface="+mn-lt"/>
                <a:ea typeface="+mn-ea"/>
                <a:cs typeface="+mn-cs"/>
              </a:rPr>
              <a:t>Alternativen zu Google &amp; Co. verwenden. Nicht immer ist Google der Weisheit letzter Schluss. Je nach Themengebiet, aktuellem Bezug, Medienformat oder Region bieten sich auch andere Portale an. Einen umfassenden Katalog überwiegend deutschsprachiger Suchportale inklusive Bewertung finden Sie bei </a:t>
            </a:r>
            <a:r>
              <a:rPr lang="de-DE" sz="1200" b="0" i="0" u="sng" kern="1200" dirty="0">
                <a:solidFill>
                  <a:schemeClr val="tx1"/>
                </a:solidFill>
                <a:effectLst/>
                <a:latin typeface="+mn-lt"/>
                <a:ea typeface="+mn-ea"/>
                <a:cs typeface="+mn-cs"/>
                <a:hlinkClick r:id="rId4">
                  <a:extLst>
                    <a:ext uri="{A12FA001-AC4F-418D-AE19-62706E023703}">
                      <ahyp:hlinkClr xmlns:ahyp="http://schemas.microsoft.com/office/drawing/2018/hyperlinkcolor" val="tx"/>
                    </a:ext>
                  </a:extLst>
                </a:hlinkClick>
              </a:rPr>
              <a:t>www.suchmaschinen-datenbank.de</a:t>
            </a:r>
            <a:endParaRPr lang="de-DE" sz="1200" b="0" i="0" kern="1200" dirty="0">
              <a:solidFill>
                <a:schemeClr val="tx1"/>
              </a:solidFill>
              <a:effectLst/>
              <a:latin typeface="+mn-lt"/>
              <a:ea typeface="+mn-ea"/>
              <a:cs typeface="+mn-cs"/>
            </a:endParaRPr>
          </a:p>
          <a:p>
            <a:pPr>
              <a:defRPr/>
            </a:pPr>
            <a:endParaRPr lang="de-AT" sz="1200" dirty="0">
              <a:solidFill>
                <a:schemeClr val="tx1"/>
              </a:solidFill>
              <a:latin typeface="Gill Sans MT" panose="020B0502020104020203" pitchFamily="34" charset="0"/>
              <a:cs typeface="Arial"/>
            </a:endParaRPr>
          </a:p>
          <a:p>
            <a:endParaRPr lang="de-AT" dirty="0"/>
          </a:p>
          <a:p>
            <a:endParaRPr lang="de-AT" dirty="0"/>
          </a:p>
          <a:p>
            <a:r>
              <a:rPr lang="de-AT" dirty="0"/>
              <a:t>Bild: </a:t>
            </a:r>
            <a:r>
              <a:rPr lang="de-AT" dirty="0" err="1"/>
              <a:t>Unsplash</a:t>
            </a:r>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50</a:t>
            </a:fld>
            <a:endParaRPr lang="de-AT"/>
          </a:p>
        </p:txBody>
      </p:sp>
    </p:spTree>
    <p:extLst>
      <p:ext uri="{BB962C8B-B14F-4D97-AF65-F5344CB8AC3E}">
        <p14:creationId xmlns:p14="http://schemas.microsoft.com/office/powerpoint/2010/main" val="293691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defRPr/>
            </a:pPr>
            <a:r>
              <a:rPr lang="de-DE" sz="1200" b="0" i="0" kern="1200" dirty="0">
                <a:solidFill>
                  <a:schemeClr val="tx1"/>
                </a:solidFill>
                <a:effectLst/>
                <a:latin typeface="+mn-lt"/>
                <a:ea typeface="+mn-ea"/>
                <a:cs typeface="+mn-cs"/>
              </a:rPr>
              <a:t>Kontaktdaten oder Adressen finden? Zitate von altgriechischen Philosophen zuordnen? Die Nachrichten aus dem eigenen Bundesland abrufen? Mit nur wenigen Klicks und in Sekundenschnelle liefern uns Suchmaschinen im Internet jederzeit die Antwort auf nahezu jede Frage. </a:t>
            </a:r>
          </a:p>
          <a:p>
            <a:pPr>
              <a:defRPr/>
            </a:pPr>
            <a:endParaRPr lang="de-DE" sz="1200" b="1" i="0" kern="1200" dirty="0">
              <a:solidFill>
                <a:schemeClr val="tx1"/>
              </a:solidFill>
              <a:effectLst/>
              <a:latin typeface="+mn-lt"/>
              <a:ea typeface="+mn-ea"/>
              <a:cs typeface="+mn-cs"/>
            </a:endParaRPr>
          </a:p>
          <a:p>
            <a:pPr>
              <a:defRPr/>
            </a:pPr>
            <a:r>
              <a:rPr lang="de-DE" sz="1200" b="1" i="0" kern="1200" dirty="0">
                <a:solidFill>
                  <a:schemeClr val="tx1"/>
                </a:solidFill>
                <a:effectLst/>
                <a:latin typeface="+mn-lt"/>
                <a:ea typeface="+mn-ea"/>
                <a:cs typeface="+mn-cs"/>
              </a:rPr>
              <a:t>Clever suchen im Internet:</a:t>
            </a:r>
            <a:endParaRPr lang="de-AT" sz="1200" b="1" dirty="0">
              <a:solidFill>
                <a:schemeClr val="tx1"/>
              </a:solidFill>
              <a:latin typeface="Gill Sans MT" panose="020B0502020104020203" pitchFamily="34" charset="0"/>
            </a:endParaRPr>
          </a:p>
          <a:p>
            <a:pPr>
              <a:defRPr/>
            </a:pPr>
            <a:endParaRPr lang="de-AT" sz="1200" b="1" dirty="0">
              <a:solidFill>
                <a:schemeClr val="tx1"/>
              </a:solidFill>
              <a:latin typeface="Gill Sans MT" panose="020B0502020104020203" pitchFamily="34" charset="0"/>
            </a:endParaRPr>
          </a:p>
          <a:p>
            <a:pPr marL="171450" indent="-171450">
              <a:buFont typeface="Arial" panose="020B0604020202020204" pitchFamily="34" charset="0"/>
              <a:buChar char="•"/>
            </a:pPr>
            <a:r>
              <a:rPr lang="de-DE" sz="1200" b="0" i="0" kern="1200" dirty="0">
                <a:solidFill>
                  <a:schemeClr val="tx1"/>
                </a:solidFill>
                <a:effectLst/>
                <a:latin typeface="+mn-lt"/>
                <a:ea typeface="+mn-ea"/>
                <a:cs typeface="+mn-cs"/>
              </a:rPr>
              <a:t>Suchbegriffe richtig formulieren. Achten Sie auf Tippfehler und unterschiedliche Schreibweisen der alten und neuen Rechtschreibung (z. B. „Graphik“ und „Grafik“). Groß-/Kleinschreibung spielt allerdings keine Rolle.</a:t>
            </a:r>
            <a:br>
              <a:rPr lang="de-DE" sz="1200" b="0" i="0" kern="1200" dirty="0">
                <a:solidFill>
                  <a:schemeClr val="tx1"/>
                </a:solidFill>
                <a:effectLst/>
                <a:latin typeface="+mn-lt"/>
                <a:ea typeface="+mn-ea"/>
                <a:cs typeface="+mn-cs"/>
              </a:rPr>
            </a:br>
            <a:r>
              <a:rPr lang="de-DE" sz="1200" b="0" i="0" kern="1200" dirty="0">
                <a:solidFill>
                  <a:schemeClr val="tx1"/>
                </a:solidFill>
                <a:effectLst/>
                <a:latin typeface="+mn-lt"/>
                <a:ea typeface="+mn-ea"/>
                <a:cs typeface="+mn-cs"/>
              </a:rPr>
              <a:t>Versuchen Sie es auch mit </a:t>
            </a:r>
            <a:r>
              <a:rPr lang="de-DE" sz="1200" b="0" i="0" kern="1200" dirty="0">
                <a:solidFill>
                  <a:schemeClr val="tx1"/>
                </a:solidFill>
                <a:effectLst/>
                <a:latin typeface="+mn-lt"/>
                <a:ea typeface="+mn-ea"/>
                <a:cs typeface="+mn-cs"/>
                <a:hlinkClick r:id="rId3">
                  <a:extLst>
                    <a:ext uri="{A12FA001-AC4F-418D-AE19-62706E023703}">
                      <ahyp:hlinkClr xmlns:ahyp="http://schemas.microsoft.com/office/drawing/2018/hyperlinkcolor" val="tx"/>
                    </a:ext>
                  </a:extLst>
                </a:hlinkClick>
              </a:rPr>
              <a:t>sinnverwandten Suchbegriffen</a:t>
            </a:r>
            <a:r>
              <a:rPr lang="de-DE" sz="1200" b="0" i="0" kern="1200" dirty="0">
                <a:solidFill>
                  <a:schemeClr val="tx1"/>
                </a:solidFill>
                <a:effectLst/>
                <a:latin typeface="+mn-lt"/>
                <a:ea typeface="+mn-ea"/>
                <a:cs typeface="+mn-cs"/>
              </a:rPr>
              <a:t> (z. B. „Hochzeit“ und „Heirat“).</a:t>
            </a:r>
          </a:p>
          <a:p>
            <a:pPr marL="171450" indent="-171450">
              <a:buFont typeface="Arial" panose="020B0604020202020204" pitchFamily="34" charset="0"/>
              <a:buChar char="•"/>
            </a:pPr>
            <a:r>
              <a:rPr lang="de-DE" sz="1200" b="0" i="0" kern="1200" dirty="0">
                <a:solidFill>
                  <a:schemeClr val="tx1"/>
                </a:solidFill>
                <a:effectLst/>
                <a:latin typeface="+mn-lt"/>
                <a:ea typeface="+mn-ea"/>
                <a:cs typeface="+mn-cs"/>
              </a:rPr>
              <a:t>Seien Sie präzise. Die gesuchte Information sollte mit einigen wenigen, aber eindeutigen Hauptbegriffen beschrieben werden. Je konkreter die gesuchten Begriffe, desto relevanter auch die Suchergebnisse (z. B. „Foxterrier“ statt „Hund“). Grenzen Sie mehrdeutige oder weit gefasste Begriffe durch weitere Schlagwörter ein (z. B. „Golf“ + „Meeresbucht“).</a:t>
            </a:r>
          </a:p>
          <a:p>
            <a:pPr marL="171450" indent="-171450">
              <a:buFont typeface="Arial" panose="020B0604020202020204" pitchFamily="34" charset="0"/>
              <a:buChar char="•"/>
            </a:pPr>
            <a:r>
              <a:rPr lang="de-DE" sz="1200" b="0" i="0" kern="1200" dirty="0">
                <a:solidFill>
                  <a:schemeClr val="tx1"/>
                </a:solidFill>
                <a:effectLst/>
                <a:latin typeface="+mn-lt"/>
                <a:ea typeface="+mn-ea"/>
                <a:cs typeface="+mn-cs"/>
              </a:rPr>
              <a:t>Das Beste kommt manchmal zum Schluss. Nicht immer passt der erste vorgeschlagene Link auch am besten zu Ihrer Suchanfrage. Lesen Sie vor dem Klick auf einen Link immer die Überschrift und die Kurzbeschreibung der Suchergebnisse und prüfen Sie diese auf Richtigkeit und Relevanz. </a:t>
            </a:r>
          </a:p>
          <a:p>
            <a:pPr marL="171450" indent="-171450">
              <a:buFont typeface="Arial" panose="020B0604020202020204" pitchFamily="34" charset="0"/>
              <a:buChar char="•"/>
            </a:pPr>
            <a:r>
              <a:rPr lang="de-DE" sz="1200" b="0" i="0" kern="1200" dirty="0">
                <a:solidFill>
                  <a:schemeClr val="tx1"/>
                </a:solidFill>
                <a:effectLst/>
                <a:latin typeface="+mn-lt"/>
                <a:ea typeface="+mn-ea"/>
                <a:cs typeface="+mn-cs"/>
              </a:rPr>
              <a:t>Nutzen Sie die „Erweiterte Suche“. In den meisten Suchmaschinen können Sie die Suchergebnisse auch nach Herkunftsland oder Sprache des Inhalts, Datum der Veröffentlichung, Lizenz oder Dateityp filtern lassen. </a:t>
            </a:r>
          </a:p>
          <a:p>
            <a:pPr marL="171450" indent="-171450">
              <a:buFont typeface="Arial" panose="020B0604020202020204" pitchFamily="34" charset="0"/>
              <a:buChar char="•"/>
            </a:pPr>
            <a:r>
              <a:rPr lang="de-DE" sz="1200" b="0" i="0" kern="1200" dirty="0">
                <a:solidFill>
                  <a:schemeClr val="tx1"/>
                </a:solidFill>
                <a:effectLst/>
                <a:latin typeface="+mn-lt"/>
                <a:ea typeface="+mn-ea"/>
                <a:cs typeface="+mn-cs"/>
              </a:rPr>
              <a:t>Verwenden Sie Suchoperatoren. Mithilfe von sogenannten Suchoperatoren können Sie Ihre Recherche in Suchmaschinen weiter optimieren. Ein Beispiel: „</a:t>
            </a:r>
            <a:r>
              <a:rPr lang="de-DE" sz="1200" b="0" i="0" kern="1200" dirty="0" err="1">
                <a:solidFill>
                  <a:schemeClr val="tx1"/>
                </a:solidFill>
                <a:effectLst/>
                <a:latin typeface="+mn-lt"/>
                <a:ea typeface="+mn-ea"/>
                <a:cs typeface="+mn-cs"/>
              </a:rPr>
              <a:t>site</a:t>
            </a:r>
            <a:r>
              <a:rPr lang="de-DE" sz="1200" b="0" i="0" kern="1200" dirty="0">
                <a:solidFill>
                  <a:schemeClr val="tx1"/>
                </a:solidFill>
                <a:effectLst/>
                <a:latin typeface="+mn-lt"/>
                <a:ea typeface="+mn-ea"/>
                <a:cs typeface="+mn-cs"/>
              </a:rPr>
              <a:t>:“ sucht innerhalb einer bestimmten Website bzw. Domain (z. B. "</a:t>
            </a:r>
            <a:r>
              <a:rPr lang="de-DE" sz="1200" b="0" i="0" kern="1200" dirty="0" err="1">
                <a:solidFill>
                  <a:schemeClr val="tx1"/>
                </a:solidFill>
                <a:effectLst/>
                <a:latin typeface="+mn-lt"/>
                <a:ea typeface="+mn-ea"/>
                <a:cs typeface="+mn-cs"/>
              </a:rPr>
              <a:t>site:saferinternet.at</a:t>
            </a:r>
            <a:r>
              <a:rPr lang="de-DE" sz="1200" b="0" i="0" kern="1200" dirty="0">
                <a:solidFill>
                  <a:schemeClr val="tx1"/>
                </a:solidFill>
                <a:effectLst/>
                <a:latin typeface="+mn-lt"/>
                <a:ea typeface="+mn-ea"/>
                <a:cs typeface="+mn-cs"/>
              </a:rPr>
              <a:t>“).</a:t>
            </a:r>
          </a:p>
          <a:p>
            <a:pPr marL="171450" indent="-171450">
              <a:buFont typeface="Arial" panose="020B0604020202020204" pitchFamily="34" charset="0"/>
              <a:buChar char="•"/>
            </a:pPr>
            <a:r>
              <a:rPr lang="de-DE" sz="1200" b="0" i="0" kern="1200" dirty="0">
                <a:solidFill>
                  <a:schemeClr val="tx1"/>
                </a:solidFill>
                <a:effectLst/>
                <a:latin typeface="+mn-lt"/>
                <a:ea typeface="+mn-ea"/>
                <a:cs typeface="+mn-cs"/>
              </a:rPr>
              <a:t>Alternativen zu Google &amp; Co. verwenden. Nicht immer ist Google der Weisheit letzter Schluss. Je nach Themengebiet, aktuellem Bezug, Medienformat oder Region bieten sich auch andere Portale an. Einen umfassenden Katalog überwiegend deutschsprachiger Suchportale inklusive Bewertung finden Sie bei </a:t>
            </a:r>
            <a:r>
              <a:rPr lang="de-DE" sz="1200" b="0" i="0" u="sng" kern="1200" dirty="0">
                <a:solidFill>
                  <a:schemeClr val="tx1"/>
                </a:solidFill>
                <a:effectLst/>
                <a:latin typeface="+mn-lt"/>
                <a:ea typeface="+mn-ea"/>
                <a:cs typeface="+mn-cs"/>
                <a:hlinkClick r:id="rId4">
                  <a:extLst>
                    <a:ext uri="{A12FA001-AC4F-418D-AE19-62706E023703}">
                      <ahyp:hlinkClr xmlns:ahyp="http://schemas.microsoft.com/office/drawing/2018/hyperlinkcolor" val="tx"/>
                    </a:ext>
                  </a:extLst>
                </a:hlinkClick>
              </a:rPr>
              <a:t>www.suchmaschinen-datenbank.de</a:t>
            </a:r>
            <a:endParaRPr lang="de-DE" sz="1200" b="0" i="0" kern="1200" dirty="0">
              <a:solidFill>
                <a:schemeClr val="tx1"/>
              </a:solidFill>
              <a:effectLst/>
              <a:latin typeface="+mn-lt"/>
              <a:ea typeface="+mn-ea"/>
              <a:cs typeface="+mn-cs"/>
            </a:endParaRPr>
          </a:p>
          <a:p>
            <a:pPr>
              <a:defRPr/>
            </a:pPr>
            <a:endParaRPr lang="de-AT" sz="1200" dirty="0">
              <a:solidFill>
                <a:schemeClr val="tx1"/>
              </a:solidFill>
              <a:latin typeface="Gill Sans MT" panose="020B0502020104020203" pitchFamily="34" charset="0"/>
              <a:cs typeface="Arial"/>
            </a:endParaRPr>
          </a:p>
          <a:p>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51</a:t>
            </a:fld>
            <a:endParaRPr lang="de-AT"/>
          </a:p>
        </p:txBody>
      </p:sp>
    </p:spTree>
    <p:extLst>
      <p:ext uri="{BB962C8B-B14F-4D97-AF65-F5344CB8AC3E}">
        <p14:creationId xmlns:p14="http://schemas.microsoft.com/office/powerpoint/2010/main" val="29995426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b="1" dirty="0">
                <a:latin typeface="Times" panose="02020603050405020304" pitchFamily="18" charset="0"/>
                <a:ea typeface="ＭＳ Ｐゴシック" panose="020B0600070205080204" pitchFamily="34" charset="-128"/>
              </a:rPr>
              <a:t>Digitale Spiele</a:t>
            </a:r>
            <a:r>
              <a:rPr lang="de-DE" altLang="de-DE" dirty="0">
                <a:latin typeface="Times" panose="02020603050405020304" pitchFamily="18" charset="0"/>
                <a:ea typeface="ＭＳ Ｐゴシック" panose="020B0600070205080204" pitchFamily="34" charset="-128"/>
              </a:rPr>
              <a:t>: Smartphones sind heute weit mehr als „nur“ das Tor zur digitalen Welt. Man kann auch wunderbar mit Computerspielen seine Zeit verbringen. Die hohe Rechenleistung der Geräte erlaubt es heute bereits Spiele am Smartphone zu spielen, welche früher nur am Computer oder auf der Konsole spielbar waren. Die populärsten Beispiel sind dabei aktuell </a:t>
            </a:r>
            <a:r>
              <a:rPr lang="de-DE" altLang="de-DE" dirty="0" err="1">
                <a:latin typeface="Times" panose="02020603050405020304" pitchFamily="18" charset="0"/>
                <a:ea typeface="ＭＳ Ｐゴシック" panose="020B0600070205080204" pitchFamily="34" charset="-128"/>
              </a:rPr>
              <a:t>Brawl</a:t>
            </a:r>
            <a:r>
              <a:rPr lang="de-DE" altLang="de-DE" dirty="0">
                <a:latin typeface="Times" panose="02020603050405020304" pitchFamily="18" charset="0"/>
                <a:ea typeface="ＭＳ Ｐゴシック" panose="020B0600070205080204" pitchFamily="34" charset="-128"/>
              </a:rPr>
              <a:t> Stars oder Minecraft. Aber auch Spiele für Zwischendurch (Clash Royal, </a:t>
            </a:r>
            <a:r>
              <a:rPr lang="de-DE" altLang="de-DE" dirty="0" err="1">
                <a:latin typeface="Times" panose="02020603050405020304" pitchFamily="18" charset="0"/>
                <a:ea typeface="ＭＳ Ｐゴシック" panose="020B0600070205080204" pitchFamily="34" charset="-128"/>
              </a:rPr>
              <a:t>Roblox</a:t>
            </a:r>
            <a:r>
              <a:rPr lang="de-DE" altLang="de-DE" dirty="0">
                <a:latin typeface="Times" panose="02020603050405020304" pitchFamily="18" charset="0"/>
                <a:ea typeface="ＭＳ Ｐゴシック" panose="020B0600070205080204" pitchFamily="34" charset="-128"/>
              </a:rPr>
              <a:t>) haben noch immer einen sehr hohen Stellenwert. Viele der Spiele sind erstmals kostenlos, bieten dann aber sogenannte In-App-Käufe an, die es erlauben mit echtem Geld digitale Währungen zu kaufen, um zum Beispiel ein Level weiter zu kommen. Und das kann schnell sehr teuer werden, denn diese In-App-Käufe kosten zwischen € 0,99 und € 99,-</a:t>
            </a:r>
          </a:p>
          <a:p>
            <a:endParaRPr lang="de-DE" altLang="de-DE" dirty="0">
              <a:latin typeface="Times" panose="02020603050405020304" pitchFamily="18" charset="0"/>
              <a:ea typeface="ＭＳ Ｐゴシック" panose="020B0600070205080204" pitchFamily="34" charset="-128"/>
            </a:endParaRPr>
          </a:p>
          <a:p>
            <a:pPr>
              <a:defRPr/>
            </a:pPr>
            <a:r>
              <a:rPr lang="de-DE" altLang="de-DE" b="1" dirty="0">
                <a:ea typeface="ＭＳ Ｐゴシック" pitchFamily="34" charset="-128"/>
              </a:rPr>
              <a:t>PEGI-Symbole: </a:t>
            </a:r>
          </a:p>
          <a:p>
            <a:pPr>
              <a:defRPr/>
            </a:pPr>
            <a:endParaRPr lang="de-AT" altLang="de-DE" b="1" dirty="0">
              <a:ea typeface="ＭＳ Ｐゴシック" pitchFamily="34" charset="-128"/>
            </a:endParaRPr>
          </a:p>
          <a:p>
            <a:pPr marL="171450" indent="-171450">
              <a:buFont typeface="Arial" panose="020B0604020202020204" pitchFamily="34" charset="0"/>
              <a:buChar char="•"/>
              <a:defRPr/>
            </a:pPr>
            <a:r>
              <a:rPr lang="de-DE" altLang="de-DE" b="1" dirty="0">
                <a:ea typeface="ＭＳ Ｐゴシック" pitchFamily="34" charset="-128"/>
              </a:rPr>
              <a:t>Faust</a:t>
            </a:r>
            <a:r>
              <a:rPr lang="de-DE" altLang="de-DE" dirty="0">
                <a:ea typeface="ＭＳ Ｐゴシック" pitchFamily="34" charset="-128"/>
              </a:rPr>
              <a:t>: </a:t>
            </a:r>
            <a:r>
              <a:rPr lang="de-DE" sz="1200" b="0" i="0" kern="1200" dirty="0">
                <a:solidFill>
                  <a:schemeClr val="tx1"/>
                </a:solidFill>
                <a:effectLst/>
                <a:latin typeface="+mn-lt"/>
                <a:ea typeface="+mn-ea"/>
                <a:cs typeface="+mn-cs"/>
              </a:rPr>
              <a:t>Das Spiel enthält Gewaltdarstellungen oder verherrlicht/verharmlost Gewalt</a:t>
            </a:r>
            <a:endParaRPr lang="de-DE" altLang="de-DE" dirty="0">
              <a:ea typeface="ＭＳ Ｐゴシック" pitchFamily="34" charset="-128"/>
            </a:endParaRPr>
          </a:p>
          <a:p>
            <a:pPr marL="171450" indent="-171450">
              <a:buFont typeface="Arial" panose="020B0604020202020204" pitchFamily="34" charset="0"/>
              <a:buChar char="•"/>
              <a:defRPr/>
            </a:pPr>
            <a:r>
              <a:rPr lang="de-DE" altLang="de-DE" b="1" dirty="0">
                <a:ea typeface="ＭＳ Ｐゴシック" pitchFamily="34" charset="-128"/>
              </a:rPr>
              <a:t>Sprechblase</a:t>
            </a:r>
            <a:r>
              <a:rPr lang="de-DE" altLang="de-DE" dirty="0">
                <a:ea typeface="ＭＳ Ｐゴシック" pitchFamily="34" charset="-128"/>
              </a:rPr>
              <a:t>: </a:t>
            </a:r>
            <a:r>
              <a:rPr lang="de-DE" sz="1200" b="0" i="0" kern="1200" dirty="0">
                <a:solidFill>
                  <a:schemeClr val="tx1"/>
                </a:solidFill>
                <a:effectLst/>
                <a:latin typeface="+mn-lt"/>
                <a:ea typeface="+mn-ea"/>
                <a:cs typeface="+mn-cs"/>
              </a:rPr>
              <a:t>Spiel verwendet Schimpfwörter</a:t>
            </a:r>
            <a:endParaRPr lang="de-DE" altLang="de-DE" dirty="0">
              <a:ea typeface="ＭＳ Ｐゴシック" pitchFamily="34" charset="-128"/>
            </a:endParaRPr>
          </a:p>
          <a:p>
            <a:pPr marL="171450" indent="-171450">
              <a:buFont typeface="Arial" panose="020B0604020202020204" pitchFamily="34" charset="0"/>
              <a:buChar char="•"/>
              <a:defRPr/>
            </a:pPr>
            <a:r>
              <a:rPr lang="de-DE" altLang="de-DE" b="1" dirty="0">
                <a:ea typeface="ＭＳ Ｐゴシック" pitchFamily="34" charset="-128"/>
              </a:rPr>
              <a:t>Spinne</a:t>
            </a:r>
            <a:r>
              <a:rPr lang="de-DE" altLang="de-DE" dirty="0">
                <a:ea typeface="ＭＳ Ｐゴシック" pitchFamily="34" charset="-128"/>
              </a:rPr>
              <a:t>: </a:t>
            </a:r>
            <a:r>
              <a:rPr lang="de-DE" sz="1200" b="0" i="0" kern="1200" dirty="0">
                <a:solidFill>
                  <a:schemeClr val="tx1"/>
                </a:solidFill>
                <a:effectLst/>
                <a:latin typeface="+mn-lt"/>
                <a:ea typeface="+mn-ea"/>
                <a:cs typeface="+mn-cs"/>
              </a:rPr>
              <a:t>Spiel bereitet kleinen Kindern Angst oder ist gruselig</a:t>
            </a:r>
          </a:p>
          <a:p>
            <a:pPr marL="171450" indent="-171450">
              <a:buFont typeface="Arial" panose="020B0604020202020204" pitchFamily="34" charset="0"/>
              <a:buChar char="•"/>
              <a:defRPr/>
            </a:pPr>
            <a:r>
              <a:rPr lang="de-DE" altLang="de-DE" b="1" dirty="0">
                <a:ea typeface="ＭＳ Ｐゴシック" pitchFamily="34" charset="-128"/>
              </a:rPr>
              <a:t>Männer</a:t>
            </a:r>
            <a:r>
              <a:rPr lang="de-DE" altLang="de-DE" dirty="0">
                <a:ea typeface="ＭＳ Ｐゴシック" pitchFamily="34" charset="-128"/>
              </a:rPr>
              <a:t>-</a:t>
            </a:r>
            <a:r>
              <a:rPr lang="de-DE" altLang="de-DE" b="1" dirty="0">
                <a:ea typeface="ＭＳ Ｐゴシック" pitchFamily="34" charset="-128"/>
              </a:rPr>
              <a:t>Frauen</a:t>
            </a:r>
            <a:r>
              <a:rPr lang="de-DE" altLang="de-DE" dirty="0">
                <a:ea typeface="ＭＳ Ｐゴシック" pitchFamily="34" charset="-128"/>
              </a:rPr>
              <a:t>: </a:t>
            </a:r>
            <a:r>
              <a:rPr lang="de-DE" sz="1200" b="0" i="0" kern="1200" dirty="0">
                <a:solidFill>
                  <a:schemeClr val="tx1"/>
                </a:solidFill>
                <a:effectLst/>
                <a:latin typeface="+mn-lt"/>
                <a:ea typeface="+mn-ea"/>
                <a:cs typeface="+mn-cs"/>
              </a:rPr>
              <a:t>Spiel zeigt Nacktheit und/oder sexuelle Handlungen oder spielt auf sexuelle Handlungen an</a:t>
            </a:r>
            <a:endParaRPr lang="de-DE" altLang="de-DE" dirty="0">
              <a:ea typeface="ＭＳ Ｐゴシック" pitchFamily="34" charset="-128"/>
            </a:endParaRPr>
          </a:p>
          <a:p>
            <a:pPr marL="171450" indent="-171450">
              <a:buFont typeface="Arial" panose="020B0604020202020204" pitchFamily="34" charset="0"/>
              <a:buChar char="•"/>
              <a:defRPr/>
            </a:pPr>
            <a:r>
              <a:rPr lang="de-DE" altLang="de-DE" b="1" dirty="0">
                <a:ea typeface="ＭＳ Ｐゴシック" pitchFamily="34" charset="-128"/>
              </a:rPr>
              <a:t>Spritze</a:t>
            </a:r>
            <a:r>
              <a:rPr lang="de-DE" altLang="de-DE" dirty="0">
                <a:ea typeface="ＭＳ Ｐゴシック" pitchFamily="34" charset="-128"/>
              </a:rPr>
              <a:t>: </a:t>
            </a:r>
            <a:r>
              <a:rPr lang="de-DE" sz="1200" b="0" i="0" kern="1200" dirty="0">
                <a:solidFill>
                  <a:schemeClr val="tx1"/>
                </a:solidFill>
                <a:effectLst/>
                <a:latin typeface="+mn-lt"/>
                <a:ea typeface="+mn-ea"/>
                <a:cs typeface="+mn-cs"/>
              </a:rPr>
              <a:t>Spiel bezieht sich auf Drogenkonsum oder zeigt diesen</a:t>
            </a:r>
          </a:p>
          <a:p>
            <a:pPr marL="171450" indent="-171450">
              <a:buFont typeface="Arial" panose="020B0604020202020204" pitchFamily="34" charset="0"/>
              <a:buChar char="•"/>
              <a:defRPr/>
            </a:pPr>
            <a:r>
              <a:rPr lang="de-DE" altLang="de-DE" b="1" dirty="0">
                <a:ea typeface="ＭＳ Ｐゴシック" pitchFamily="34" charset="-128"/>
              </a:rPr>
              <a:t>Personengruppe</a:t>
            </a:r>
            <a:r>
              <a:rPr lang="de-DE" altLang="de-DE" dirty="0">
                <a:ea typeface="ＭＳ Ｐゴシック" pitchFamily="34" charset="-128"/>
              </a:rPr>
              <a:t>: </a:t>
            </a:r>
            <a:r>
              <a:rPr lang="de-DE" sz="1200" b="0" i="0" kern="1200" dirty="0">
                <a:solidFill>
                  <a:schemeClr val="tx1"/>
                </a:solidFill>
                <a:effectLst/>
                <a:latin typeface="+mn-lt"/>
                <a:ea typeface="+mn-ea"/>
                <a:cs typeface="+mn-cs"/>
              </a:rPr>
              <a:t>Spiel zeigt Diskriminierung oder Spielinhalt fördert Diskriminierung</a:t>
            </a:r>
            <a:endParaRPr lang="de-DE" altLang="de-DE" dirty="0">
              <a:ea typeface="ＭＳ Ｐゴシック" pitchFamily="34" charset="-128"/>
            </a:endParaRPr>
          </a:p>
          <a:p>
            <a:pPr marL="171450" indent="-171450">
              <a:buFont typeface="Arial" panose="020B0604020202020204" pitchFamily="34" charset="0"/>
              <a:buChar char="•"/>
              <a:defRPr/>
            </a:pPr>
            <a:r>
              <a:rPr lang="de-DE" altLang="de-DE" b="1" dirty="0">
                <a:ea typeface="ＭＳ Ｐゴシック" pitchFamily="34" charset="-128"/>
              </a:rPr>
              <a:t>Würfel</a:t>
            </a:r>
            <a:r>
              <a:rPr lang="de-DE" altLang="de-DE" dirty="0">
                <a:ea typeface="ＭＳ Ｐゴシック" pitchFamily="34" charset="-128"/>
              </a:rPr>
              <a:t>: </a:t>
            </a:r>
            <a:r>
              <a:rPr lang="de-DE" sz="1200" b="0" i="0" kern="1200" dirty="0">
                <a:solidFill>
                  <a:schemeClr val="tx1"/>
                </a:solidFill>
                <a:effectLst/>
                <a:latin typeface="+mn-lt"/>
                <a:ea typeface="+mn-ea"/>
                <a:cs typeface="+mn-cs"/>
              </a:rPr>
              <a:t>Spiel fordert zum Glücksspiel auf oder gibt Anleitung dazu</a:t>
            </a:r>
            <a:endParaRPr lang="de-DE" altLang="de-DE" dirty="0">
              <a:ea typeface="ＭＳ Ｐゴシック" pitchFamily="34" charset="-128"/>
            </a:endParaRPr>
          </a:p>
          <a:p>
            <a:pPr marL="171450" indent="-171450">
              <a:buFont typeface="Arial" panose="020B0604020202020204" pitchFamily="34" charset="0"/>
              <a:buChar char="•"/>
              <a:defRPr/>
            </a:pPr>
            <a:r>
              <a:rPr lang="de-DE" altLang="de-DE" b="1" dirty="0">
                <a:ea typeface="ＭＳ Ｐゴシック" pitchFamily="34" charset="-128"/>
              </a:rPr>
              <a:t>Weltkugel: </a:t>
            </a:r>
            <a:r>
              <a:rPr lang="de-DE" sz="1200" b="0" i="0" kern="1200" dirty="0">
                <a:solidFill>
                  <a:schemeClr val="tx1"/>
                </a:solidFill>
                <a:effectLst/>
                <a:latin typeface="+mn-lt"/>
                <a:ea typeface="+mn-ea"/>
                <a:cs typeface="+mn-cs"/>
              </a:rPr>
              <a:t>Spiel kann online gespielt werden</a:t>
            </a:r>
            <a:br>
              <a:rPr lang="de-DE" altLang="de-DE" dirty="0">
                <a:ea typeface="ＭＳ Ｐゴシック" pitchFamily="34" charset="-128"/>
              </a:rPr>
            </a:br>
            <a:endParaRPr lang="de-DE" altLang="de-DE" dirty="0">
              <a:ea typeface="ＭＳ Ｐゴシック" pitchFamily="34" charset="-128"/>
            </a:endParaRPr>
          </a:p>
          <a:p>
            <a:pPr marL="171450" indent="-171450">
              <a:buFont typeface="Arial" panose="020B0604020202020204" pitchFamily="34" charset="0"/>
              <a:buChar char="•"/>
              <a:defRPr/>
            </a:pPr>
            <a:r>
              <a:rPr lang="de-DE" altLang="de-DE" b="1" dirty="0">
                <a:ea typeface="ＭＳ Ｐゴシック" pitchFamily="34" charset="-128"/>
              </a:rPr>
              <a:t>3, 7, 12, 16, 18</a:t>
            </a:r>
            <a:r>
              <a:rPr lang="de-DE" altLang="de-DE" dirty="0">
                <a:ea typeface="ＭＳ Ｐゴシック" pitchFamily="34" charset="-128"/>
              </a:rPr>
              <a:t>: Altersfreigabe laut Jugendschutzgesetz (in Wien müssen Spiele verpflichtend gekennzeichnet sein) – die Alterskennzeichnung bezieht sich nur auf den Jugendschutz, nicht auf die Spielbarkeit!</a:t>
            </a:r>
          </a:p>
          <a:p>
            <a:pPr>
              <a:defRPr/>
            </a:pPr>
            <a:endParaRPr lang="de-AT" altLang="de-DE" dirty="0">
              <a:ea typeface="ＭＳ Ｐゴシック" pitchFamily="34" charset="-128"/>
            </a:endParaRPr>
          </a:p>
          <a:p>
            <a:pPr>
              <a:defRPr/>
            </a:pPr>
            <a:r>
              <a:rPr lang="de-DE" altLang="de-DE" dirty="0">
                <a:ea typeface="ＭＳ Ｐゴシック" pitchFamily="34" charset="-128"/>
              </a:rPr>
              <a:t>Achtung: Internetspiele ungleich Browserspiele!</a:t>
            </a:r>
          </a:p>
          <a:p>
            <a:pPr>
              <a:defRPr/>
            </a:pPr>
            <a:endParaRPr lang="de-DE" altLang="de-DE" dirty="0">
              <a:ea typeface="ＭＳ Ｐゴシック" pitchFamily="34" charset="-128"/>
            </a:endParaRPr>
          </a:p>
          <a:p>
            <a:r>
              <a:rPr lang="de-AT" altLang="de-DE" dirty="0">
                <a:latin typeface="Arial" panose="020B0604020202020204" pitchFamily="34" charset="0"/>
                <a:ea typeface="ＭＳ Ｐゴシック" panose="020B0600070205080204" pitchFamily="34" charset="-128"/>
              </a:rPr>
              <a:t>Informationen zu empfehlenswerten Computerspielen für verschiedene Altersstufen: </a:t>
            </a:r>
            <a:r>
              <a:rPr lang="de-DE" altLang="de-DE" u="sng" dirty="0">
                <a:latin typeface="Arial" panose="020B0604020202020204" pitchFamily="34" charset="0"/>
                <a:ea typeface="ＭＳ Ｐゴシック" panose="020B0600070205080204" pitchFamily="34" charset="-128"/>
              </a:rPr>
              <a:t>www.bupp.at</a:t>
            </a:r>
          </a:p>
          <a:p>
            <a:endParaRPr lang="de-DE" altLang="de-DE" dirty="0">
              <a:latin typeface="Arial" panose="020B0604020202020204" pitchFamily="34" charset="0"/>
              <a:ea typeface="ＭＳ Ｐゴシック" panose="020B0600070205080204" pitchFamily="34" charset="-128"/>
            </a:endParaRPr>
          </a:p>
          <a:p>
            <a:r>
              <a:rPr lang="de-AT" b="1" dirty="0"/>
              <a:t>Elternratgeber</a:t>
            </a:r>
            <a:r>
              <a:rPr lang="de-AT" b="1" baseline="0" dirty="0"/>
              <a:t> „Computerspiele“ </a:t>
            </a:r>
            <a:r>
              <a:rPr lang="de-AT" b="0" baseline="0" dirty="0"/>
              <a:t>von Saferinternet.at</a:t>
            </a:r>
          </a:p>
          <a:p>
            <a:r>
              <a:rPr lang="de-AT" baseline="0" dirty="0"/>
              <a:t>Kostenloser Download: </a:t>
            </a:r>
            <a:r>
              <a:rPr lang="de-AT" u="sng" baseline="0" dirty="0"/>
              <a:t>www.saferinternet.at/services/broschuerenservice</a:t>
            </a:r>
          </a:p>
          <a:p>
            <a:r>
              <a:rPr lang="de-AT" u="none" baseline="0" dirty="0"/>
              <a:t>Gute Handyspiele</a:t>
            </a:r>
            <a:r>
              <a:rPr lang="de-AT" i="0" u="none" baseline="0" dirty="0"/>
              <a:t>: </a:t>
            </a:r>
            <a:r>
              <a:rPr lang="de-AT" i="0" u="sng" baseline="0" dirty="0"/>
              <a:t>https://www.derstandard.at/story/2000108535517/wie-finde-ich-gute-handyspiele-fuer-meinen-neffen</a:t>
            </a:r>
          </a:p>
          <a:p>
            <a:endParaRPr lang="de-DE" altLang="de-DE" dirty="0">
              <a:latin typeface="Times" panose="02020603050405020304" pitchFamily="18" charset="0"/>
              <a:ea typeface="ＭＳ Ｐゴシック" panose="020B0600070205080204" pitchFamily="34" charset="-128"/>
            </a:endParaRPr>
          </a:p>
          <a:p>
            <a:endParaRPr lang="de-AT" altLang="de-DE" dirty="0">
              <a:latin typeface="Times" panose="02020603050405020304" pitchFamily="18" charset="0"/>
              <a:ea typeface="ＭＳ Ｐゴシック" panose="020B0600070205080204" pitchFamily="34" charset="-128"/>
            </a:endParaRPr>
          </a:p>
          <a:p>
            <a:endParaRPr lang="de-AT" dirty="0"/>
          </a:p>
        </p:txBody>
      </p:sp>
      <p:sp>
        <p:nvSpPr>
          <p:cNvPr id="4" name="Foliennummernplatzhalter 3"/>
          <p:cNvSpPr>
            <a:spLocks noGrp="1"/>
          </p:cNvSpPr>
          <p:nvPr>
            <p:ph type="sldNum" sz="quarter" idx="5"/>
          </p:nvPr>
        </p:nvSpPr>
        <p:spPr/>
        <p:txBody>
          <a:bodyPr/>
          <a:lstStyle/>
          <a:p>
            <a:fld id="{5BC9136F-CA9D-4FE5-85DC-58A8F95C26FC}" type="slidenum">
              <a:rPr lang="de-AT" smtClean="0"/>
              <a:t>52</a:t>
            </a:fld>
            <a:endParaRPr lang="de-AT"/>
          </a:p>
        </p:txBody>
      </p:sp>
    </p:spTree>
    <p:extLst>
      <p:ext uri="{BB962C8B-B14F-4D97-AF65-F5344CB8AC3E}">
        <p14:creationId xmlns:p14="http://schemas.microsoft.com/office/powerpoint/2010/main" val="107356314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 Darknet ist für manche Jugendliche ein fast magischer und mythischer Ort. Sie verbinden damit Freiheit und erhalten Zugang zu illegalen Dingen, wie </a:t>
            </a:r>
            <a:r>
              <a:rPr lang="de-DE" dirty="0" err="1"/>
              <a:t>zB</a:t>
            </a:r>
            <a:r>
              <a:rPr lang="de-DE" dirty="0"/>
              <a:t> Drogen kaufen.</a:t>
            </a:r>
          </a:p>
          <a:p>
            <a:endParaRPr lang="de-DE" dirty="0"/>
          </a:p>
          <a:p>
            <a:r>
              <a:rPr lang="de-DE" dirty="0"/>
              <a:t>An sich ist das Darknet der Teil des Internets, der mit Suchmaschinen wie Google nicht zu finden ist. Beim Darknet handelt es sich um Seiten, die mit einem bestimmten Browser (Tor) zugänglich sind und die Endung .</a:t>
            </a:r>
            <a:r>
              <a:rPr lang="de-DE" dirty="0" err="1"/>
              <a:t>onion</a:t>
            </a:r>
            <a:r>
              <a:rPr lang="de-DE" dirty="0"/>
              <a:t> haben.</a:t>
            </a:r>
          </a:p>
          <a:p>
            <a:endParaRPr lang="de-DE" dirty="0"/>
          </a:p>
          <a:p>
            <a:r>
              <a:rPr lang="de-DE" dirty="0"/>
              <a:t>Eine Entwicklungsgrund für das </a:t>
            </a:r>
            <a:r>
              <a:rPr lang="de-DE" dirty="0" err="1"/>
              <a:t>Darknet</a:t>
            </a:r>
            <a:r>
              <a:rPr lang="de-DE" dirty="0"/>
              <a:t> war, dass </a:t>
            </a:r>
            <a:r>
              <a:rPr lang="de-DE" dirty="0" err="1"/>
              <a:t>JournalistInnen</a:t>
            </a:r>
            <a:r>
              <a:rPr lang="de-DE" dirty="0"/>
              <a:t> oder </a:t>
            </a:r>
            <a:r>
              <a:rPr lang="de-DE" dirty="0" err="1"/>
              <a:t>MenschenrechtsaktivistInnen</a:t>
            </a:r>
            <a:r>
              <a:rPr lang="de-DE" dirty="0"/>
              <a:t> in Ländern ohne Meinungsfreiheit aktiv sein können. Es verschleiert also, wo der eigentliche Computer steht. </a:t>
            </a:r>
          </a:p>
          <a:p>
            <a:endParaRPr lang="de-DE" dirty="0"/>
          </a:p>
          <a:p>
            <a:r>
              <a:rPr lang="de-DE" dirty="0"/>
              <a:t>Reden Jugendliche besonders viel über das </a:t>
            </a:r>
            <a:r>
              <a:rPr lang="de-DE" dirty="0" err="1"/>
              <a:t>Darknet</a:t>
            </a:r>
            <a:r>
              <a:rPr lang="de-DE" dirty="0"/>
              <a:t>, kann es unterschiedliche Gründe haben: Bedürfnis nach Freiraum ohne überwacht zu werden, andere politische Meinungen einholen zu können, aber auch Zugang zu Drogen zu bekommen. </a:t>
            </a:r>
          </a:p>
          <a:p>
            <a:endParaRPr lang="de-DE" dirty="0"/>
          </a:p>
          <a:p>
            <a:r>
              <a:rPr lang="de-DE" dirty="0"/>
              <a:t>Drogeneinkauf: Es ist zwar einfach, ins </a:t>
            </a:r>
            <a:r>
              <a:rPr lang="de-DE" dirty="0" err="1"/>
              <a:t>Darknet</a:t>
            </a:r>
            <a:r>
              <a:rPr lang="de-DE" dirty="0"/>
              <a:t> zu gehen und dort gleich einmal vermeintliche Drogen-Shops zu finden. Um aber sicher zu gehen, dass dieser Kauf auch funktionieren, braucht es viel Zeit den Shop abzuchecken und sich in den entsprechenden Communities herumzutreiben. Viele der Shops werden auch von der Polizei überwacht und die KonsumentInnen dann beim Abholen der Ware festgenommen. Es gibt keine Gewissheit, dass ein Shop wirklich funktioniert, ebenso wenig wie Gewährleistung. Es wird angenommen, dass ein großer Teil der Internet-BetrügerInnen heute im Darknet aktiv sind. </a:t>
            </a:r>
          </a:p>
        </p:txBody>
      </p:sp>
      <p:sp>
        <p:nvSpPr>
          <p:cNvPr id="4" name="Foliennummernplatzhalter 3"/>
          <p:cNvSpPr>
            <a:spLocks noGrp="1"/>
          </p:cNvSpPr>
          <p:nvPr>
            <p:ph type="sldNum" sz="quarter" idx="5"/>
          </p:nvPr>
        </p:nvSpPr>
        <p:spPr/>
        <p:txBody>
          <a:bodyPr/>
          <a:lstStyle/>
          <a:p>
            <a:fld id="{5BC9136F-CA9D-4FE5-85DC-58A8F95C26FC}" type="slidenum">
              <a:rPr lang="de-AT" smtClean="0"/>
              <a:t>53</a:t>
            </a:fld>
            <a:endParaRPr lang="de-AT"/>
          </a:p>
        </p:txBody>
      </p:sp>
    </p:spTree>
    <p:extLst>
      <p:ext uri="{BB962C8B-B14F-4D97-AF65-F5344CB8AC3E}">
        <p14:creationId xmlns:p14="http://schemas.microsoft.com/office/powerpoint/2010/main" val="103651622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Cyber-Grooming:</a:t>
            </a:r>
          </a:p>
          <a:p>
            <a:pPr marL="0" marR="0" lvl="0" indent="0" algn="l" defTabSz="914400" rtl="0" eaLnBrk="1" fontAlgn="auto" latinLnBrk="0" hangingPunct="1">
              <a:lnSpc>
                <a:spcPct val="100000"/>
              </a:lnSpc>
              <a:spcBef>
                <a:spcPts val="0"/>
              </a:spcBef>
              <a:spcAft>
                <a:spcPts val="0"/>
              </a:spcAft>
              <a:buClrTx/>
              <a:buSzTx/>
              <a:buFontTx/>
              <a:buNone/>
              <a:tabLst/>
              <a:defRPr/>
            </a:pPr>
            <a:r>
              <a:rPr lang="de-AT" altLang="de-DE" b="0" dirty="0">
                <a:solidFill>
                  <a:srgbClr val="4D4D4D"/>
                </a:solidFill>
                <a:latin typeface="Gill Sans MT" panose="020B0502020104020203" pitchFamily="34" charset="0"/>
                <a:ea typeface="ＭＳ Ｐゴシック" panose="020B0600070205080204" pitchFamily="34" charset="-128"/>
              </a:rPr>
              <a:t>Erwachsene</a:t>
            </a:r>
            <a:r>
              <a:rPr lang="de-AT" altLang="de-DE" b="1" dirty="0">
                <a:solidFill>
                  <a:srgbClr val="4D4D4D"/>
                </a:solidFill>
                <a:latin typeface="Gill Sans MT" panose="020B0502020104020203" pitchFamily="34" charset="0"/>
                <a:ea typeface="ＭＳ Ｐゴシック" panose="020B0600070205080204" pitchFamily="34" charset="-128"/>
              </a:rPr>
              <a:t> </a:t>
            </a:r>
            <a:r>
              <a:rPr lang="de-AT" altLang="de-DE" dirty="0">
                <a:solidFill>
                  <a:srgbClr val="4D4D4D"/>
                </a:solidFill>
                <a:latin typeface="Gill Sans MT" panose="020B0502020104020203" pitchFamily="34" charset="0"/>
                <a:ea typeface="ＭＳ Ｐゴシック" panose="020B0600070205080204" pitchFamily="34" charset="-128"/>
              </a:rPr>
              <a:t>(Pädophile) suchen über das Internet Kontakt zu Kindern/Jugendlichen mit dem Ziel, diese sexuell zu  missbrauchen.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altLang="de-DE" dirty="0">
              <a:latin typeface="Gill Sans MT" panose="020B0502020104020203" pitchFamily="34"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AT" altLang="de-DE" dirty="0">
                <a:latin typeface="Arial" panose="020B0604020202020204" pitchFamily="34" charset="0"/>
                <a:ea typeface="ＭＳ Ｐゴシック" panose="020B0600070205080204" pitchFamily="34" charset="-128"/>
              </a:rPr>
              <a:t>Das Phänomen </a:t>
            </a:r>
            <a:r>
              <a:rPr lang="de-AT" altLang="de-DE" b="0" dirty="0">
                <a:latin typeface="Arial" panose="020B0604020202020204" pitchFamily="34" charset="0"/>
                <a:ea typeface="ＭＳ Ｐゴシック" panose="020B0600070205080204" pitchFamily="34" charset="-128"/>
              </a:rPr>
              <a:t>Cyber-Grooming</a:t>
            </a:r>
            <a:r>
              <a:rPr lang="de-AT" altLang="de-DE" dirty="0">
                <a:latin typeface="Arial" panose="020B0604020202020204" pitchFamily="34" charset="0"/>
                <a:ea typeface="ＭＳ Ｐゴシック" panose="020B0600070205080204" pitchFamily="34" charset="-128"/>
              </a:rPr>
              <a:t> lässt sich oftmals vermeiden, wenn Jugendliche einfache Chatregeln befolgen und sich v. a. niemals alleine mit Fremden treffen. Möglichkeiten, um sicher zu stellen, dass die Person am Ende der Leitung wirklich auch ein Jugendlicher ist: Jugendliche Sprache, Rechtschreib- und Grammatikfehler, Themen (wie schnell antwortet die Person), Webcam…</a:t>
            </a: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dirty="0">
                <a:latin typeface="Gill Sans MT" panose="020B0502020104020203" pitchFamily="34" charset="0"/>
              </a:rPr>
              <a:t>Illustration: Christoph </a:t>
            </a:r>
            <a:r>
              <a:rPr lang="de-AT" sz="1200" dirty="0" err="1">
                <a:latin typeface="Gill Sans MT" panose="020B0502020104020203" pitchFamily="34" charset="0"/>
              </a:rPr>
              <a:t>Kaindel</a:t>
            </a:r>
            <a:r>
              <a:rPr lang="de-AT" sz="1200" dirty="0">
                <a:latin typeface="Gill Sans MT" panose="020B0502020104020203" pitchFamily="34" charset="0"/>
              </a:rPr>
              <a:t> für Saferinternet.at,  lizenziert unter </a:t>
            </a:r>
            <a:r>
              <a:rPr lang="en-US" sz="1200" dirty="0"/>
              <a:t> </a:t>
            </a:r>
            <a:r>
              <a:rPr lang="en-US" sz="1200" dirty="0">
                <a:hlinkClick r:id="rId3"/>
              </a:rPr>
              <a:t>CC BY-NC 3.0 AT</a:t>
            </a:r>
            <a:r>
              <a:rPr lang="en-US" sz="1200" dirty="0"/>
              <a:t>  </a:t>
            </a:r>
            <a:endParaRPr lang="de-AT" sz="1200" dirty="0">
              <a:latin typeface="Gill Sans MT" panose="020B0502020104020203" pitchFamily="34" charset="0"/>
            </a:endParaRPr>
          </a:p>
          <a:p>
            <a:endParaRPr lang="de-AT" dirty="0"/>
          </a:p>
          <a:p>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54</a:t>
            </a:fld>
            <a:endParaRPr lang="de-AT"/>
          </a:p>
        </p:txBody>
      </p:sp>
    </p:spTree>
    <p:extLst>
      <p:ext uri="{BB962C8B-B14F-4D97-AF65-F5344CB8AC3E}">
        <p14:creationId xmlns:p14="http://schemas.microsoft.com/office/powerpoint/2010/main" val="128272049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Cyber-Grooming:</a:t>
            </a:r>
          </a:p>
          <a:p>
            <a:pPr marL="0" marR="0" lvl="0" indent="0" algn="l" defTabSz="914400" rtl="0" eaLnBrk="1" fontAlgn="auto" latinLnBrk="0" hangingPunct="1">
              <a:lnSpc>
                <a:spcPct val="100000"/>
              </a:lnSpc>
              <a:spcBef>
                <a:spcPts val="0"/>
              </a:spcBef>
              <a:spcAft>
                <a:spcPts val="0"/>
              </a:spcAft>
              <a:buClrTx/>
              <a:buSzTx/>
              <a:buFontTx/>
              <a:buNone/>
              <a:tabLst/>
              <a:defRPr/>
            </a:pPr>
            <a:r>
              <a:rPr lang="de-AT" altLang="de-DE" b="0" dirty="0">
                <a:solidFill>
                  <a:srgbClr val="4D4D4D"/>
                </a:solidFill>
                <a:latin typeface="Gill Sans MT" panose="020B0502020104020203" pitchFamily="34" charset="0"/>
                <a:ea typeface="ＭＳ Ｐゴシック" panose="020B0600070205080204" pitchFamily="34" charset="-128"/>
              </a:rPr>
              <a:t>Erwachsene</a:t>
            </a:r>
            <a:r>
              <a:rPr lang="de-AT" altLang="de-DE" b="1" dirty="0">
                <a:solidFill>
                  <a:srgbClr val="4D4D4D"/>
                </a:solidFill>
                <a:latin typeface="Gill Sans MT" panose="020B0502020104020203" pitchFamily="34" charset="0"/>
                <a:ea typeface="ＭＳ Ｐゴシック" panose="020B0600070205080204" pitchFamily="34" charset="-128"/>
              </a:rPr>
              <a:t> </a:t>
            </a:r>
            <a:r>
              <a:rPr lang="de-AT" altLang="de-DE" dirty="0">
                <a:solidFill>
                  <a:srgbClr val="4D4D4D"/>
                </a:solidFill>
                <a:latin typeface="Gill Sans MT" panose="020B0502020104020203" pitchFamily="34" charset="0"/>
                <a:ea typeface="ＭＳ Ｐゴシック" panose="020B0600070205080204" pitchFamily="34" charset="-128"/>
              </a:rPr>
              <a:t>(Pädophile) suchen über das Internet Kontakt zu Kindern/Jugendlichen mit dem Ziel, diese sexuell zu missbrauchen.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altLang="de-DE" dirty="0">
              <a:latin typeface="Gill Sans MT" panose="020B0502020104020203" pitchFamily="34"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AT" altLang="de-DE" dirty="0">
                <a:latin typeface="Arial" panose="020B0604020202020204" pitchFamily="34" charset="0"/>
                <a:ea typeface="ＭＳ Ｐゴシック" panose="020B0600070205080204" pitchFamily="34" charset="-128"/>
              </a:rPr>
              <a:t>Das Phänomen </a:t>
            </a:r>
            <a:r>
              <a:rPr lang="de-AT" altLang="de-DE" b="0" dirty="0">
                <a:latin typeface="Arial" panose="020B0604020202020204" pitchFamily="34" charset="0"/>
                <a:ea typeface="ＭＳ Ｐゴシック" panose="020B0600070205080204" pitchFamily="34" charset="-128"/>
              </a:rPr>
              <a:t>Cyber-Grooming</a:t>
            </a:r>
            <a:r>
              <a:rPr lang="de-AT" altLang="de-DE" dirty="0">
                <a:latin typeface="Arial" panose="020B0604020202020204" pitchFamily="34" charset="0"/>
                <a:ea typeface="ＭＳ Ｐゴシック" panose="020B0600070205080204" pitchFamily="34" charset="-128"/>
              </a:rPr>
              <a:t> lässt sich oftmals vermeiden, wenn Jugendliche einfache Chatregeln befolgen und sich v.a. niemals alleine mit Fremden treffen. Möglichkeiten, um sicher zu stellen, dass die Person am Ende der Leitung wirklich auch ein Jugendlicher ist: Jugendliche Sprache, Rechtschreib- und Grammatikfehler, Themen (wie schnell antwortet die Person), Webcam…</a:t>
            </a: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dirty="0">
                <a:latin typeface="Gill Sans MT" panose="020B0502020104020203" pitchFamily="34" charset="0"/>
              </a:rPr>
              <a:t>Illustration: Christoph </a:t>
            </a:r>
            <a:r>
              <a:rPr lang="de-AT" sz="1200" dirty="0" err="1">
                <a:latin typeface="Gill Sans MT" panose="020B0502020104020203" pitchFamily="34" charset="0"/>
              </a:rPr>
              <a:t>Kaindel</a:t>
            </a:r>
            <a:r>
              <a:rPr lang="de-AT" sz="1200" dirty="0">
                <a:latin typeface="Gill Sans MT" panose="020B0502020104020203" pitchFamily="34" charset="0"/>
              </a:rPr>
              <a:t> für Saferinternet.at,  lizenziert unter </a:t>
            </a:r>
            <a:r>
              <a:rPr lang="en-US" sz="1200" dirty="0"/>
              <a:t> </a:t>
            </a:r>
            <a:r>
              <a:rPr lang="en-US" sz="1200" dirty="0">
                <a:hlinkClick r:id="rId3"/>
              </a:rPr>
              <a:t>CC BY-NC 3.0 AT</a:t>
            </a:r>
            <a:r>
              <a:rPr lang="en-US" sz="1200" dirty="0"/>
              <a:t>  </a:t>
            </a:r>
            <a:endParaRPr lang="de-AT" sz="1200" dirty="0">
              <a:latin typeface="Gill Sans MT" panose="020B0502020104020203" pitchFamily="34" charset="0"/>
            </a:endParaRPr>
          </a:p>
          <a:p>
            <a:endParaRPr lang="de-AT" dirty="0"/>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dirty="0">
                <a:latin typeface="Gill Sans MT" panose="020B0502020104020203" pitchFamily="34" charset="0"/>
              </a:rPr>
              <a:t>Quelle: </a:t>
            </a:r>
            <a:r>
              <a:rPr lang="de-DE" sz="1200" dirty="0">
                <a:latin typeface="Gill Sans MT" panose="020B0502020104020203" pitchFamily="34" charset="0"/>
              </a:rPr>
              <a:t>Nadja Brenneisen mit einem „Coach“,  Artikel erschienen in </a:t>
            </a:r>
            <a:r>
              <a:rPr lang="de-DE" sz="1200" dirty="0" err="1">
                <a:latin typeface="Gill Sans MT" panose="020B0502020104020203" pitchFamily="34" charset="0"/>
                <a:hlinkClick r:id="rId4"/>
              </a:rPr>
              <a:t>Vice</a:t>
            </a:r>
            <a:r>
              <a:rPr lang="de-DE" sz="1200" dirty="0">
                <a:latin typeface="Gill Sans MT" panose="020B0502020104020203" pitchFamily="34" charset="0"/>
                <a:hlinkClick r:id="rId4"/>
              </a:rPr>
              <a:t> Alps</a:t>
            </a:r>
            <a:r>
              <a:rPr lang="de-DE" sz="1200" dirty="0">
                <a:latin typeface="Gill Sans MT" panose="020B0502020104020203" pitchFamily="34" charset="0"/>
              </a:rPr>
              <a:t>, 2015 </a:t>
            </a:r>
          </a:p>
          <a:p>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55</a:t>
            </a:fld>
            <a:endParaRPr lang="de-AT"/>
          </a:p>
        </p:txBody>
      </p:sp>
    </p:spTree>
    <p:extLst>
      <p:ext uri="{BB962C8B-B14F-4D97-AF65-F5344CB8AC3E}">
        <p14:creationId xmlns:p14="http://schemas.microsoft.com/office/powerpoint/2010/main" val="198235844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Kostenloser Download:</a:t>
            </a:r>
          </a:p>
          <a:p>
            <a:endParaRPr lang="de-DE" dirty="0"/>
          </a:p>
          <a:p>
            <a:pPr marL="171450" indent="-171450">
              <a:buFont typeface="Arial" panose="020B0604020202020204" pitchFamily="34" charset="0"/>
              <a:buChar char="•"/>
            </a:pPr>
            <a:r>
              <a:rPr lang="de-DE" b="0" dirty="0"/>
              <a:t>Info-Folder für Jugendliche zum Thema</a:t>
            </a:r>
            <a:r>
              <a:rPr lang="de-DE" b="0" baseline="0" dirty="0"/>
              <a:t> </a:t>
            </a:r>
            <a:r>
              <a:rPr lang="de-DE" b="1" baseline="0" dirty="0"/>
              <a:t>„Internet-</a:t>
            </a:r>
            <a:r>
              <a:rPr lang="de-DE" b="1" baseline="0" dirty="0" err="1"/>
              <a:t>Betrug“</a:t>
            </a:r>
            <a:r>
              <a:rPr lang="de-DE" b="0" baseline="0" dirty="0" err="1"/>
              <a:t>www.saferinternet.at</a:t>
            </a:r>
            <a:r>
              <a:rPr lang="de-DE" b="0" baseline="0" dirty="0"/>
              <a:t>/</a:t>
            </a:r>
            <a:r>
              <a:rPr lang="de-DE" b="0" baseline="0" dirty="0" err="1"/>
              <a:t>services</a:t>
            </a:r>
            <a:r>
              <a:rPr lang="de-DE" b="0" baseline="0" dirty="0"/>
              <a:t>/</a:t>
            </a:r>
            <a:r>
              <a:rPr lang="de-DE" b="0" baseline="0" dirty="0" err="1"/>
              <a:t>broschuerenservice</a:t>
            </a:r>
            <a:endParaRPr lang="de-DE" baseline="0" dirty="0"/>
          </a:p>
          <a:p>
            <a:pPr marL="171450" indent="-171450">
              <a:buFont typeface="Arial" panose="020B0604020202020204" pitchFamily="34" charset="0"/>
              <a:buChar char="•"/>
            </a:pPr>
            <a:r>
              <a:rPr lang="de-DE" baseline="0" dirty="0"/>
              <a:t>Folder der Watchlist Internet zum Thema </a:t>
            </a:r>
            <a:r>
              <a:rPr lang="de-DE" b="1" baseline="0" dirty="0"/>
              <a:t>„Betrug im Internet“ </a:t>
            </a:r>
            <a:r>
              <a:rPr lang="de-DE" b="0" baseline="0" dirty="0"/>
              <a:t>www.saferinternet.at/services/broschuerenservice</a:t>
            </a:r>
          </a:p>
          <a:p>
            <a:pPr marL="171450" indent="-171450">
              <a:buFont typeface="Arial" panose="020B0604020202020204" pitchFamily="34" charset="0"/>
              <a:buChar char="•"/>
            </a:pPr>
            <a:endParaRPr lang="de-DE" b="0" baseline="0" dirty="0"/>
          </a:p>
          <a:p>
            <a:pPr marL="0" indent="0">
              <a:buFont typeface="Arial" panose="020B0604020202020204" pitchFamily="34" charset="0"/>
              <a:buNone/>
            </a:pPr>
            <a:r>
              <a:rPr lang="de-DE" b="0" baseline="0" dirty="0"/>
              <a:t>Spiel: https://ovosplay.com/cybersecurity-quiz/</a:t>
            </a:r>
          </a:p>
          <a:p>
            <a:pPr marL="0" indent="0">
              <a:buFont typeface="Arial" panose="020B0604020202020204" pitchFamily="34" charset="0"/>
              <a:buNone/>
            </a:pPr>
            <a:endParaRPr lang="de-DE" b="1" baseline="0" dirty="0"/>
          </a:p>
        </p:txBody>
      </p:sp>
      <p:sp>
        <p:nvSpPr>
          <p:cNvPr id="4" name="Foliennummernplatzhalter 3"/>
          <p:cNvSpPr>
            <a:spLocks noGrp="1"/>
          </p:cNvSpPr>
          <p:nvPr>
            <p:ph type="sldNum" sz="quarter" idx="10"/>
          </p:nvPr>
        </p:nvSpPr>
        <p:spPr/>
        <p:txBody>
          <a:bodyPr/>
          <a:lstStyle/>
          <a:p>
            <a:fld id="{5BC9136F-CA9D-4FE5-85DC-58A8F95C26FC}" type="slidenum">
              <a:rPr lang="de-AT" smtClean="0"/>
              <a:t>56</a:t>
            </a:fld>
            <a:endParaRPr lang="de-AT"/>
          </a:p>
        </p:txBody>
      </p:sp>
    </p:spTree>
    <p:extLst>
      <p:ext uri="{BB962C8B-B14F-4D97-AF65-F5344CB8AC3E}">
        <p14:creationId xmlns:p14="http://schemas.microsoft.com/office/powerpoint/2010/main" val="41411700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0" indent="0">
              <a:buFont typeface="Arial" panose="020B0604020202020204" pitchFamily="34" charset="0"/>
              <a:buNone/>
            </a:pPr>
            <a:r>
              <a:rPr lang="de-DE" dirty="0"/>
              <a:t>Alle </a:t>
            </a:r>
            <a:r>
              <a:rPr lang="de-DE" b="1" dirty="0"/>
              <a:t>Daten</a:t>
            </a:r>
            <a:r>
              <a:rPr lang="de-DE" dirty="0"/>
              <a:t>, die irgendwann einmal im Internet gespeichert worden sind, </a:t>
            </a:r>
            <a:r>
              <a:rPr lang="de-DE" b="1" dirty="0"/>
              <a:t>können </a:t>
            </a:r>
            <a:r>
              <a:rPr lang="de-DE" dirty="0"/>
              <a:t>prinzipiell</a:t>
            </a:r>
            <a:r>
              <a:rPr lang="de-DE" b="1" dirty="0"/>
              <a:t> in fremde Hände gelangen</a:t>
            </a:r>
            <a:r>
              <a:rPr lang="de-DE" dirty="0"/>
              <a:t>. </a:t>
            </a:r>
            <a:r>
              <a:rPr lang="de-AT" dirty="0"/>
              <a:t>Überlegen Sie: </a:t>
            </a:r>
            <a:r>
              <a:rPr lang="de-DE" dirty="0"/>
              <a:t>Welche Daten müssen unbedingt gesammelt und verarbeitet werden? Sind möglicherweise auch </a:t>
            </a:r>
            <a:r>
              <a:rPr lang="de-DE" b="1" dirty="0"/>
              <a:t>überflüssige Daten</a:t>
            </a:r>
            <a:r>
              <a:rPr lang="de-DE" dirty="0"/>
              <a:t> dabei? Auf welche Daten meiner SchülerInnen kann ich auch verzichten oder dies anders lösen? Dies betrifft insbesondere sensible Daten und Daten zur Leistungsbeurteilung. Wichtig: </a:t>
            </a:r>
            <a:r>
              <a:rPr lang="de-DE" b="1" dirty="0"/>
              <a:t>Keine</a:t>
            </a:r>
            <a:r>
              <a:rPr lang="de-DE" dirty="0"/>
              <a:t> </a:t>
            </a:r>
            <a:r>
              <a:rPr lang="de-DE" b="1" dirty="0"/>
              <a:t>persönlichen Daten</a:t>
            </a:r>
            <a:r>
              <a:rPr lang="de-DE" dirty="0"/>
              <a:t>, wie Namen, Noten, Erziehungs- und Ordnungsmaßnahmen sowie Adress- und Telefondaten </a:t>
            </a:r>
            <a:r>
              <a:rPr lang="de-DE" b="1" dirty="0"/>
              <a:t>in kostenlos verfügbaren Cloud Systemen speichern</a:t>
            </a:r>
            <a:r>
              <a:rPr lang="de-DE" dirty="0"/>
              <a:t> oder nutzen. Die zentralen Services des Bildungsministeriums oder die Bildungsserver der Länder sind dafür besser geeignet. Vergessen Sie nicht, </a:t>
            </a:r>
            <a:r>
              <a:rPr lang="de-DE" b="1" dirty="0"/>
              <a:t>schülerbezogene bzw. veraltete Inhalte</a:t>
            </a:r>
            <a:r>
              <a:rPr lang="de-DE" dirty="0"/>
              <a:t> regelmäßig zu löschen. Je länger Daten im Netz gespeichert sind, desto eher kann es vorkommen, dass diese missbräuchlich verwendet werden.</a:t>
            </a:r>
            <a:endParaRPr lang="de-AT" dirty="0"/>
          </a:p>
          <a:p>
            <a:endParaRPr lang="de-AT" dirty="0"/>
          </a:p>
          <a:p>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57</a:t>
            </a:fld>
            <a:endParaRPr lang="de-AT"/>
          </a:p>
        </p:txBody>
      </p:sp>
    </p:spTree>
    <p:extLst>
      <p:ext uri="{BB962C8B-B14F-4D97-AF65-F5344CB8AC3E}">
        <p14:creationId xmlns:p14="http://schemas.microsoft.com/office/powerpoint/2010/main" val="20372939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defRPr/>
            </a:pPr>
            <a:r>
              <a:rPr lang="de-AT" b="1" dirty="0"/>
              <a:t>Was sind Cloud Computing-Systeme?</a:t>
            </a:r>
          </a:p>
          <a:p>
            <a:pPr>
              <a:defRPr/>
            </a:pPr>
            <a:endParaRPr lang="de-AT" b="1" dirty="0"/>
          </a:p>
          <a:p>
            <a:pPr>
              <a:defRPr/>
            </a:pPr>
            <a:r>
              <a:rPr lang="de-DE" dirty="0"/>
              <a:t>Beim Cloud-Computing, dem „Rechnen in der Wolke“, wird </a:t>
            </a:r>
            <a:r>
              <a:rPr lang="de-DE" b="1" dirty="0"/>
              <a:t>IT-Infrastruktur</a:t>
            </a:r>
            <a:r>
              <a:rPr lang="de-DE" dirty="0"/>
              <a:t> genutzt, die über das </a:t>
            </a:r>
            <a:r>
              <a:rPr lang="de-DE" b="1" dirty="0"/>
              <a:t>Internet erreichbar</a:t>
            </a:r>
            <a:r>
              <a:rPr lang="de-DE" dirty="0"/>
              <a:t> ist und in der die </a:t>
            </a:r>
            <a:r>
              <a:rPr lang="de-DE" b="1" dirty="0"/>
              <a:t>Daten nicht mehr vor Ort am Computer</a:t>
            </a:r>
            <a:r>
              <a:rPr lang="de-DE" dirty="0"/>
              <a:t> (oder am schuleigenen Server) </a:t>
            </a:r>
            <a:r>
              <a:rPr lang="de-DE" b="1" dirty="0"/>
              <a:t>gespeichert</a:t>
            </a:r>
            <a:r>
              <a:rPr lang="de-DE" dirty="0"/>
              <a:t> sind, sondern an einem anderen, manchmal nicht klar definierten Ort, der sogenannten „Wolke“. Dies kann </a:t>
            </a:r>
            <a:r>
              <a:rPr lang="de-DE" b="1" dirty="0"/>
              <a:t>Speicherplatz</a:t>
            </a:r>
            <a:r>
              <a:rPr lang="de-DE" dirty="0"/>
              <a:t> (z. B. Dropbox, iCloud, ...), </a:t>
            </a:r>
            <a:r>
              <a:rPr lang="de-DE" b="1" dirty="0"/>
              <a:t>Plattformen</a:t>
            </a:r>
            <a:r>
              <a:rPr lang="de-DE" dirty="0"/>
              <a:t> (klassische Lernplattformen und Web 2.0-Anwendungen) oder </a:t>
            </a:r>
            <a:r>
              <a:rPr lang="de-DE" b="1" dirty="0"/>
              <a:t>Anwendungen</a:t>
            </a:r>
            <a:r>
              <a:rPr lang="de-DE" dirty="0"/>
              <a:t> (z. B. Google Drive, Microsoft 365, Web 2.0-Anwendungen und Kommunikationsplattformen) umfassen</a:t>
            </a:r>
            <a:r>
              <a:rPr lang="de-DE" i="1" dirty="0"/>
              <a:t>. Angelehnt an: http://de.wikipedia.org/wiki/Cloud-Computing</a:t>
            </a:r>
          </a:p>
          <a:p>
            <a:pPr>
              <a:defRPr/>
            </a:pPr>
            <a:endParaRPr lang="de-DE" i="1" dirty="0"/>
          </a:p>
          <a:p>
            <a:pPr>
              <a:defRPr/>
            </a:pPr>
            <a:r>
              <a:rPr lang="de-DE" b="1" dirty="0"/>
              <a:t>Wann werden Cloud Computing-Systeme im Schulalltag eingesetzt?</a:t>
            </a:r>
          </a:p>
          <a:p>
            <a:pPr>
              <a:defRPr/>
            </a:pPr>
            <a:r>
              <a:rPr lang="de-DE" dirty="0"/>
              <a:t>In Schulen werden neben Lernplattformen und zahlreichen Web 2.0-Programmen vor allem Speicherplatzprogramme, wie z. B. Dropbox, genutzt. Dies ist jedoch von Schule zu Schule unterschiedlich. In einigen Teilen Österreichs werden solche Maßnahmen durch die Bereitstellung entsprechender Plattformen (u. a. Lernplattformen z. B. </a:t>
            </a:r>
            <a:r>
              <a:rPr lang="de-DE" dirty="0" err="1"/>
              <a:t>moodle</a:t>
            </a:r>
            <a:r>
              <a:rPr lang="de-DE" dirty="0"/>
              <a:t> oder </a:t>
            </a:r>
            <a:r>
              <a:rPr lang="de-DE" dirty="0" err="1"/>
              <a:t>lms</a:t>
            </a:r>
            <a:r>
              <a:rPr lang="de-DE" dirty="0"/>
              <a:t>) durch die Länder wie durch deren Bildungsserver, unterstützt. Lernplattformen werden auch vom Bund bereitgestellt. Die „zentralen Services des Bundes“ werden auf den Servern des Bundesrechenzentrums gespeichert und sind daher als empfehlenswerte Systeme zu sehen.</a:t>
            </a:r>
          </a:p>
          <a:p>
            <a:pPr>
              <a:defRPr/>
            </a:pPr>
            <a:endParaRPr lang="de-AT" i="1" dirty="0"/>
          </a:p>
          <a:p>
            <a:pPr>
              <a:defRPr/>
            </a:pPr>
            <a:r>
              <a:rPr lang="de-AT" b="1" dirty="0"/>
              <a:t>Datensicherheit</a:t>
            </a:r>
            <a:br>
              <a:rPr lang="de-AT" b="1" dirty="0"/>
            </a:br>
            <a:r>
              <a:rPr lang="de-DE" dirty="0"/>
              <a:t>Alle </a:t>
            </a:r>
            <a:r>
              <a:rPr lang="de-DE" b="1" dirty="0"/>
              <a:t>Daten</a:t>
            </a:r>
            <a:r>
              <a:rPr lang="de-DE" dirty="0"/>
              <a:t>, die irgendwann einmal im Internet gespeichert worden sind, </a:t>
            </a:r>
            <a:r>
              <a:rPr lang="de-DE" b="1" dirty="0"/>
              <a:t>können </a:t>
            </a:r>
            <a:r>
              <a:rPr lang="de-DE" dirty="0"/>
              <a:t>prinzipiell</a:t>
            </a:r>
            <a:r>
              <a:rPr lang="de-DE" b="1" dirty="0"/>
              <a:t> in fremde Hände gelangen</a:t>
            </a:r>
            <a:r>
              <a:rPr lang="de-DE" dirty="0"/>
              <a:t>. </a:t>
            </a:r>
            <a:r>
              <a:rPr lang="de-AT" dirty="0"/>
              <a:t>Überlegen Sie: </a:t>
            </a:r>
            <a:r>
              <a:rPr lang="de-DE" dirty="0"/>
              <a:t>Welche Daten müssen unbedingt gesammelt und verarbeitet werden? Sind möglicherweise auch </a:t>
            </a:r>
            <a:r>
              <a:rPr lang="de-DE" b="1" dirty="0"/>
              <a:t>überflüssige Daten</a:t>
            </a:r>
            <a:r>
              <a:rPr lang="de-DE" dirty="0"/>
              <a:t> dabei? Auf welche Daten meiner SchülerInnen kann ich auch verzichten oder dies anders lösen? Dies betrifft insbesondere sensible Daten und Daten zur Leistungsbeurteilung. Wichtig: </a:t>
            </a:r>
            <a:r>
              <a:rPr lang="de-DE" b="1" dirty="0"/>
              <a:t>Keine</a:t>
            </a:r>
            <a:r>
              <a:rPr lang="de-DE" dirty="0"/>
              <a:t> </a:t>
            </a:r>
            <a:r>
              <a:rPr lang="de-DE" b="1" dirty="0"/>
              <a:t>persönlichen Daten</a:t>
            </a:r>
            <a:r>
              <a:rPr lang="de-DE" dirty="0"/>
              <a:t>, wie Namen, Noten, Erziehungs- und Ordnungsmaßnahmen sowie Adress- und Telefondaten </a:t>
            </a:r>
            <a:r>
              <a:rPr lang="de-DE" b="1" dirty="0"/>
              <a:t>in kostenlos verfügbaren Cloud Systemen speichern</a:t>
            </a:r>
            <a:r>
              <a:rPr lang="de-DE" dirty="0"/>
              <a:t> oder nutzen. Die zentralen Services des Bildungsministeriums oder die Bildungsserver der Länder sind dafür besser geeignet. Vergessen Sie nicht, </a:t>
            </a:r>
            <a:r>
              <a:rPr lang="de-DE" b="1" dirty="0"/>
              <a:t>schülerbezogene bzw. veraltete Inhalte</a:t>
            </a:r>
            <a:r>
              <a:rPr lang="de-DE" dirty="0"/>
              <a:t> regelmäßig zu löschen. Je länger Daten im Netz gespeichert sind, desto eher kann es vorkommen, dass diese missbräuchlich verwendet werden.</a:t>
            </a:r>
          </a:p>
          <a:p>
            <a:pPr>
              <a:defRPr/>
            </a:pPr>
            <a:endParaRPr lang="de-DE" dirty="0"/>
          </a:p>
          <a:p>
            <a:pPr>
              <a:defRPr/>
            </a:pPr>
            <a:r>
              <a:rPr lang="de-DE" b="1" dirty="0"/>
              <a:t>Technische Sicherheitsvorkehrungen</a:t>
            </a:r>
          </a:p>
          <a:p>
            <a:pPr>
              <a:defRPr/>
            </a:pPr>
            <a:r>
              <a:rPr lang="de-AT" dirty="0"/>
              <a:t>Achten Sie neben den </a:t>
            </a:r>
            <a:r>
              <a:rPr lang="de-DE" dirty="0"/>
              <a:t>üblichen </a:t>
            </a:r>
            <a:r>
              <a:rPr lang="de-DE" b="1" dirty="0"/>
              <a:t>Sicherheitsvorkehrungen im Umgang mit Computer und Internet</a:t>
            </a:r>
            <a:r>
              <a:rPr lang="de-DE" dirty="0"/>
              <a:t> (regelmäßige Systemupdates, Nutzung aktueller Apps und Programme, Firewall, keine Weitergabe von Zugangsdaten und Passwörter sowie sichere Passwörter etc.) auf die </a:t>
            </a:r>
            <a:r>
              <a:rPr lang="de-DE" b="1" dirty="0"/>
              <a:t>Verschlüsselung der Daten</a:t>
            </a:r>
            <a:r>
              <a:rPr lang="de-DE" dirty="0"/>
              <a:t> beim Up- und Download (eine verschlüsselte Datenübertragen erkennt man am „https“ vor der Webadresse) und eine Zwei-Faktor-Authentifizierung beim Login (wie z. B. die Kombination zwischen Bankkarte und PIN beim Geldautomaten). </a:t>
            </a:r>
          </a:p>
          <a:p>
            <a:pPr>
              <a:defRPr/>
            </a:pPr>
            <a:endParaRPr lang="de-DE" dirty="0"/>
          </a:p>
          <a:p>
            <a:pPr>
              <a:defRPr/>
            </a:pPr>
            <a:r>
              <a:rPr lang="de-DE" dirty="0"/>
              <a:t>So sehen sichere Passwörter aus: https://www.saferinternet.at/faq/datenschutz/wie-sieht-ein-sicheres-passwort-aus/</a:t>
            </a:r>
          </a:p>
          <a:p>
            <a:pPr>
              <a:defRPr/>
            </a:pPr>
            <a:r>
              <a:rPr lang="de-DE" dirty="0"/>
              <a:t>Zwei-Faktor-Authentifizierung: https://www.saferinternet.at/faq/datenschutz/was-ist-die-zwei-faktor-authentifizierung/ </a:t>
            </a:r>
          </a:p>
          <a:p>
            <a:pPr>
              <a:defRPr/>
            </a:pPr>
            <a:endParaRPr lang="de-DE" dirty="0"/>
          </a:p>
          <a:p>
            <a:pPr>
              <a:defRPr/>
            </a:pPr>
            <a:r>
              <a:rPr lang="de-DE" b="1" dirty="0"/>
              <a:t>Verhaltensvereinbarungen treffen</a:t>
            </a:r>
          </a:p>
          <a:p>
            <a:pPr>
              <a:defRPr/>
            </a:pPr>
            <a:r>
              <a:rPr lang="de-DE" dirty="0"/>
              <a:t>Welche Regeln sind in der Klasse sinnvoll? Z. B. betreffend Umgang miteinander, Weitergabe von Passwörtern, jemanden ausschließen, jemanden fertigmachen, Dateien (Bilder, Videos etc.) weiterschicken oder an anderer Stelle veröffentlichen etc.</a:t>
            </a:r>
            <a:endParaRPr lang="de-AT" dirty="0"/>
          </a:p>
          <a:p>
            <a:pPr>
              <a:defRPr/>
            </a:pPr>
            <a:endParaRPr lang="de-AT" b="1" dirty="0"/>
          </a:p>
          <a:p>
            <a:pPr>
              <a:defRPr/>
            </a:pPr>
            <a:r>
              <a:rPr lang="de-DE" b="1" dirty="0"/>
              <a:t>Eltern ausreichend informieren</a:t>
            </a:r>
            <a:endParaRPr lang="de-DE" dirty="0"/>
          </a:p>
          <a:p>
            <a:pPr>
              <a:defRPr/>
            </a:pPr>
            <a:r>
              <a:rPr lang="de-DE" dirty="0"/>
              <a:t>Zur Verarbeitung von Daten, Bildern, Erzeugnissen aus dem Unterricht usw. benötigen Sie die</a:t>
            </a:r>
            <a:r>
              <a:rPr lang="de-DE" b="1" dirty="0"/>
              <a:t> Zustimmung der Eltern</a:t>
            </a:r>
            <a:r>
              <a:rPr lang="de-DE" dirty="0"/>
              <a:t>, bzw. bei über 14-jährigen zusätzlich auch die der SchülerInnen. Diese kann von den Betroffenen jederzeit widerrufen werden. Informieren Sie die Eltern über alle geplanten Vorhaben und holen Sie deren Einverständniserklärung ein. Machen Sie transparent, welche Daten, Bilder etc. Sie wo nutzen und wie Sie damit umgehen.</a:t>
            </a:r>
          </a:p>
          <a:p>
            <a:pPr>
              <a:defRPr/>
            </a:pPr>
            <a:endParaRPr lang="de-DE" b="1" dirty="0"/>
          </a:p>
          <a:p>
            <a:pPr>
              <a:defRPr/>
            </a:pPr>
            <a:r>
              <a:rPr lang="de-DE" b="1" dirty="0"/>
              <a:t>Urheberrecht beachten</a:t>
            </a:r>
          </a:p>
          <a:p>
            <a:pPr>
              <a:defRPr/>
            </a:pPr>
            <a:r>
              <a:rPr lang="de-DE" dirty="0"/>
              <a:t>Höchstwahrscheinlich haben Sie als Lehrkraft die Möglichkeit, im Klassenzimmer auch teilweise auf urheberrechtlich geschützte Dokumente/Unterlagen zurückzugreifen, beim Arbeiten in der Cloud ist das nicht so sicher. Seien Sie also ein Vorbild und beachten Sie das Urheberrecht, indem Sie – wenn möglich – immer Unterlagen nutzen, für die Sie auch die entsprechenden Rechte haben, z. B. Creative Commons-Unterlagen.</a:t>
            </a:r>
          </a:p>
          <a:p>
            <a:pPr>
              <a:defRPr/>
            </a:pPr>
            <a:endParaRPr lang="de-DE" dirty="0"/>
          </a:p>
          <a:p>
            <a:pPr>
              <a:defRPr/>
            </a:pPr>
            <a:r>
              <a:rPr lang="de-DE" dirty="0"/>
              <a:t>Mehr zum Thema</a:t>
            </a:r>
            <a:r>
              <a:rPr lang="de-AT" dirty="0"/>
              <a:t> Urheberrecht: </a:t>
            </a:r>
            <a:r>
              <a:rPr lang="de-DE" dirty="0"/>
              <a:t>https://www.saferinternet.at/themen/urheberrechte/</a:t>
            </a:r>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58</a:t>
            </a:fld>
            <a:endParaRPr lang="de-AT"/>
          </a:p>
        </p:txBody>
      </p:sp>
    </p:spTree>
    <p:extLst>
      <p:ext uri="{BB962C8B-B14F-4D97-AF65-F5344CB8AC3E}">
        <p14:creationId xmlns:p14="http://schemas.microsoft.com/office/powerpoint/2010/main" val="334982284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defRPr/>
            </a:pPr>
            <a:r>
              <a:rPr lang="de-AT" b="1" dirty="0"/>
              <a:t>Was sind Cloud Computing-Systeme?</a:t>
            </a:r>
          </a:p>
          <a:p>
            <a:pPr>
              <a:defRPr/>
            </a:pPr>
            <a:endParaRPr lang="de-AT" b="1" dirty="0"/>
          </a:p>
          <a:p>
            <a:pPr>
              <a:defRPr/>
            </a:pPr>
            <a:r>
              <a:rPr lang="de-DE" dirty="0"/>
              <a:t>Beim Cloud-Computing, dem „Rechnen in der Wolke“, wird </a:t>
            </a:r>
            <a:r>
              <a:rPr lang="de-DE" b="1" dirty="0"/>
              <a:t>IT-Infrastruktur</a:t>
            </a:r>
            <a:r>
              <a:rPr lang="de-DE" dirty="0"/>
              <a:t> genutzt, die über das </a:t>
            </a:r>
            <a:r>
              <a:rPr lang="de-DE" b="1" dirty="0"/>
              <a:t>Internet erreichbar</a:t>
            </a:r>
            <a:r>
              <a:rPr lang="de-DE" dirty="0"/>
              <a:t> ist und in der die </a:t>
            </a:r>
            <a:r>
              <a:rPr lang="de-DE" b="1" dirty="0"/>
              <a:t>Daten nicht mehr vor Ort am Computer</a:t>
            </a:r>
            <a:r>
              <a:rPr lang="de-DE" dirty="0"/>
              <a:t> (oder am schuleigenen Server) </a:t>
            </a:r>
            <a:r>
              <a:rPr lang="de-DE" b="1" dirty="0"/>
              <a:t>gespeichert</a:t>
            </a:r>
            <a:r>
              <a:rPr lang="de-DE" dirty="0"/>
              <a:t> sind, sondern an einem anderen, manchmal nicht klar definierten Ort, der sogenannten „Wolke“. Dies kann </a:t>
            </a:r>
            <a:r>
              <a:rPr lang="de-DE" b="1" dirty="0"/>
              <a:t>Speicherplatz</a:t>
            </a:r>
            <a:r>
              <a:rPr lang="de-DE" dirty="0"/>
              <a:t> (z. B. Dropbox, iCloud, ...), </a:t>
            </a:r>
            <a:r>
              <a:rPr lang="de-DE" b="1" dirty="0"/>
              <a:t>Plattformen</a:t>
            </a:r>
            <a:r>
              <a:rPr lang="de-DE" dirty="0"/>
              <a:t> (klassische Lernplattformen und Web 2.0-Anwendungen) oder </a:t>
            </a:r>
            <a:r>
              <a:rPr lang="de-DE" b="1" dirty="0"/>
              <a:t>Anwendungen</a:t>
            </a:r>
            <a:r>
              <a:rPr lang="de-DE" dirty="0"/>
              <a:t> (z. B. Google Drive, Microsoft 365, Web 2.0-Anwendungen und Kommunikationsplattformen) umfassen</a:t>
            </a:r>
            <a:r>
              <a:rPr lang="de-DE" i="1" dirty="0"/>
              <a:t>. Angelehnt an: http://de.wikipedia.org/wiki/Cloud-Computing</a:t>
            </a:r>
          </a:p>
          <a:p>
            <a:pPr>
              <a:defRPr/>
            </a:pPr>
            <a:endParaRPr lang="de-DE" i="1" dirty="0"/>
          </a:p>
          <a:p>
            <a:pPr>
              <a:defRPr/>
            </a:pPr>
            <a:r>
              <a:rPr lang="de-DE" b="1" dirty="0"/>
              <a:t>Wann werden Cloud Computing-Systeme im Schulalltag eingesetzt?</a:t>
            </a:r>
          </a:p>
          <a:p>
            <a:pPr>
              <a:defRPr/>
            </a:pPr>
            <a:r>
              <a:rPr lang="de-DE" dirty="0"/>
              <a:t>In Schulen werden neben Lernplattformen und zahlreichen Web 2.0-Programmen vor allem Speicherplatzprogramme, wie z. B. Dropbox, genutzt. Dies ist jedoch von Schule zu Schule unterschiedlich. In einigen Teilen Österreichs werden solche Maßnahmen durch die Bereitstellung entsprechender Plattformen (u. a. Lernplattformen z. B. </a:t>
            </a:r>
            <a:r>
              <a:rPr lang="de-DE" dirty="0" err="1"/>
              <a:t>moodle</a:t>
            </a:r>
            <a:r>
              <a:rPr lang="de-DE" dirty="0"/>
              <a:t> oder </a:t>
            </a:r>
            <a:r>
              <a:rPr lang="de-DE" dirty="0" err="1"/>
              <a:t>lms</a:t>
            </a:r>
            <a:r>
              <a:rPr lang="de-DE" dirty="0"/>
              <a:t>) durch die Länder wie durch deren Bildungsserver, unterstützt. Lernplattformen werden auch vom Bund bereitgestellt. Die „zentralen Services des Bundes“ werden auf den Servern des Bundesrechenzentrums gespeichert und sind daher als empfehlenswerte Systeme zu sehen.</a:t>
            </a:r>
          </a:p>
          <a:p>
            <a:pPr>
              <a:defRPr/>
            </a:pPr>
            <a:endParaRPr lang="de-AT" i="1" dirty="0"/>
          </a:p>
          <a:p>
            <a:pPr>
              <a:defRPr/>
            </a:pPr>
            <a:r>
              <a:rPr lang="de-AT" b="1" dirty="0"/>
              <a:t>Datensicherheit</a:t>
            </a:r>
            <a:br>
              <a:rPr lang="de-AT" b="1" dirty="0"/>
            </a:br>
            <a:r>
              <a:rPr lang="de-DE" dirty="0"/>
              <a:t>Alle </a:t>
            </a:r>
            <a:r>
              <a:rPr lang="de-DE" b="1" dirty="0"/>
              <a:t>Daten</a:t>
            </a:r>
            <a:r>
              <a:rPr lang="de-DE" dirty="0"/>
              <a:t>, die irgendwann einmal im Internet gespeichert worden sind, </a:t>
            </a:r>
            <a:r>
              <a:rPr lang="de-DE" b="1" dirty="0"/>
              <a:t>können </a:t>
            </a:r>
            <a:r>
              <a:rPr lang="de-DE" dirty="0"/>
              <a:t>prinzipiell</a:t>
            </a:r>
            <a:r>
              <a:rPr lang="de-DE" b="1" dirty="0"/>
              <a:t> in fremde Hände gelangen</a:t>
            </a:r>
            <a:r>
              <a:rPr lang="de-DE" dirty="0"/>
              <a:t>. </a:t>
            </a:r>
            <a:r>
              <a:rPr lang="de-AT" dirty="0"/>
              <a:t>Überlegen Sie: </a:t>
            </a:r>
            <a:r>
              <a:rPr lang="de-DE" dirty="0"/>
              <a:t>Welche Daten müssen unbedingt gesammelt und verarbeitet werden? Sind möglicherweise auch </a:t>
            </a:r>
            <a:r>
              <a:rPr lang="de-DE" b="1" dirty="0"/>
              <a:t>überflüssige Daten</a:t>
            </a:r>
            <a:r>
              <a:rPr lang="de-DE" dirty="0"/>
              <a:t> dabei? Auf welche Daten meiner SchülerInnen kann ich auch verzichten oder dies anders lösen? Dies betrifft insbesondere sensible Daten und Daten zur Leistungsbeurteilung. Wichtig: </a:t>
            </a:r>
            <a:r>
              <a:rPr lang="de-DE" b="1" dirty="0"/>
              <a:t>Keine</a:t>
            </a:r>
            <a:r>
              <a:rPr lang="de-DE" dirty="0"/>
              <a:t> </a:t>
            </a:r>
            <a:r>
              <a:rPr lang="de-DE" b="1" dirty="0"/>
              <a:t>persönlichen Daten</a:t>
            </a:r>
            <a:r>
              <a:rPr lang="de-DE" dirty="0"/>
              <a:t>, wie Namen, Noten, Erziehungs- und Ordnungsmaßnahmen sowie Adress- und Telefondaten </a:t>
            </a:r>
            <a:r>
              <a:rPr lang="de-DE" b="1" dirty="0"/>
              <a:t>in kostenlos verfügbaren Cloud Systemen speichern</a:t>
            </a:r>
            <a:r>
              <a:rPr lang="de-DE" dirty="0"/>
              <a:t> oder nutzen. Die zentralen Services des Bildungsministeriums oder die Bildungsserver der Länder sind dafür besser geeignet. Vergessen Sie nicht, </a:t>
            </a:r>
            <a:r>
              <a:rPr lang="de-DE" b="1" dirty="0"/>
              <a:t>schülerbezogene bzw. veraltete Inhalte</a:t>
            </a:r>
            <a:r>
              <a:rPr lang="de-DE" dirty="0"/>
              <a:t> regelmäßig zu löschen. Je länger Daten im Netz gespeichert sind, desto eher kann es vorkommen, dass diese missbräuchlich verwendet werden.</a:t>
            </a:r>
          </a:p>
          <a:p>
            <a:pPr>
              <a:defRPr/>
            </a:pPr>
            <a:endParaRPr lang="de-DE" dirty="0"/>
          </a:p>
          <a:p>
            <a:pPr>
              <a:defRPr/>
            </a:pPr>
            <a:r>
              <a:rPr lang="de-DE" b="1" dirty="0"/>
              <a:t>Technische Sicherheitsvorkehrungen</a:t>
            </a:r>
          </a:p>
          <a:p>
            <a:pPr>
              <a:defRPr/>
            </a:pPr>
            <a:r>
              <a:rPr lang="de-AT" dirty="0"/>
              <a:t>Achten Sie neben den </a:t>
            </a:r>
            <a:r>
              <a:rPr lang="de-DE" dirty="0"/>
              <a:t>üblichen </a:t>
            </a:r>
            <a:r>
              <a:rPr lang="de-DE" b="1" dirty="0"/>
              <a:t>Sicherheitsvorkehrungen im Umgang mit Computer und Internet</a:t>
            </a:r>
            <a:r>
              <a:rPr lang="de-DE" dirty="0"/>
              <a:t> (regelmäßige Systemupdates, Nutzung aktueller Apps und Programme, Firewall, keine Weitergabe von Zugangsdaten und Passwörter sowie sichere Passwörter etc.) auf die </a:t>
            </a:r>
            <a:r>
              <a:rPr lang="de-DE" b="1" dirty="0"/>
              <a:t>Verschlüsselung der Daten</a:t>
            </a:r>
            <a:r>
              <a:rPr lang="de-DE" dirty="0"/>
              <a:t> beim Up- und Download (eine verschlüsselte Datenübertragen erkennt man am „https“ vor der Webadresse) und eine Zwei-Faktor-Authentifizierung beim Login (wie z. B. die Kombination zwischen Bankkarte und PIN beim Geldautomaten). </a:t>
            </a:r>
          </a:p>
          <a:p>
            <a:pPr>
              <a:defRPr/>
            </a:pPr>
            <a:endParaRPr lang="de-DE" dirty="0"/>
          </a:p>
          <a:p>
            <a:pPr>
              <a:defRPr/>
            </a:pPr>
            <a:r>
              <a:rPr lang="de-DE" dirty="0"/>
              <a:t>So sehen sichere Passwörter aus: https://www.saferinternet.at/faq/datenschutz/wie-sieht-ein-sicheres-passwort-aus/</a:t>
            </a:r>
          </a:p>
          <a:p>
            <a:pPr>
              <a:defRPr/>
            </a:pPr>
            <a:r>
              <a:rPr lang="de-DE" dirty="0"/>
              <a:t>Zwei-Faktor-Authentifizierung: https://www.saferinternet.at/faq/datenschutz/was-ist-die-zwei-faktor-authentifizierung/ </a:t>
            </a:r>
          </a:p>
          <a:p>
            <a:pPr>
              <a:defRPr/>
            </a:pPr>
            <a:endParaRPr lang="de-DE" dirty="0"/>
          </a:p>
          <a:p>
            <a:pPr>
              <a:defRPr/>
            </a:pPr>
            <a:r>
              <a:rPr lang="de-DE" b="1" dirty="0"/>
              <a:t>Verhaltensvereinbarungen treffen</a:t>
            </a:r>
          </a:p>
          <a:p>
            <a:pPr>
              <a:defRPr/>
            </a:pPr>
            <a:r>
              <a:rPr lang="de-DE" dirty="0"/>
              <a:t>Welche Regeln sind in der Klasse sinnvoll? Z. B. betreffend Umgang miteinander, Weitergabe von Passwörtern, jemanden ausschließen, jemanden fertigmachen, Dateien (Bilder, Videos etc.) weiterschicken oder an anderer Stelle veröffentlichen etc.</a:t>
            </a:r>
            <a:endParaRPr lang="de-AT" dirty="0"/>
          </a:p>
          <a:p>
            <a:pPr>
              <a:defRPr/>
            </a:pPr>
            <a:endParaRPr lang="de-AT" b="1" dirty="0"/>
          </a:p>
          <a:p>
            <a:pPr>
              <a:defRPr/>
            </a:pPr>
            <a:r>
              <a:rPr lang="de-DE" b="1" dirty="0"/>
              <a:t>Eltern ausreichend informieren</a:t>
            </a:r>
            <a:endParaRPr lang="de-DE" dirty="0"/>
          </a:p>
          <a:p>
            <a:pPr>
              <a:defRPr/>
            </a:pPr>
            <a:r>
              <a:rPr lang="de-DE" dirty="0"/>
              <a:t>Zur Verarbeitung von Daten, Bildern, Erzeugnissen aus dem Unterricht usw. benötigen Sie die</a:t>
            </a:r>
            <a:r>
              <a:rPr lang="de-DE" b="1" dirty="0"/>
              <a:t> Zustimmung der Eltern</a:t>
            </a:r>
            <a:r>
              <a:rPr lang="de-DE" dirty="0"/>
              <a:t>, bzw. bei über 14-jährigen zusätzlich auch die der SchülerInnen. Diese kann von den Betroffenen jederzeit widerrufen werden. Informieren Sie die Eltern über alle geplanten Vorhaben und holen Sie deren Einverständniserklärung ein. Machen Sie transparent, welche Daten, Bilder etc. Sie wo nutzen und wie Sie damit umgehen.</a:t>
            </a:r>
          </a:p>
          <a:p>
            <a:pPr>
              <a:defRPr/>
            </a:pPr>
            <a:endParaRPr lang="de-DE" b="1" dirty="0"/>
          </a:p>
          <a:p>
            <a:pPr>
              <a:defRPr/>
            </a:pPr>
            <a:r>
              <a:rPr lang="de-DE" b="1" dirty="0"/>
              <a:t>Urheberrecht beachten</a:t>
            </a:r>
          </a:p>
          <a:p>
            <a:pPr>
              <a:defRPr/>
            </a:pPr>
            <a:r>
              <a:rPr lang="de-DE" dirty="0"/>
              <a:t>Höchstwahrscheinlich haben Sie als Lehrkraft die Möglichkeit, im Klassenzimmer auch teilweise auf urheberrechtlich geschützte Dokumente/Unterlagen zurückzugreifen, beim Arbeiten in der Cloud ist das nicht so sicher. Seien Sie also ein Vorbild und beachten Sie das Urheberrecht, indem Sie – wenn möglich – immer Unterlagen nutzen, für die Sie auch die entsprechenden Rechte haben, z. B. Creative Commons-Unterlagen.</a:t>
            </a:r>
          </a:p>
          <a:p>
            <a:pPr>
              <a:defRPr/>
            </a:pPr>
            <a:endParaRPr lang="de-DE" dirty="0"/>
          </a:p>
          <a:p>
            <a:pPr>
              <a:defRPr/>
            </a:pPr>
            <a:r>
              <a:rPr lang="de-DE" dirty="0"/>
              <a:t>Mehr zum Thema</a:t>
            </a:r>
            <a:r>
              <a:rPr lang="de-AT" dirty="0"/>
              <a:t> Urheberrecht: </a:t>
            </a:r>
            <a:r>
              <a:rPr lang="de-DE" dirty="0"/>
              <a:t>https://www.saferinternet.at/themen/urheberrechte/</a:t>
            </a:r>
            <a:endParaRPr lang="de-AT"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59</a:t>
            </a:fld>
            <a:endParaRPr lang="de-AT"/>
          </a:p>
        </p:txBody>
      </p:sp>
    </p:spTree>
    <p:extLst>
      <p:ext uri="{BB962C8B-B14F-4D97-AF65-F5344CB8AC3E}">
        <p14:creationId xmlns:p14="http://schemas.microsoft.com/office/powerpoint/2010/main" val="13570811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AT" dirty="0">
                <a:solidFill>
                  <a:schemeClr val="tx1"/>
                </a:solidFill>
              </a:rPr>
              <a:t>Urheberrechte, Creative Commons</a:t>
            </a:r>
          </a:p>
          <a:p>
            <a:pPr marL="171450" indent="-171450">
              <a:buFont typeface="Arial" panose="020B0604020202020204" pitchFamily="34" charset="0"/>
              <a:buChar char="•"/>
            </a:pPr>
            <a:r>
              <a:rPr lang="de-AT" dirty="0">
                <a:solidFill>
                  <a:schemeClr val="tx1"/>
                </a:solidFill>
              </a:rPr>
              <a:t>Cyber-Mobbing</a:t>
            </a:r>
          </a:p>
          <a:p>
            <a:pPr marL="171450" indent="-171450">
              <a:buFont typeface="Arial" panose="020B0604020202020204" pitchFamily="34" charset="0"/>
              <a:buChar char="•"/>
            </a:pPr>
            <a:r>
              <a:rPr lang="de-AT" dirty="0">
                <a:solidFill>
                  <a:schemeClr val="tx1"/>
                </a:solidFill>
              </a:rPr>
              <a:t>Online-Kommunikation</a:t>
            </a:r>
          </a:p>
          <a:p>
            <a:pPr marL="171450" indent="-171450">
              <a:buFont typeface="Arial" panose="020B0604020202020204" pitchFamily="34" charset="0"/>
              <a:buChar char="•"/>
            </a:pPr>
            <a:r>
              <a:rPr lang="de-AT" dirty="0">
                <a:solidFill>
                  <a:schemeClr val="tx1"/>
                </a:solidFill>
              </a:rPr>
              <a:t>Soziale Netzwerke</a:t>
            </a:r>
          </a:p>
          <a:p>
            <a:pPr marL="171450" indent="-171450">
              <a:buFont typeface="Arial" panose="020B0604020202020204" pitchFamily="34" charset="0"/>
              <a:buChar char="•"/>
            </a:pPr>
            <a:r>
              <a:rPr lang="de-AT" dirty="0">
                <a:solidFill>
                  <a:schemeClr val="tx1"/>
                </a:solidFill>
              </a:rPr>
              <a:t>Quellenkritik</a:t>
            </a:r>
          </a:p>
          <a:p>
            <a:pPr marL="171450" indent="-171450">
              <a:buFont typeface="Arial" panose="020B0604020202020204" pitchFamily="34" charset="0"/>
              <a:buChar char="•"/>
            </a:pPr>
            <a:r>
              <a:rPr lang="de-AT" dirty="0">
                <a:solidFill>
                  <a:schemeClr val="tx1"/>
                </a:solidFill>
              </a:rPr>
              <a:t>Datenschutz</a:t>
            </a:r>
          </a:p>
          <a:p>
            <a:pPr marL="171450" indent="-171450">
              <a:buFont typeface="Arial" panose="020B0604020202020204" pitchFamily="34" charset="0"/>
              <a:buChar char="•"/>
            </a:pPr>
            <a:r>
              <a:rPr lang="de-AT" dirty="0">
                <a:solidFill>
                  <a:schemeClr val="tx1"/>
                </a:solidFill>
              </a:rPr>
              <a:t>Handy in der Schule, BYOD (= bring </a:t>
            </a:r>
            <a:r>
              <a:rPr lang="de-AT" dirty="0" err="1">
                <a:solidFill>
                  <a:schemeClr val="tx1"/>
                </a:solidFill>
              </a:rPr>
              <a:t>your</a:t>
            </a:r>
            <a:r>
              <a:rPr lang="de-AT" dirty="0">
                <a:solidFill>
                  <a:schemeClr val="tx1"/>
                </a:solidFill>
              </a:rPr>
              <a:t> own </a:t>
            </a:r>
            <a:r>
              <a:rPr lang="de-AT" dirty="0" err="1">
                <a:solidFill>
                  <a:schemeClr val="tx1"/>
                </a:solidFill>
              </a:rPr>
              <a:t>device</a:t>
            </a:r>
            <a:r>
              <a:rPr lang="de-AT" dirty="0">
                <a:solidFill>
                  <a:schemeClr val="tx1"/>
                </a:solidFill>
              </a:rPr>
              <a:t>)</a:t>
            </a:r>
          </a:p>
          <a:p>
            <a:pPr marL="171450" indent="-171450">
              <a:buFont typeface="Arial" panose="020B0604020202020204" pitchFamily="34" charset="0"/>
              <a:buChar char="•"/>
            </a:pPr>
            <a:r>
              <a:rPr lang="de-AT" dirty="0">
                <a:solidFill>
                  <a:schemeClr val="tx1"/>
                </a:solidFill>
              </a:rPr>
              <a:t>Safer Internet unterrichten</a:t>
            </a:r>
          </a:p>
          <a:p>
            <a:pPr marL="171450" indent="-171450">
              <a:buFont typeface="Arial" panose="020B0604020202020204" pitchFamily="34" charset="0"/>
              <a:buChar char="•"/>
            </a:pPr>
            <a:r>
              <a:rPr lang="de-AT" dirty="0">
                <a:solidFill>
                  <a:schemeClr val="tx1"/>
                </a:solidFill>
              </a:rPr>
              <a:t>Gewalt, jugendgefährdende Inhalte</a:t>
            </a:r>
          </a:p>
        </p:txBody>
      </p:sp>
      <p:sp>
        <p:nvSpPr>
          <p:cNvPr id="4" name="Foliennummernplatzhalter 3"/>
          <p:cNvSpPr>
            <a:spLocks noGrp="1"/>
          </p:cNvSpPr>
          <p:nvPr>
            <p:ph type="sldNum" sz="quarter" idx="10"/>
          </p:nvPr>
        </p:nvSpPr>
        <p:spPr/>
        <p:txBody>
          <a:bodyPr/>
          <a:lstStyle/>
          <a:p>
            <a:fld id="{5BC9136F-CA9D-4FE5-85DC-58A8F95C26FC}" type="slidenum">
              <a:rPr lang="de-AT" smtClean="0"/>
              <a:t>6</a:t>
            </a:fld>
            <a:endParaRPr lang="de-AT"/>
          </a:p>
        </p:txBody>
      </p:sp>
    </p:spTree>
    <p:extLst>
      <p:ext uri="{BB962C8B-B14F-4D97-AF65-F5344CB8AC3E}">
        <p14:creationId xmlns:p14="http://schemas.microsoft.com/office/powerpoint/2010/main" val="142269008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defRPr/>
            </a:pPr>
            <a:r>
              <a:rPr lang="de-AT" b="1" dirty="0"/>
              <a:t>Was sind Cloud Computing-Systeme?</a:t>
            </a:r>
          </a:p>
          <a:p>
            <a:pPr>
              <a:defRPr/>
            </a:pPr>
            <a:endParaRPr lang="de-AT" b="1" dirty="0"/>
          </a:p>
          <a:p>
            <a:pPr>
              <a:defRPr/>
            </a:pPr>
            <a:r>
              <a:rPr lang="de-DE" dirty="0"/>
              <a:t>Beim Cloud-Computing, dem „Rechnen in der Wolke“, wird </a:t>
            </a:r>
            <a:r>
              <a:rPr lang="de-DE" b="1" dirty="0"/>
              <a:t>IT-Infrastruktur</a:t>
            </a:r>
            <a:r>
              <a:rPr lang="de-DE" dirty="0"/>
              <a:t> genutzt, die über das </a:t>
            </a:r>
            <a:r>
              <a:rPr lang="de-DE" b="1" dirty="0"/>
              <a:t>Internet erreichbar</a:t>
            </a:r>
            <a:r>
              <a:rPr lang="de-DE" dirty="0"/>
              <a:t> ist und in der die </a:t>
            </a:r>
            <a:r>
              <a:rPr lang="de-DE" b="1" dirty="0"/>
              <a:t>Daten nicht mehr vor Ort am Computer</a:t>
            </a:r>
            <a:r>
              <a:rPr lang="de-DE" dirty="0"/>
              <a:t> (oder am schuleigenen Server) </a:t>
            </a:r>
            <a:r>
              <a:rPr lang="de-DE" b="1" dirty="0"/>
              <a:t>gespeichert</a:t>
            </a:r>
            <a:r>
              <a:rPr lang="de-DE" dirty="0"/>
              <a:t> sind, sondern an einem anderen, manchmal nicht klar definierten Ort, der sogenannten „Wolke“. Dies kann </a:t>
            </a:r>
            <a:r>
              <a:rPr lang="de-DE" b="1" dirty="0"/>
              <a:t>Speicherplatz</a:t>
            </a:r>
            <a:r>
              <a:rPr lang="de-DE" dirty="0"/>
              <a:t> (z. B. Dropbox, iCloud, ...), </a:t>
            </a:r>
            <a:r>
              <a:rPr lang="de-DE" b="1" dirty="0"/>
              <a:t>Plattformen</a:t>
            </a:r>
            <a:r>
              <a:rPr lang="de-DE" dirty="0"/>
              <a:t> (klassische Lernplattformen und Web 2.0-Anwendungen) oder </a:t>
            </a:r>
            <a:r>
              <a:rPr lang="de-DE" b="1" dirty="0"/>
              <a:t>Anwendungen</a:t>
            </a:r>
            <a:r>
              <a:rPr lang="de-DE" dirty="0"/>
              <a:t> (z. B. Google Drive, Microsoft 365, Web 2.0-Anwendungen und Kommunikationsplattformen) umfassen</a:t>
            </a:r>
            <a:r>
              <a:rPr lang="de-DE" i="1" dirty="0"/>
              <a:t>. Angelehnt an: http://de.wikipedia.org/wiki/Cloud-Computing</a:t>
            </a:r>
          </a:p>
          <a:p>
            <a:pPr>
              <a:defRPr/>
            </a:pPr>
            <a:endParaRPr lang="de-DE" i="1" dirty="0"/>
          </a:p>
          <a:p>
            <a:pPr>
              <a:defRPr/>
            </a:pPr>
            <a:r>
              <a:rPr lang="de-DE" b="1" dirty="0"/>
              <a:t>Wann werden Cloud Computing-Systeme im Schulalltag eingesetzt?</a:t>
            </a:r>
          </a:p>
          <a:p>
            <a:pPr>
              <a:defRPr/>
            </a:pPr>
            <a:r>
              <a:rPr lang="de-DE" dirty="0"/>
              <a:t>In Schulen werden neben Lernplattformen und zahlreichen Web 2.0-Programmen vor allem Speicherplatzprogramme, wie z. B. Dropbox, genutzt. Dies ist jedoch von Schule zu Schule unterschiedlich. In einigen Teilen Österreichs werden solche Maßnahmen durch die Bereitstellung entsprechender Plattformen (u. a. Lernplattformen z. B. </a:t>
            </a:r>
            <a:r>
              <a:rPr lang="de-DE" dirty="0" err="1"/>
              <a:t>moodle</a:t>
            </a:r>
            <a:r>
              <a:rPr lang="de-DE" dirty="0"/>
              <a:t> oder </a:t>
            </a:r>
            <a:r>
              <a:rPr lang="de-DE" dirty="0" err="1"/>
              <a:t>lms</a:t>
            </a:r>
            <a:r>
              <a:rPr lang="de-DE" dirty="0"/>
              <a:t>) durch die Länder wie durch deren Bildungsserver, unterstützt. Lernplattformen werden auch vom Bund bereitgestellt. Die „zentralen Services des Bundes“ werden auf den Servern des Bundesrechenzentrums gespeichert und sind daher als empfehlenswerte Systeme zu sehen.</a:t>
            </a:r>
          </a:p>
          <a:p>
            <a:pPr>
              <a:defRPr/>
            </a:pPr>
            <a:endParaRPr lang="de-AT" i="1" dirty="0"/>
          </a:p>
          <a:p>
            <a:pPr>
              <a:defRPr/>
            </a:pPr>
            <a:r>
              <a:rPr lang="de-AT" b="1" dirty="0"/>
              <a:t>Datensicherheit</a:t>
            </a:r>
            <a:br>
              <a:rPr lang="de-AT" b="1" dirty="0"/>
            </a:br>
            <a:r>
              <a:rPr lang="de-DE" dirty="0"/>
              <a:t>Alle </a:t>
            </a:r>
            <a:r>
              <a:rPr lang="de-DE" b="1" dirty="0"/>
              <a:t>Daten</a:t>
            </a:r>
            <a:r>
              <a:rPr lang="de-DE" dirty="0"/>
              <a:t>, die irgendwann einmal im Internet gespeichert worden sind, </a:t>
            </a:r>
            <a:r>
              <a:rPr lang="de-DE" b="1" dirty="0"/>
              <a:t>können </a:t>
            </a:r>
            <a:r>
              <a:rPr lang="de-DE" dirty="0"/>
              <a:t>prinzipiell</a:t>
            </a:r>
            <a:r>
              <a:rPr lang="de-DE" b="1" dirty="0"/>
              <a:t> in fremde Hände gelangen</a:t>
            </a:r>
            <a:r>
              <a:rPr lang="de-DE" dirty="0"/>
              <a:t>. </a:t>
            </a:r>
            <a:r>
              <a:rPr lang="de-AT" dirty="0"/>
              <a:t>Überlegen Sie: </a:t>
            </a:r>
            <a:r>
              <a:rPr lang="de-DE" dirty="0"/>
              <a:t>Welche Daten müssen unbedingt gesammelt und verarbeitet werden? Sind möglicherweise auch </a:t>
            </a:r>
            <a:r>
              <a:rPr lang="de-DE" b="1" dirty="0"/>
              <a:t>überflüssige Daten</a:t>
            </a:r>
            <a:r>
              <a:rPr lang="de-DE" dirty="0"/>
              <a:t> dabei? Auf welche Daten meiner SchülerInnen kann ich auch verzichten oder dies anders lösen? Dies betrifft insbesondere sensible Daten und Daten zur Leistungsbeurteilung. Wichtig: </a:t>
            </a:r>
            <a:r>
              <a:rPr lang="de-DE" b="1" dirty="0"/>
              <a:t>Keine</a:t>
            </a:r>
            <a:r>
              <a:rPr lang="de-DE" dirty="0"/>
              <a:t> </a:t>
            </a:r>
            <a:r>
              <a:rPr lang="de-DE" b="1" dirty="0"/>
              <a:t>persönlichen Daten</a:t>
            </a:r>
            <a:r>
              <a:rPr lang="de-DE" dirty="0"/>
              <a:t>, wie Namen, Noten, Erziehungs- und Ordnungsmaßnahmen sowie Adress- und Telefondaten </a:t>
            </a:r>
            <a:r>
              <a:rPr lang="de-DE" b="1" dirty="0"/>
              <a:t>in kostenlos verfügbaren Cloud Systemen speichern</a:t>
            </a:r>
            <a:r>
              <a:rPr lang="de-DE" dirty="0"/>
              <a:t> oder nutzen. Die zentralen Services des Bildungsministeriums oder die Bildungsserver der Länder sind dafür besser geeignet. Vergessen Sie nicht, </a:t>
            </a:r>
            <a:r>
              <a:rPr lang="de-DE" b="1" dirty="0"/>
              <a:t>schülerbezogene bzw. veraltete Inhalte</a:t>
            </a:r>
            <a:r>
              <a:rPr lang="de-DE" dirty="0"/>
              <a:t> regelmäßig zu löschen. Je länger Daten im Netz gespeichert sind, desto eher kann es vorkommen, dass diese missbräuchlich verwendet werden.</a:t>
            </a:r>
          </a:p>
          <a:p>
            <a:pPr>
              <a:defRPr/>
            </a:pPr>
            <a:endParaRPr lang="de-DE" dirty="0"/>
          </a:p>
          <a:p>
            <a:pPr>
              <a:defRPr/>
            </a:pPr>
            <a:r>
              <a:rPr lang="de-DE" b="1" dirty="0"/>
              <a:t>Technische Sicherheitsvorkehrungen</a:t>
            </a:r>
          </a:p>
          <a:p>
            <a:pPr>
              <a:defRPr/>
            </a:pPr>
            <a:r>
              <a:rPr lang="de-AT" dirty="0"/>
              <a:t>Achten Sie neben den </a:t>
            </a:r>
            <a:r>
              <a:rPr lang="de-DE" dirty="0"/>
              <a:t>üblichen </a:t>
            </a:r>
            <a:r>
              <a:rPr lang="de-DE" b="1" dirty="0"/>
              <a:t>Sicherheitsvorkehrungen im Umgang mit Computer und Internet</a:t>
            </a:r>
            <a:r>
              <a:rPr lang="de-DE" dirty="0"/>
              <a:t> (regelmäßige Systemupdates, Nutzung aktueller Apps und Programme, Firewall, keine Weitergabe von Zugangsdaten und Passwörter sowie sichere Passwörter etc.) auf die </a:t>
            </a:r>
            <a:r>
              <a:rPr lang="de-DE" b="1" dirty="0"/>
              <a:t>Verschlüsselung der Daten</a:t>
            </a:r>
            <a:r>
              <a:rPr lang="de-DE" dirty="0"/>
              <a:t> beim Up- und Download (eine verschlüsselte Datenübertragen erkennt man am „https“ vor der Webadresse) und eine Zwei-Faktor-Authentifizierung beim Login (wie z. B. die Kombination zwischen Bankkarte und PIN beim Geldautomaten). </a:t>
            </a:r>
          </a:p>
          <a:p>
            <a:pPr>
              <a:defRPr/>
            </a:pPr>
            <a:endParaRPr lang="de-DE" dirty="0"/>
          </a:p>
          <a:p>
            <a:pPr>
              <a:defRPr/>
            </a:pPr>
            <a:r>
              <a:rPr lang="de-DE" dirty="0"/>
              <a:t>So sehen sichere Passwörter aus: https://www.saferinternet.at/faq/datenschutz/wie-sieht-ein-sicheres-passwort-aus/</a:t>
            </a:r>
          </a:p>
          <a:p>
            <a:pPr>
              <a:defRPr/>
            </a:pPr>
            <a:r>
              <a:rPr lang="de-DE" dirty="0"/>
              <a:t>Zwei-Faktor-Authentifizierung: https://www.saferinternet.at/faq/datenschutz/was-ist-die-zwei-faktor-authentifizierung/ </a:t>
            </a:r>
          </a:p>
          <a:p>
            <a:pPr>
              <a:defRPr/>
            </a:pPr>
            <a:endParaRPr lang="de-DE" dirty="0"/>
          </a:p>
          <a:p>
            <a:pPr>
              <a:defRPr/>
            </a:pPr>
            <a:r>
              <a:rPr lang="de-DE" b="1" dirty="0"/>
              <a:t>Verhaltensvereinbarungen treffen</a:t>
            </a:r>
          </a:p>
          <a:p>
            <a:pPr>
              <a:defRPr/>
            </a:pPr>
            <a:r>
              <a:rPr lang="de-DE" dirty="0"/>
              <a:t>Welche Regeln sind in der Klasse sinnvoll? Z. B. betreffend Umgang miteinander, Weitergabe von Passwörtern, jemanden ausschließen, jemanden fertigmachen, Dateien (Bilder, Videos etc.) weiterschicken oder an anderer Stelle veröffentlichen etc.</a:t>
            </a:r>
            <a:endParaRPr lang="de-AT" dirty="0"/>
          </a:p>
          <a:p>
            <a:pPr>
              <a:defRPr/>
            </a:pPr>
            <a:endParaRPr lang="de-AT" b="1" dirty="0"/>
          </a:p>
          <a:p>
            <a:pPr>
              <a:defRPr/>
            </a:pPr>
            <a:r>
              <a:rPr lang="de-DE" b="1" dirty="0"/>
              <a:t>Eltern ausreichend informieren</a:t>
            </a:r>
            <a:endParaRPr lang="de-DE" dirty="0"/>
          </a:p>
          <a:p>
            <a:pPr>
              <a:defRPr/>
            </a:pPr>
            <a:r>
              <a:rPr lang="de-DE" dirty="0"/>
              <a:t>Zur Verarbeitung von Daten, Bildern, Erzeugnissen aus dem Unterricht usw. benötigen Sie die</a:t>
            </a:r>
            <a:r>
              <a:rPr lang="de-DE" b="1" dirty="0"/>
              <a:t> Zustimmung der Eltern</a:t>
            </a:r>
            <a:r>
              <a:rPr lang="de-DE" dirty="0"/>
              <a:t>, bzw. bei über 14-jährigen zusätzlich auch die der SchülerInnen. Diese kann von den Betroffenen jederzeit widerrufen werden. Informieren Sie die Eltern über alle geplanten Vorhaben und holen Sie deren Einverständniserklärung ein. Machen Sie transparent, welche Daten, Bilder etc. Sie wo nutzen und wie Sie damit umgehen.</a:t>
            </a:r>
          </a:p>
          <a:p>
            <a:pPr>
              <a:defRPr/>
            </a:pPr>
            <a:endParaRPr lang="de-DE" b="1" dirty="0"/>
          </a:p>
          <a:p>
            <a:pPr>
              <a:defRPr/>
            </a:pPr>
            <a:r>
              <a:rPr lang="de-DE" b="1" dirty="0"/>
              <a:t>Urheberrecht beachten</a:t>
            </a:r>
          </a:p>
          <a:p>
            <a:pPr>
              <a:defRPr/>
            </a:pPr>
            <a:r>
              <a:rPr lang="de-DE" dirty="0"/>
              <a:t>Höchstwahrscheinlich haben Sie als Lehrkraft die Möglichkeit, im Klassenzimmer auch teilweise auf urheberrechtlich geschützte Dokumente/Unterlagen zurückzugreifen, beim Arbeiten in der Cloud ist das nicht so sicher. Seien Sie also ein Vorbild und beachten Sie das Urheberrecht, indem Sie – wenn möglich – immer Unterlagen nutzen, für die Sie auch die entsprechenden Rechte haben, z. B. Creative Commons-Unterlagen.</a:t>
            </a:r>
          </a:p>
          <a:p>
            <a:pPr>
              <a:defRPr/>
            </a:pPr>
            <a:endParaRPr lang="de-DE" dirty="0"/>
          </a:p>
          <a:p>
            <a:pPr>
              <a:defRPr/>
            </a:pPr>
            <a:r>
              <a:rPr lang="de-DE" dirty="0"/>
              <a:t>Mehr zum Thema</a:t>
            </a:r>
            <a:r>
              <a:rPr lang="de-AT" dirty="0"/>
              <a:t> Urheberrecht: </a:t>
            </a:r>
            <a:r>
              <a:rPr lang="de-DE" dirty="0"/>
              <a:t>https://www.saferinternet.at/themen/urheberrechte/</a:t>
            </a:r>
            <a:endParaRPr lang="de-AT"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AT" sz="1200" b="0" i="0" kern="1200" dirty="0">
              <a:solidFill>
                <a:schemeClr val="tx1"/>
              </a:solidFill>
              <a:effectLst/>
              <a:latin typeface="+mn-lt"/>
              <a:ea typeface="+mn-ea"/>
              <a:cs typeface="+mn-cs"/>
            </a:endParaRPr>
          </a:p>
          <a:p>
            <a:pPr>
              <a:defRPr/>
            </a:pPr>
            <a:r>
              <a:rPr lang="de-AT" sz="1200" dirty="0">
                <a:solidFill>
                  <a:schemeClr val="bg1"/>
                </a:solidFill>
                <a:latin typeface="Gill Sans MT" panose="020B0502020104020203" pitchFamily="34" charset="0"/>
              </a:rPr>
              <a:t>Bild: </a:t>
            </a:r>
            <a:r>
              <a:rPr lang="de-AT" sz="1200" dirty="0">
                <a:solidFill>
                  <a:schemeClr val="bg1"/>
                </a:solidFill>
                <a:latin typeface="Gill Sans MT" panose="020B0502020104020203" pitchFamily="34" charset="0"/>
                <a:hlinkClick r:id="rId3">
                  <a:extLst>
                    <a:ext uri="{A12FA001-AC4F-418D-AE19-62706E023703}">
                      <ahyp:hlinkClr xmlns:ahyp="http://schemas.microsoft.com/office/drawing/2018/hyperlinkcolor" val="tx"/>
                    </a:ext>
                  </a:extLst>
                </a:hlinkClick>
              </a:rPr>
              <a:t>Luca Micheli</a:t>
            </a:r>
            <a:r>
              <a:rPr lang="de-AT" sz="1200" dirty="0">
                <a:solidFill>
                  <a:schemeClr val="bg1"/>
                </a:solidFill>
                <a:latin typeface="Gill Sans MT" panose="020B0502020104020203" pitchFamily="34" charset="0"/>
              </a:rPr>
              <a:t> / </a:t>
            </a:r>
            <a:r>
              <a:rPr lang="de-AT" sz="1200" dirty="0" err="1">
                <a:solidFill>
                  <a:schemeClr val="bg1"/>
                </a:solidFill>
                <a:latin typeface="Gill Sans MT" panose="020B0502020104020203" pitchFamily="34" charset="0"/>
              </a:rPr>
              <a:t>Unsplash</a:t>
            </a:r>
            <a:endParaRPr lang="de-AT" sz="1200" dirty="0">
              <a:solidFill>
                <a:schemeClr val="bg1"/>
              </a:solidFill>
              <a:latin typeface="Gill Sans MT" panose="020B0502020104020203" pitchFamily="34" charset="0"/>
            </a:endParaRPr>
          </a:p>
          <a:p>
            <a:endParaRPr lang="de-AT" dirty="0"/>
          </a:p>
          <a:p>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60</a:t>
            </a:fld>
            <a:endParaRPr lang="de-AT"/>
          </a:p>
        </p:txBody>
      </p:sp>
    </p:spTree>
    <p:extLst>
      <p:ext uri="{BB962C8B-B14F-4D97-AF65-F5344CB8AC3E}">
        <p14:creationId xmlns:p14="http://schemas.microsoft.com/office/powerpoint/2010/main" val="250878588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de-AT" dirty="0"/>
              <a:t>Keine Panik!</a:t>
            </a:r>
          </a:p>
          <a:p>
            <a:pPr marL="171450" indent="-171450">
              <a:buFontTx/>
              <a:buChar char="-"/>
            </a:pPr>
            <a:r>
              <a:rPr lang="de-AT" dirty="0"/>
              <a:t>Informieren &amp; Einverständnis einholen</a:t>
            </a:r>
          </a:p>
          <a:p>
            <a:pPr marL="171450" indent="-171450">
              <a:buFontTx/>
              <a:buChar char="-"/>
            </a:pPr>
            <a:r>
              <a:rPr lang="de-AT" dirty="0"/>
              <a:t>Datenspeicherung überdenken</a:t>
            </a:r>
          </a:p>
          <a:p>
            <a:pPr marL="171450" indent="-171450">
              <a:buFontTx/>
              <a:buChar char="-"/>
            </a:pPr>
            <a:r>
              <a:rPr lang="de-AT" dirty="0"/>
              <a:t>Missbrauch ist nie ganz auszuschließen</a:t>
            </a:r>
          </a:p>
        </p:txBody>
      </p:sp>
      <p:sp>
        <p:nvSpPr>
          <p:cNvPr id="4" name="Foliennummernplatzhalter 3"/>
          <p:cNvSpPr>
            <a:spLocks noGrp="1"/>
          </p:cNvSpPr>
          <p:nvPr>
            <p:ph type="sldNum" sz="quarter" idx="10"/>
          </p:nvPr>
        </p:nvSpPr>
        <p:spPr/>
        <p:txBody>
          <a:bodyPr/>
          <a:lstStyle/>
          <a:p>
            <a:fld id="{5BC9136F-CA9D-4FE5-85DC-58A8F95C26FC}" type="slidenum">
              <a:rPr lang="de-AT" smtClean="0"/>
              <a:t>61</a:t>
            </a:fld>
            <a:endParaRPr lang="de-AT"/>
          </a:p>
        </p:txBody>
      </p:sp>
    </p:spTree>
    <p:extLst>
      <p:ext uri="{BB962C8B-B14F-4D97-AF65-F5344CB8AC3E}">
        <p14:creationId xmlns:p14="http://schemas.microsoft.com/office/powerpoint/2010/main" val="352361065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33350" indent="0">
              <a:buNone/>
            </a:pPr>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62</a:t>
            </a:fld>
            <a:endParaRPr lang="de-AT"/>
          </a:p>
        </p:txBody>
      </p:sp>
    </p:spTree>
    <p:extLst>
      <p:ext uri="{BB962C8B-B14F-4D97-AF65-F5344CB8AC3E}">
        <p14:creationId xmlns:p14="http://schemas.microsoft.com/office/powerpoint/2010/main" val="418200880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Um eine Einverständniserklärung für Bilder zu erhalten, müssen heute konkretere Angaben gemacht werden, wie </a:t>
            </a:r>
            <a:r>
              <a:rPr lang="de-DE" dirty="0" err="1"/>
              <a:t>zB</a:t>
            </a:r>
            <a:r>
              <a:rPr lang="de-DE" dirty="0"/>
              <a:t> der genaue Zweck der Speicherung, die Dauer und wo man widerrufen kann. Der Grund dafür ist die Datenschutzgrundverordnung. </a:t>
            </a:r>
          </a:p>
        </p:txBody>
      </p:sp>
      <p:sp>
        <p:nvSpPr>
          <p:cNvPr id="4" name="Foliennummernplatzhalter 3"/>
          <p:cNvSpPr>
            <a:spLocks noGrp="1"/>
          </p:cNvSpPr>
          <p:nvPr>
            <p:ph type="sldNum" sz="quarter" idx="5"/>
          </p:nvPr>
        </p:nvSpPr>
        <p:spPr/>
        <p:txBody>
          <a:bodyPr/>
          <a:lstStyle/>
          <a:p>
            <a:fld id="{5BC9136F-CA9D-4FE5-85DC-58A8F95C26FC}" type="slidenum">
              <a:rPr lang="de-AT" smtClean="0"/>
              <a:t>63</a:t>
            </a:fld>
            <a:endParaRPr lang="de-AT"/>
          </a:p>
        </p:txBody>
      </p:sp>
    </p:spTree>
    <p:extLst>
      <p:ext uri="{BB962C8B-B14F-4D97-AF65-F5344CB8AC3E}">
        <p14:creationId xmlns:p14="http://schemas.microsoft.com/office/powerpoint/2010/main" val="397042983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5BC9136F-CA9D-4FE5-85DC-58A8F95C26FC}" type="slidenum">
              <a:rPr lang="de-AT" smtClean="0"/>
              <a:pPr/>
              <a:t>64</a:t>
            </a:fld>
            <a:endParaRPr lang="de-AT"/>
          </a:p>
        </p:txBody>
      </p:sp>
    </p:spTree>
    <p:extLst>
      <p:ext uri="{BB962C8B-B14F-4D97-AF65-F5344CB8AC3E}">
        <p14:creationId xmlns:p14="http://schemas.microsoft.com/office/powerpoint/2010/main" val="296022162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5BC9136F-CA9D-4FE5-85DC-58A8F95C26FC}" type="slidenum">
              <a:rPr lang="de-AT" smtClean="0"/>
              <a:t>65</a:t>
            </a:fld>
            <a:endParaRPr lang="de-AT"/>
          </a:p>
        </p:txBody>
      </p:sp>
    </p:spTree>
    <p:extLst>
      <p:ext uri="{BB962C8B-B14F-4D97-AF65-F5344CB8AC3E}">
        <p14:creationId xmlns:p14="http://schemas.microsoft.com/office/powerpoint/2010/main" val="171124552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5BC9136F-CA9D-4FE5-85DC-58A8F95C26FC}" type="slidenum">
              <a:rPr lang="de-AT" smtClean="0"/>
              <a:t>66</a:t>
            </a:fld>
            <a:endParaRPr lang="de-AT"/>
          </a:p>
        </p:txBody>
      </p:sp>
    </p:spTree>
    <p:extLst>
      <p:ext uri="{BB962C8B-B14F-4D97-AF65-F5344CB8AC3E}">
        <p14:creationId xmlns:p14="http://schemas.microsoft.com/office/powerpoint/2010/main" val="412553241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5BC9136F-CA9D-4FE5-85DC-58A8F95C26FC}" type="slidenum">
              <a:rPr lang="de-AT" smtClean="0"/>
              <a:t>67</a:t>
            </a:fld>
            <a:endParaRPr lang="de-AT"/>
          </a:p>
        </p:txBody>
      </p:sp>
    </p:spTree>
    <p:extLst>
      <p:ext uri="{BB962C8B-B14F-4D97-AF65-F5344CB8AC3E}">
        <p14:creationId xmlns:p14="http://schemas.microsoft.com/office/powerpoint/2010/main" val="78715136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5BC9136F-CA9D-4FE5-85DC-58A8F95C26FC}" type="slidenum">
              <a:rPr lang="de-AT" smtClean="0"/>
              <a:t>68</a:t>
            </a:fld>
            <a:endParaRPr lang="de-AT"/>
          </a:p>
        </p:txBody>
      </p:sp>
    </p:spTree>
    <p:extLst>
      <p:ext uri="{BB962C8B-B14F-4D97-AF65-F5344CB8AC3E}">
        <p14:creationId xmlns:p14="http://schemas.microsoft.com/office/powerpoint/2010/main" val="280823388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5BC9136F-CA9D-4FE5-85DC-58A8F95C26FC}" type="slidenum">
              <a:rPr lang="de-AT" smtClean="0"/>
              <a:t>69</a:t>
            </a:fld>
            <a:endParaRPr lang="de-AT"/>
          </a:p>
        </p:txBody>
      </p:sp>
    </p:spTree>
    <p:extLst>
      <p:ext uri="{BB962C8B-B14F-4D97-AF65-F5344CB8AC3E}">
        <p14:creationId xmlns:p14="http://schemas.microsoft.com/office/powerpoint/2010/main" val="15069050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AT" dirty="0"/>
              <a:t>Online-Bekanntschaften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AT" dirty="0"/>
              <a:t>Schutz der Privatsphäre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AT" dirty="0"/>
              <a:t>Angstmachende Inhalte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AT" dirty="0"/>
              <a:t>Urheberrechte, Creative Commons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AT" dirty="0"/>
              <a:t>Recht am eigenen Bild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AT" dirty="0"/>
              <a:t>Apps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AT" dirty="0"/>
              <a:t>Umgang mit Internetquellen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AT" dirty="0"/>
              <a:t>Kostenfalle &amp; Internetbetrug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AT" dirty="0"/>
              <a:t>Exzessive Nutzung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AT" dirty="0"/>
              <a:t>Sexualität &amp; Internet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AT" dirty="0"/>
              <a:t>Computer &amp; Handy schützen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AT" dirty="0"/>
              <a:t>Umgang mit Passwörtern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AT" dirty="0"/>
              <a:t>Cyber-Mobbing, Belästigung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Bild:  </a:t>
            </a:r>
            <a:r>
              <a:rPr lang="de-AT" dirty="0">
                <a:hlinkClick r:id="rId3"/>
              </a:rPr>
              <a:t>Blake Barlow</a:t>
            </a:r>
            <a:r>
              <a:rPr lang="de-AT" dirty="0"/>
              <a:t> / </a:t>
            </a:r>
            <a:r>
              <a:rPr lang="de-AT" dirty="0" err="1"/>
              <a:t>Unsplash</a:t>
            </a:r>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7</a:t>
            </a:fld>
            <a:endParaRPr lang="de-AT"/>
          </a:p>
        </p:txBody>
      </p:sp>
    </p:spTree>
    <p:extLst>
      <p:ext uri="{BB962C8B-B14F-4D97-AF65-F5344CB8AC3E}">
        <p14:creationId xmlns:p14="http://schemas.microsoft.com/office/powerpoint/2010/main" val="347023720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5BC9136F-CA9D-4FE5-85DC-58A8F95C26FC}" type="slidenum">
              <a:rPr lang="de-AT" smtClean="0"/>
              <a:t>70</a:t>
            </a:fld>
            <a:endParaRPr lang="de-AT"/>
          </a:p>
        </p:txBody>
      </p:sp>
    </p:spTree>
    <p:extLst>
      <p:ext uri="{BB962C8B-B14F-4D97-AF65-F5344CB8AC3E}">
        <p14:creationId xmlns:p14="http://schemas.microsoft.com/office/powerpoint/2010/main" val="307666689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5BC9136F-CA9D-4FE5-85DC-58A8F95C26FC}" type="slidenum">
              <a:rPr lang="de-AT" smtClean="0"/>
              <a:t>71</a:t>
            </a:fld>
            <a:endParaRPr lang="de-AT"/>
          </a:p>
        </p:txBody>
      </p:sp>
    </p:spTree>
    <p:extLst>
      <p:ext uri="{BB962C8B-B14F-4D97-AF65-F5344CB8AC3E}">
        <p14:creationId xmlns:p14="http://schemas.microsoft.com/office/powerpoint/2010/main" val="72632702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5BC9136F-CA9D-4FE5-85DC-58A8F95C26FC}" type="slidenum">
              <a:rPr lang="de-AT" smtClean="0"/>
              <a:t>72</a:t>
            </a:fld>
            <a:endParaRPr lang="de-AT"/>
          </a:p>
        </p:txBody>
      </p:sp>
    </p:spTree>
    <p:extLst>
      <p:ext uri="{BB962C8B-B14F-4D97-AF65-F5344CB8AC3E}">
        <p14:creationId xmlns:p14="http://schemas.microsoft.com/office/powerpoint/2010/main" val="275113752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73</a:t>
            </a:fld>
            <a:endParaRPr lang="de-AT"/>
          </a:p>
        </p:txBody>
      </p:sp>
    </p:spTree>
    <p:extLst>
      <p:ext uri="{BB962C8B-B14F-4D97-AF65-F5344CB8AC3E}">
        <p14:creationId xmlns:p14="http://schemas.microsoft.com/office/powerpoint/2010/main" val="113285588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b="1" dirty="0">
                <a:latin typeface="Times" panose="02020603050405020304" pitchFamily="18" charset="0"/>
                <a:ea typeface="ＭＳ Ｐゴシック" panose="020B0600070205080204" pitchFamily="34" charset="-128"/>
              </a:rPr>
              <a:t>Das Informationsangebot von Saferinternet.at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altLang="de-DE" b="1" dirty="0">
              <a:latin typeface="Times" panose="02020603050405020304" pitchFamily="18"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b="1" dirty="0">
                <a:latin typeface="Times" panose="02020603050405020304" pitchFamily="18" charset="0"/>
                <a:ea typeface="ＭＳ Ｐゴシック" panose="020B0600070205080204" pitchFamily="34" charset="-128"/>
              </a:rPr>
              <a:t>Tipps &amp; Infos: </a:t>
            </a:r>
            <a:r>
              <a:rPr lang="de-DE" altLang="de-DE" b="0" dirty="0">
                <a:latin typeface="Times" panose="02020603050405020304" pitchFamily="18" charset="0"/>
                <a:ea typeface="ＭＳ Ｐゴシック" panose="020B0600070205080204" pitchFamily="34" charset="-128"/>
              </a:rPr>
              <a:t>Die Website </a:t>
            </a:r>
            <a:r>
              <a:rPr lang="de-DE" altLang="de-DE" b="0" u="sng" dirty="0">
                <a:latin typeface="Times" panose="02020603050405020304" pitchFamily="18" charset="0"/>
                <a:ea typeface="ＭＳ Ｐゴシック" panose="020B0600070205080204" pitchFamily="34" charset="-128"/>
              </a:rPr>
              <a:t>www.saferinternet.at</a:t>
            </a:r>
            <a:r>
              <a:rPr lang="de-DE" altLang="de-DE" b="0" dirty="0">
                <a:latin typeface="Times" panose="02020603050405020304" pitchFamily="18" charset="0"/>
                <a:ea typeface="ＭＳ Ｐゴシック" panose="020B0600070205080204" pitchFamily="34" charset="-128"/>
              </a:rPr>
              <a:t> bietet umfassende</a:t>
            </a:r>
            <a:r>
              <a:rPr lang="de-DE" altLang="de-DE" b="1" dirty="0">
                <a:latin typeface="Times" panose="02020603050405020304" pitchFamily="18" charset="0"/>
                <a:ea typeface="ＭＳ Ｐゴシック" panose="020B0600070205080204" pitchFamily="34" charset="-128"/>
              </a:rPr>
              <a:t> </a:t>
            </a:r>
            <a:r>
              <a:rPr lang="de-DE" altLang="de-DE" dirty="0">
                <a:latin typeface="Times" panose="02020603050405020304" pitchFamily="18" charset="0"/>
                <a:ea typeface="ＭＳ Ｐゴシック" panose="020B0600070205080204" pitchFamily="34" charset="-128"/>
              </a:rPr>
              <a:t>Informationen,</a:t>
            </a:r>
            <a:r>
              <a:rPr lang="de-DE" altLang="de-DE" baseline="0" dirty="0">
                <a:latin typeface="Times" panose="02020603050405020304" pitchFamily="18" charset="0"/>
                <a:ea typeface="ＭＳ Ｐゴシック" panose="020B0600070205080204" pitchFamily="34" charset="-128"/>
              </a:rPr>
              <a:t> </a:t>
            </a:r>
            <a:r>
              <a:rPr lang="de-DE" altLang="de-DE" dirty="0">
                <a:latin typeface="Times" panose="02020603050405020304" pitchFamily="18" charset="0"/>
                <a:ea typeface="ＭＳ Ｐゴシック" panose="020B0600070205080204" pitchFamily="34" charset="-128"/>
              </a:rPr>
              <a:t>Tipps und Tricks rund um die sichere Internet- und Handynutzung für Eltern, Lehrende, Jugendliche, </a:t>
            </a:r>
            <a:r>
              <a:rPr lang="de-DE" altLang="de-DE" dirty="0" err="1">
                <a:latin typeface="Times" panose="02020603050405020304" pitchFamily="18" charset="0"/>
                <a:ea typeface="ＭＳ Ｐゴシック" panose="020B0600070205080204" pitchFamily="34" charset="-128"/>
              </a:rPr>
              <a:t>JugendarbeiterInnen</a:t>
            </a:r>
            <a:r>
              <a:rPr lang="de-DE" altLang="de-DE" dirty="0">
                <a:latin typeface="Times" panose="02020603050405020304" pitchFamily="18" charset="0"/>
                <a:ea typeface="ＭＳ Ｐゴシック" panose="020B0600070205080204" pitchFamily="34" charset="-128"/>
              </a:rPr>
              <a:t> und SeniorInnen. Tagesaktuelle Infos gibt es auch auf Facebook (</a:t>
            </a:r>
            <a:r>
              <a:rPr lang="de-DE" altLang="de-DE" u="sng" dirty="0">
                <a:latin typeface="Times" panose="02020603050405020304" pitchFamily="18" charset="0"/>
                <a:ea typeface="ＭＳ Ｐゴシック" panose="020B0600070205080204" pitchFamily="34" charset="-128"/>
              </a:rPr>
              <a:t>facebook.com/saferinternetat)</a:t>
            </a:r>
            <a:r>
              <a:rPr lang="de-DE" altLang="de-DE" dirty="0">
                <a:latin typeface="Times" panose="02020603050405020304" pitchFamily="18" charset="0"/>
                <a:ea typeface="ＭＳ Ｐゴシック" panose="020B0600070205080204" pitchFamily="34" charset="-128"/>
              </a:rPr>
              <a:t>, Instagram (</a:t>
            </a:r>
            <a:r>
              <a:rPr lang="de-DE" altLang="de-DE" u="sng" dirty="0">
                <a:latin typeface="Times" panose="02020603050405020304" pitchFamily="18" charset="0"/>
                <a:ea typeface="ＭＳ Ｐゴシック" panose="020B0600070205080204" pitchFamily="34" charset="-128"/>
              </a:rPr>
              <a:t>instagram.com/saferinternet.at)</a:t>
            </a:r>
            <a:r>
              <a:rPr lang="de-DE" altLang="de-DE" u="none" baseline="0" dirty="0">
                <a:latin typeface="Times" panose="02020603050405020304" pitchFamily="18" charset="0"/>
                <a:ea typeface="ＭＳ Ｐゴシック" panose="020B0600070205080204" pitchFamily="34" charset="-128"/>
              </a:rPr>
              <a:t>, Twitter (</a:t>
            </a:r>
            <a:r>
              <a:rPr lang="de-DE" altLang="de-DE" u="sng" dirty="0">
                <a:latin typeface="Times" panose="02020603050405020304" pitchFamily="18" charset="0"/>
                <a:ea typeface="ＭＳ Ｐゴシック" panose="020B0600070205080204" pitchFamily="34" charset="-128"/>
              </a:rPr>
              <a:t>twitter.com/saferinternetat)</a:t>
            </a:r>
            <a:r>
              <a:rPr lang="de-DE" altLang="de-DE" u="none" dirty="0">
                <a:latin typeface="Times" panose="02020603050405020304" pitchFamily="18" charset="0"/>
                <a:ea typeface="ＭＳ Ｐゴシック" panose="020B0600070205080204" pitchFamily="34" charset="-128"/>
              </a:rPr>
              <a:t> oder auf Snapchat unter </a:t>
            </a:r>
            <a:r>
              <a:rPr lang="de-DE" altLang="de-DE" u="sng" dirty="0">
                <a:latin typeface="Times" panose="02020603050405020304" pitchFamily="18" charset="0"/>
                <a:ea typeface="ＭＳ Ｐゴシック" panose="020B0600070205080204" pitchFamily="34" charset="-128"/>
              </a:rPr>
              <a:t>@saferinternetat</a:t>
            </a:r>
            <a:r>
              <a:rPr lang="de-DE" altLang="de-DE" u="none" dirty="0">
                <a:latin typeface="Times" panose="02020603050405020304" pitchFamily="18" charset="0"/>
                <a:ea typeface="ＭＳ Ｐゴシック" panose="020B0600070205080204" pitchFamily="34" charset="-128"/>
              </a:rPr>
              <a:t>.</a:t>
            </a:r>
            <a:endParaRPr lang="de-DE" altLang="de-DE" dirty="0">
              <a:latin typeface="Times" panose="02020603050405020304" pitchFamily="18"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altLang="de-DE" dirty="0">
              <a:latin typeface="Times" panose="02020603050405020304" pitchFamily="18"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b="1" dirty="0">
                <a:latin typeface="Times" panose="02020603050405020304" pitchFamily="18" charset="0"/>
                <a:ea typeface="ＭＳ Ｐゴシック" panose="020B0600070205080204" pitchFamily="34" charset="-128"/>
              </a:rPr>
              <a:t>Broschürenservice: </a:t>
            </a:r>
            <a:r>
              <a:rPr lang="de-DE" altLang="de-DE" dirty="0">
                <a:latin typeface="Times" panose="02020603050405020304" pitchFamily="18" charset="0"/>
                <a:ea typeface="ＭＳ Ｐゴシック" panose="020B0600070205080204" pitchFamily="34" charset="-128"/>
              </a:rPr>
              <a:t>mit kostenlosen Infomaterialien, Unterrichtsmaterialien, Ratgebern und Broschüren zum Bestellen und Downloaden unter </a:t>
            </a:r>
            <a:r>
              <a:rPr lang="de-DE" altLang="de-DE" u="sng" dirty="0">
                <a:latin typeface="Times" panose="02020603050405020304" pitchFamily="18" charset="0"/>
                <a:ea typeface="ＭＳ Ｐゴシック" panose="020B0600070205080204" pitchFamily="34" charset="-128"/>
              </a:rPr>
              <a:t>www.saferinternet.at/broschuerenservice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altLang="de-DE" dirty="0">
              <a:latin typeface="Times" panose="02020603050405020304" pitchFamily="18"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b="1" dirty="0">
                <a:latin typeface="Times" panose="02020603050405020304" pitchFamily="18" charset="0"/>
                <a:ea typeface="ＭＳ Ｐゴシック" panose="020B0600070205080204" pitchFamily="34" charset="-128"/>
              </a:rPr>
              <a:t>Veranstaltungsservice:</a:t>
            </a:r>
            <a:r>
              <a:rPr lang="de-DE" altLang="de-DE" b="1" baseline="0" dirty="0">
                <a:latin typeface="Times" panose="02020603050405020304" pitchFamily="18" charset="0"/>
                <a:ea typeface="ＭＳ Ｐゴシック" panose="020B0600070205080204" pitchFamily="34" charset="-128"/>
              </a:rPr>
              <a:t> </a:t>
            </a:r>
            <a:r>
              <a:rPr lang="de-DE" altLang="de-DE" dirty="0">
                <a:latin typeface="Times" panose="02020603050405020304" pitchFamily="18" charset="0"/>
                <a:ea typeface="ＭＳ Ｐゴシック" panose="020B0600070205080204" pitchFamily="34" charset="-128"/>
              </a:rPr>
              <a:t>zum Buchen von Workshops für SchülerInnen, Lehrende und Eltern unter </a:t>
            </a:r>
            <a:r>
              <a:rPr lang="de-DE" altLang="de-DE" u="sng" dirty="0">
                <a:latin typeface="Times" panose="02020603050405020304" pitchFamily="18" charset="0"/>
                <a:ea typeface="ＭＳ Ｐゴシック" panose="020B0600070205080204" pitchFamily="34" charset="-128"/>
              </a:rPr>
              <a:t>www.saferinternet.at/veranstaltungsservice</a:t>
            </a:r>
            <a:r>
              <a:rPr lang="de-DE" altLang="de-DE" baseline="0" dirty="0">
                <a:latin typeface="Times" panose="02020603050405020304" pitchFamily="18" charset="0"/>
                <a:ea typeface="ＭＳ Ｐゴシック" panose="020B0600070205080204" pitchFamily="34" charset="-128"/>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altLang="de-DE" baseline="0" dirty="0">
              <a:latin typeface="Times" panose="02020603050405020304" pitchFamily="18"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b="1" baseline="0" dirty="0">
                <a:latin typeface="Times" panose="02020603050405020304" pitchFamily="18" charset="0"/>
                <a:ea typeface="ＭＳ Ｐゴシック" panose="020B0600070205080204" pitchFamily="34" charset="-128"/>
              </a:rPr>
              <a:t>Privatsphäre-Leitfäden: </a:t>
            </a:r>
            <a:r>
              <a:rPr lang="de-DE" altLang="de-DE" baseline="0" dirty="0">
                <a:latin typeface="Times" panose="02020603050405020304" pitchFamily="18" charset="0"/>
                <a:ea typeface="ＭＳ Ｐゴシック" panose="020B0600070205080204" pitchFamily="34" charset="-128"/>
              </a:rPr>
              <a:t>Praktische Schritt-für-Schritt-Anleitungen für mehr Sicherheit und Privatsphäre in beliebten Sozialen Netzwerken </a:t>
            </a:r>
            <a:r>
              <a:rPr lang="de-DE" altLang="de-DE" u="sng" baseline="0" dirty="0">
                <a:latin typeface="Times" panose="02020603050405020304" pitchFamily="18" charset="0"/>
                <a:ea typeface="ＭＳ Ｐゴシック" panose="020B0600070205080204" pitchFamily="34" charset="-128"/>
              </a:rPr>
              <a:t>www.saferinternet.at/privatsphaere-leitfaeden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altLang="de-DE" baseline="0" dirty="0">
              <a:latin typeface="Times" panose="02020603050405020304" pitchFamily="18"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b="1" baseline="0" dirty="0">
                <a:latin typeface="Times" panose="02020603050405020304" pitchFamily="18" charset="0"/>
                <a:ea typeface="ＭＳ Ｐゴシック" panose="020B0600070205080204" pitchFamily="34" charset="-128"/>
              </a:rPr>
              <a:t>Tests und Quiz: </a:t>
            </a:r>
            <a:r>
              <a:rPr lang="de-DE" altLang="de-DE" baseline="0" dirty="0">
                <a:latin typeface="Times" panose="02020603050405020304" pitchFamily="18" charset="0"/>
                <a:ea typeface="ＭＳ Ｐゴシック" panose="020B0600070205080204" pitchFamily="34" charset="-128"/>
              </a:rPr>
              <a:t>für Eltern, Kinder und Jugendliche rund um die sichere Internet- und Handynutzung </a:t>
            </a:r>
            <a:r>
              <a:rPr lang="de-DE" altLang="de-DE" u="sng" baseline="0" dirty="0">
                <a:latin typeface="Times" panose="02020603050405020304" pitchFamily="18" charset="0"/>
                <a:ea typeface="ＭＳ Ｐゴシック" panose="020B0600070205080204" pitchFamily="34" charset="-128"/>
              </a:rPr>
              <a:t>www.saferinternet.at/quiz</a:t>
            </a:r>
            <a:endParaRPr lang="de-DE" altLang="de-DE" u="sng" dirty="0">
              <a:latin typeface="Times" panose="02020603050405020304" pitchFamily="18"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altLang="de-DE" dirty="0">
              <a:latin typeface="Times" panose="02020603050405020304" pitchFamily="18"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b="1" dirty="0">
                <a:latin typeface="Times" panose="02020603050405020304" pitchFamily="18" charset="0"/>
                <a:ea typeface="ＭＳ Ｐゴシック" panose="020B0600070205080204" pitchFamily="34" charset="-128"/>
              </a:rPr>
              <a:t>Tipps &amp; Infos für Jugendliche</a:t>
            </a:r>
            <a:r>
              <a:rPr lang="de-DE" altLang="de-DE" b="1" baseline="0" dirty="0">
                <a:latin typeface="Times" panose="02020603050405020304" pitchFamily="18" charset="0"/>
                <a:ea typeface="ＭＳ Ｐゴシック" panose="020B0600070205080204" pitchFamily="34" charset="-128"/>
              </a:rPr>
              <a:t>: </a:t>
            </a:r>
            <a:r>
              <a:rPr lang="de-DE" altLang="de-DE" b="0" baseline="0" dirty="0">
                <a:latin typeface="Times" panose="02020603050405020304" pitchFamily="18" charset="0"/>
                <a:ea typeface="ＭＳ Ｐゴシック" panose="020B0600070205080204" pitchFamily="34" charset="-128"/>
              </a:rPr>
              <a:t>Jugendseite von Saferinternet.at mit den wichtigsten Tipps für mehr Sicherheit im Internet, aktuellen News, den bunten Info-Foldern zu und vieles mehr. www.saferinternet.at/zielgruppen/jugendliche/ &amp;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b="0" baseline="0" dirty="0">
                <a:latin typeface="Times" panose="02020603050405020304" pitchFamily="18" charset="0"/>
                <a:ea typeface="ＭＳ Ｐゴシック" panose="020B0600070205080204" pitchFamily="34" charset="-128"/>
              </a:rPr>
              <a:t>Instagram: @saferinternet.at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0" baseline="0" dirty="0" err="1">
                <a:latin typeface="Times" panose="02020603050405020304" pitchFamily="18" charset="0"/>
                <a:ea typeface="ＭＳ Ｐゴシック" panose="020B0600070205080204" pitchFamily="34" charset="-128"/>
              </a:rPr>
              <a:t>TikTok</a:t>
            </a:r>
            <a:r>
              <a:rPr lang="de-DE" b="0" baseline="0" dirty="0">
                <a:latin typeface="Times" panose="02020603050405020304" pitchFamily="18" charset="0"/>
                <a:ea typeface="ＭＳ Ｐゴシック" panose="020B0600070205080204" pitchFamily="34" charset="-128"/>
              </a:rPr>
              <a:t>: </a:t>
            </a:r>
            <a:r>
              <a:rPr lang="de-DE" altLang="de-DE" b="0" baseline="0" dirty="0">
                <a:latin typeface="Times" panose="02020603050405020304" pitchFamily="18" charset="0"/>
                <a:ea typeface="ＭＳ Ｐゴシック" panose="020B0600070205080204" pitchFamily="34" charset="-128"/>
              </a:rPr>
              <a:t>@saferinternet.at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b="0" dirty="0"/>
          </a:p>
          <a:p>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74</a:t>
            </a:fld>
            <a:endParaRPr lang="de-AT"/>
          </a:p>
        </p:txBody>
      </p:sp>
    </p:spTree>
    <p:extLst>
      <p:ext uri="{BB962C8B-B14F-4D97-AF65-F5344CB8AC3E}">
        <p14:creationId xmlns:p14="http://schemas.microsoft.com/office/powerpoint/2010/main" val="8808162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AT" dirty="0"/>
              <a:t>Online-Bekanntschaften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AT" dirty="0"/>
              <a:t>Schutz der Privatsphäre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AT" dirty="0"/>
              <a:t>Angstmachende Inhalte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AT" dirty="0"/>
              <a:t>Urheberrechte, Creative Commons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AT" dirty="0"/>
              <a:t>Recht am eigenen Bild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AT" dirty="0"/>
              <a:t>Apps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AT" dirty="0"/>
              <a:t>Umgang mit Internetquellen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AT" dirty="0"/>
              <a:t>Kostenfalle &amp; Internetbetrug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AT" dirty="0"/>
              <a:t>Exzessive Nutzung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AT" dirty="0"/>
              <a:t>Sexualität &amp; Internet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AT" dirty="0"/>
              <a:t>Computer &amp; Handy schützen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AT" dirty="0"/>
              <a:t>Umgang mit Passwörtern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AT" dirty="0"/>
              <a:t>Cyber-Mobbing, Belästigung</a:t>
            </a:r>
          </a:p>
        </p:txBody>
      </p:sp>
      <p:sp>
        <p:nvSpPr>
          <p:cNvPr id="4" name="Foliennummernplatzhalter 3"/>
          <p:cNvSpPr>
            <a:spLocks noGrp="1"/>
          </p:cNvSpPr>
          <p:nvPr>
            <p:ph type="sldNum" sz="quarter" idx="10"/>
          </p:nvPr>
        </p:nvSpPr>
        <p:spPr/>
        <p:txBody>
          <a:bodyPr/>
          <a:lstStyle/>
          <a:p>
            <a:fld id="{5BC9136F-CA9D-4FE5-85DC-58A8F95C26FC}" type="slidenum">
              <a:rPr lang="de-AT" smtClean="0"/>
              <a:t>8</a:t>
            </a:fld>
            <a:endParaRPr lang="de-AT"/>
          </a:p>
        </p:txBody>
      </p:sp>
    </p:spTree>
    <p:extLst>
      <p:ext uri="{BB962C8B-B14F-4D97-AF65-F5344CB8AC3E}">
        <p14:creationId xmlns:p14="http://schemas.microsoft.com/office/powerpoint/2010/main" val="21262682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AT" b="0" dirty="0"/>
              <a:t>72 Prozent der 0- bis 6-Jährigen im Internet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AT" b="0" dirty="0"/>
              <a:t>Durchschnittlich kommen die Kinder im Alter von einem Jahr erstmals mit digitalen Medien in Kontakt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AT" dirty="0"/>
              <a:t>digitale Hauptbeschäftigungen sind </a:t>
            </a:r>
            <a:r>
              <a:rPr lang="de-AT" b="1" dirty="0"/>
              <a:t>Videos anschauen</a:t>
            </a:r>
            <a:r>
              <a:rPr lang="de-AT" dirty="0"/>
              <a:t> (73 %), </a:t>
            </a:r>
            <a:r>
              <a:rPr lang="de-AT" b="1" dirty="0"/>
              <a:t>Fotos anschauen</a:t>
            </a:r>
            <a:r>
              <a:rPr lang="de-AT" dirty="0"/>
              <a:t> (61 %), </a:t>
            </a:r>
            <a:r>
              <a:rPr lang="de-AT" b="1" dirty="0"/>
              <a:t>Musik hören</a:t>
            </a:r>
            <a:r>
              <a:rPr lang="de-AT" dirty="0"/>
              <a:t> (58 %) und </a:t>
            </a:r>
            <a:r>
              <a:rPr lang="de-AT" b="1" dirty="0"/>
              <a:t>Spiele spielen</a:t>
            </a:r>
            <a:r>
              <a:rPr lang="de-AT" dirty="0"/>
              <a:t> (51 %)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AT" dirty="0"/>
              <a:t>Die Hälfte der Kinder nutzt dazu das Gerät ihrer Eltern, 28 Prozent ein Familien-Gerät. 22 Prozent der Kinder unter 6 Jahren haben bereits ein eigenes Gerät zur Verfügung.</a:t>
            </a:r>
            <a:endParaRPr lang="de-AT"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b="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kern="1200" dirty="0">
                <a:solidFill>
                  <a:schemeClr val="tx1"/>
                </a:solidFill>
                <a:effectLst/>
                <a:latin typeface="+mn-lt"/>
                <a:ea typeface="+mn-ea"/>
                <a:cs typeface="+mn-cs"/>
              </a:rPr>
              <a:t>(Ergebnisse stammen von der Studie zum Safer Internet Day 2020)</a:t>
            </a:r>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kern="1200" dirty="0">
                <a:solidFill>
                  <a:schemeClr val="tx1"/>
                </a:solidFill>
                <a:effectLst/>
                <a:latin typeface="+mn-lt"/>
                <a:ea typeface="+mn-ea"/>
                <a:cs typeface="+mn-cs"/>
              </a:rPr>
              <a:t>https://www.saferinternet.at/news-detail/neue-studie-72-prozent-der-0-bis-6-jaehrigen-im-internet/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a:p>
        </p:txBody>
      </p:sp>
      <p:sp>
        <p:nvSpPr>
          <p:cNvPr id="4" name="Foliennummernplatzhalter 3"/>
          <p:cNvSpPr>
            <a:spLocks noGrp="1"/>
          </p:cNvSpPr>
          <p:nvPr>
            <p:ph type="sldNum" sz="quarter" idx="10"/>
          </p:nvPr>
        </p:nvSpPr>
        <p:spPr/>
        <p:txBody>
          <a:bodyPr/>
          <a:lstStyle/>
          <a:p>
            <a:fld id="{5BC9136F-CA9D-4FE5-85DC-58A8F95C26FC}" type="slidenum">
              <a:rPr lang="de-AT" smtClean="0"/>
              <a:t>9</a:t>
            </a:fld>
            <a:endParaRPr lang="de-AT"/>
          </a:p>
        </p:txBody>
      </p:sp>
    </p:spTree>
    <p:extLst>
      <p:ext uri="{BB962C8B-B14F-4D97-AF65-F5344CB8AC3E}">
        <p14:creationId xmlns:p14="http://schemas.microsoft.com/office/powerpoint/2010/main" val="263064540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17" name="Rechteck 16">
            <a:extLst>
              <a:ext uri="{FF2B5EF4-FFF2-40B4-BE49-F238E27FC236}">
                <a16:creationId xmlns:a16="http://schemas.microsoft.com/office/drawing/2014/main" id="{07F583CA-E985-45C3-9E43-7DA385F0BC9A}"/>
              </a:ext>
            </a:extLst>
          </p:cNvPr>
          <p:cNvSpPr/>
          <p:nvPr userDrawn="1"/>
        </p:nvSpPr>
        <p:spPr>
          <a:xfrm>
            <a:off x="0" y="6400799"/>
            <a:ext cx="9144000" cy="457200"/>
          </a:xfrm>
          <a:prstGeom prst="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900" dirty="0" err="1">
              <a:solidFill>
                <a:schemeClr val="tx1"/>
              </a:solidFill>
              <a:latin typeface="Gill Sans MT" panose="020B0502020104020203" pitchFamily="34" charset="0"/>
            </a:endParaRPr>
          </a:p>
        </p:txBody>
      </p:sp>
      <p:sp>
        <p:nvSpPr>
          <p:cNvPr id="2" name="Title 1"/>
          <p:cNvSpPr>
            <a:spLocks noGrp="1"/>
          </p:cNvSpPr>
          <p:nvPr>
            <p:ph type="ctrTitle"/>
          </p:nvPr>
        </p:nvSpPr>
        <p:spPr>
          <a:xfrm>
            <a:off x="192753" y="3831903"/>
            <a:ext cx="8748969" cy="1806819"/>
          </a:xfrm>
        </p:spPr>
        <p:txBody>
          <a:bodyPr anchor="b">
            <a:normAutofit/>
          </a:bodyPr>
          <a:lstStyle>
            <a:lvl1pPr algn="l">
              <a:defRPr sz="3600" b="1">
                <a:solidFill>
                  <a:schemeClr val="bg1"/>
                </a:solidFill>
              </a:defRPr>
            </a:lvl1pPr>
          </a:lstStyle>
          <a:p>
            <a:r>
              <a:rPr lang="de-DE" dirty="0"/>
              <a:t>Titelmasterformat durch Klicken bearbeiten</a:t>
            </a:r>
            <a:endParaRPr lang="en-US" dirty="0"/>
          </a:p>
        </p:txBody>
      </p:sp>
      <p:pic>
        <p:nvPicPr>
          <p:cNvPr id="14" name="Grafik 13" descr="Ein Bild, das draußen, Himmel, Sonnenuntergang, Wasser enthält.&#10;&#10;Mit sehr hoher Zuverlässigkeit generierte Beschreibung">
            <a:extLst>
              <a:ext uri="{FF2B5EF4-FFF2-40B4-BE49-F238E27FC236}">
                <a16:creationId xmlns:a16="http://schemas.microsoft.com/office/drawing/2014/main" id="{42DF4E44-3A03-42E6-A1E2-96D38AE42A9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409172"/>
          </a:xfrm>
          <a:prstGeom prst="rect">
            <a:avLst/>
          </a:prstGeom>
        </p:spPr>
      </p:pic>
      <p:pic>
        <p:nvPicPr>
          <p:cNvPr id="27" name="Grafik 26">
            <a:extLst>
              <a:ext uri="{FF2B5EF4-FFF2-40B4-BE49-F238E27FC236}">
                <a16:creationId xmlns:a16="http://schemas.microsoft.com/office/drawing/2014/main" id="{CEA8ED99-A791-4AE5-BD6B-6957BED2B3B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3981" y="6561680"/>
            <a:ext cx="877437" cy="224473"/>
          </a:xfrm>
          <a:prstGeom prst="rect">
            <a:avLst/>
          </a:prstGeom>
        </p:spPr>
      </p:pic>
      <p:pic>
        <p:nvPicPr>
          <p:cNvPr id="3" name="Grafik 2" descr="Ein Bild, das Text enthält.&#10;&#10;Automatisch generierte Beschreibung">
            <a:extLst>
              <a:ext uri="{FF2B5EF4-FFF2-40B4-BE49-F238E27FC236}">
                <a16:creationId xmlns:a16="http://schemas.microsoft.com/office/drawing/2014/main" id="{F58F3C9E-D442-F7D8-6B17-3F33E41B150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09587" y="6508192"/>
            <a:ext cx="1227101" cy="257440"/>
          </a:xfrm>
          <a:prstGeom prst="rect">
            <a:avLst/>
          </a:prstGeom>
        </p:spPr>
      </p:pic>
      <p:pic>
        <p:nvPicPr>
          <p:cNvPr id="4" name="Grafik 3">
            <a:extLst>
              <a:ext uri="{FF2B5EF4-FFF2-40B4-BE49-F238E27FC236}">
                <a16:creationId xmlns:a16="http://schemas.microsoft.com/office/drawing/2014/main" id="{3D59EBB7-90F2-540E-EA88-C2E4698AC0F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167722" y="6449955"/>
            <a:ext cx="1227101" cy="410808"/>
          </a:xfrm>
          <a:prstGeom prst="rect">
            <a:avLst/>
          </a:prstGeom>
        </p:spPr>
      </p:pic>
      <p:pic>
        <p:nvPicPr>
          <p:cNvPr id="5" name="Grafik 4" descr="Ein Bild, das Text enthält.&#10;&#10;Automatisch generierte Beschreibung">
            <a:extLst>
              <a:ext uri="{FF2B5EF4-FFF2-40B4-BE49-F238E27FC236}">
                <a16:creationId xmlns:a16="http://schemas.microsoft.com/office/drawing/2014/main" id="{2E8A8B77-5667-78F3-3190-E4BD441226D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111133" y="6462141"/>
            <a:ext cx="997441" cy="179156"/>
          </a:xfrm>
          <a:prstGeom prst="rect">
            <a:avLst/>
          </a:prstGeom>
        </p:spPr>
      </p:pic>
      <p:pic>
        <p:nvPicPr>
          <p:cNvPr id="6" name="Grafik 5">
            <a:extLst>
              <a:ext uri="{FF2B5EF4-FFF2-40B4-BE49-F238E27FC236}">
                <a16:creationId xmlns:a16="http://schemas.microsoft.com/office/drawing/2014/main" id="{BAA010AC-CC16-2AE2-DD49-B297C38F1A8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413832" y="6454196"/>
            <a:ext cx="1080621" cy="295989"/>
          </a:xfrm>
          <a:prstGeom prst="rect">
            <a:avLst/>
          </a:prstGeom>
        </p:spPr>
      </p:pic>
      <p:pic>
        <p:nvPicPr>
          <p:cNvPr id="7" name="Grafik 6">
            <a:extLst>
              <a:ext uri="{FF2B5EF4-FFF2-40B4-BE49-F238E27FC236}">
                <a16:creationId xmlns:a16="http://schemas.microsoft.com/office/drawing/2014/main" id="{F68A1A90-9D37-AE57-C256-66DE6FE937C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629204" y="6481848"/>
            <a:ext cx="312518" cy="312518"/>
          </a:xfrm>
          <a:prstGeom prst="rect">
            <a:avLst/>
          </a:prstGeom>
        </p:spPr>
      </p:pic>
      <p:pic>
        <p:nvPicPr>
          <p:cNvPr id="8" name="Grafik 7" descr="Ein Bild, das Logo enthält.&#10;&#10;Automatisch generierte Beschreibung">
            <a:extLst>
              <a:ext uri="{FF2B5EF4-FFF2-40B4-BE49-F238E27FC236}">
                <a16:creationId xmlns:a16="http://schemas.microsoft.com/office/drawing/2014/main" id="{642F59E6-5B0B-2FF5-813C-B178BB6E0565}"/>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677509" y="6449622"/>
            <a:ext cx="895234" cy="385761"/>
          </a:xfrm>
          <a:prstGeom prst="rect">
            <a:avLst/>
          </a:prstGeom>
        </p:spPr>
      </p:pic>
    </p:spTree>
    <p:extLst>
      <p:ext uri="{BB962C8B-B14F-4D97-AF65-F5344CB8AC3E}">
        <p14:creationId xmlns:p14="http://schemas.microsoft.com/office/powerpoint/2010/main" val="27744570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el ohne Fußzeile">
    <p:spTree>
      <p:nvGrpSpPr>
        <p:cNvPr id="1" name=""/>
        <p:cNvGrpSpPr/>
        <p:nvPr/>
      </p:nvGrpSpPr>
      <p:grpSpPr>
        <a:xfrm>
          <a:off x="0" y="0"/>
          <a:ext cx="0" cy="0"/>
          <a:chOff x="0" y="0"/>
          <a:chExt cx="0" cy="0"/>
        </a:xfrm>
      </p:grpSpPr>
      <p:sp>
        <p:nvSpPr>
          <p:cNvPr id="2" name="Title 1"/>
          <p:cNvSpPr>
            <a:spLocks noGrp="1"/>
          </p:cNvSpPr>
          <p:nvPr>
            <p:ph type="title"/>
          </p:nvPr>
        </p:nvSpPr>
        <p:spPr>
          <a:xfrm>
            <a:off x="475024" y="308177"/>
            <a:ext cx="8515350" cy="898859"/>
          </a:xfrm>
        </p:spPr>
        <p:txBody>
          <a:bodyPr>
            <a:normAutofit/>
          </a:bodyPr>
          <a:lstStyle>
            <a:lvl1pPr>
              <a:defRPr sz="3600">
                <a:solidFill>
                  <a:schemeClr val="bg1"/>
                </a:solidFill>
              </a:defRPr>
            </a:lvl1pPr>
          </a:lstStyle>
          <a:p>
            <a:r>
              <a:rPr lang="de-DE" dirty="0"/>
              <a:t>Titelmasterformat durch Klicken bearbeiten</a:t>
            </a:r>
            <a:endParaRPr lang="en-US" dirty="0"/>
          </a:p>
        </p:txBody>
      </p:sp>
      <p:sp>
        <p:nvSpPr>
          <p:cNvPr id="3" name="Content Placeholder 2"/>
          <p:cNvSpPr>
            <a:spLocks noGrp="1"/>
          </p:cNvSpPr>
          <p:nvPr>
            <p:ph idx="1"/>
          </p:nvPr>
        </p:nvSpPr>
        <p:spPr>
          <a:xfrm>
            <a:off x="475024" y="1394801"/>
            <a:ext cx="7886700" cy="4689475"/>
          </a:xfrm>
        </p:spPr>
        <p:txBody>
          <a:bodyPr/>
          <a:lstStyle>
            <a:lvl1pPr marL="514350" indent="-514350">
              <a:buClr>
                <a:srgbClr val="F39200"/>
              </a:buClr>
              <a:buFont typeface="Wingdings" panose="05000000000000000000" pitchFamily="2" charset="2"/>
              <a:buChar char="§"/>
              <a:defRPr/>
            </a:lvl1pPr>
            <a:lvl2pPr marL="896938" indent="-439738">
              <a:buClr>
                <a:srgbClr val="F39200"/>
              </a:buClr>
              <a:buFont typeface="Wingdings" panose="05000000000000000000" pitchFamily="2" charset="2"/>
              <a:buChar char="§"/>
              <a:defRPr/>
            </a:lvl2pPr>
            <a:lvl3pPr marL="1371600" indent="-457200">
              <a:buClr>
                <a:srgbClr val="F39200"/>
              </a:buClr>
              <a:buFont typeface="Wingdings" panose="05000000000000000000" pitchFamily="2" charset="2"/>
              <a:buChar char="§"/>
              <a:defRPr/>
            </a:lvl3pPr>
            <a:lvl4pPr marL="1600200" indent="-228600">
              <a:buClr>
                <a:srgbClr val="F39200"/>
              </a:buClr>
              <a:buFont typeface="Wingdings" panose="05000000000000000000" pitchFamily="2" charset="2"/>
              <a:buChar char="§"/>
              <a:defRPr/>
            </a:lvl4pPr>
            <a:lvl5pPr marL="2057400" indent="-228600">
              <a:buClr>
                <a:srgbClr val="F39200"/>
              </a:buClr>
              <a:buFont typeface="Wingdings" panose="05000000000000000000" pitchFamily="2" charset="2"/>
              <a:buChar char="§"/>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pic>
        <p:nvPicPr>
          <p:cNvPr id="4" name="Grafik 3">
            <a:extLst>
              <a:ext uri="{FF2B5EF4-FFF2-40B4-BE49-F238E27FC236}">
                <a16:creationId xmlns:a16="http://schemas.microsoft.com/office/drawing/2014/main" id="{E15CDEAC-2EC9-4440-8171-C0B3ED7D04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9213" y="6525002"/>
            <a:ext cx="877437" cy="224473"/>
          </a:xfrm>
          <a:prstGeom prst="rect">
            <a:avLst/>
          </a:prstGeom>
        </p:spPr>
      </p:pic>
    </p:spTree>
    <p:extLst>
      <p:ext uri="{BB962C8B-B14F-4D97-AF65-F5344CB8AC3E}">
        <p14:creationId xmlns:p14="http://schemas.microsoft.com/office/powerpoint/2010/main" val="799476765"/>
      </p:ext>
    </p:extLst>
  </p:cSld>
  <p:clrMapOvr>
    <a:masterClrMapping/>
  </p:clrMapOvr>
  <p:extLst>
    <p:ext uri="{DCECCB84-F9BA-43D5-87BE-67443E8EF086}">
      <p15:sldGuideLst xmlns:p15="http://schemas.microsoft.com/office/powerpoint/2012/main">
        <p15:guide id="1" orient="horz" pos="2160">
          <p15:clr>
            <a:srgbClr val="FBAE40"/>
          </p15:clr>
        </p15:guide>
        <p15:guide id="2" pos="363">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ild ganzflächig">
    <p:spTree>
      <p:nvGrpSpPr>
        <p:cNvPr id="1" name=""/>
        <p:cNvGrpSpPr/>
        <p:nvPr/>
      </p:nvGrpSpPr>
      <p:grpSpPr>
        <a:xfrm>
          <a:off x="0" y="0"/>
          <a:ext cx="0" cy="0"/>
          <a:chOff x="0" y="0"/>
          <a:chExt cx="0" cy="0"/>
        </a:xfrm>
      </p:grpSpPr>
      <p:sp>
        <p:nvSpPr>
          <p:cNvPr id="4" name="Bildplatzhalter 3"/>
          <p:cNvSpPr>
            <a:spLocks noGrp="1"/>
          </p:cNvSpPr>
          <p:nvPr>
            <p:ph type="pic" sz="quarter" idx="10"/>
          </p:nvPr>
        </p:nvSpPr>
        <p:spPr>
          <a:xfrm>
            <a:off x="0" y="0"/>
            <a:ext cx="9144000" cy="6858000"/>
          </a:xfrm>
        </p:spPr>
        <p:txBody>
          <a:bodyPr/>
          <a:lstStyle/>
          <a:p>
            <a:endParaRPr lang="de-AT"/>
          </a:p>
        </p:txBody>
      </p:sp>
      <p:pic>
        <p:nvPicPr>
          <p:cNvPr id="3" name="Grafik 2">
            <a:extLst>
              <a:ext uri="{FF2B5EF4-FFF2-40B4-BE49-F238E27FC236}">
                <a16:creationId xmlns:a16="http://schemas.microsoft.com/office/drawing/2014/main" id="{62069FAA-E28E-4DAC-ADF6-1DFC3435EE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9213" y="6525002"/>
            <a:ext cx="877437" cy="224473"/>
          </a:xfrm>
          <a:prstGeom prst="rect">
            <a:avLst/>
          </a:prstGeom>
        </p:spPr>
      </p:pic>
    </p:spTree>
    <p:extLst>
      <p:ext uri="{BB962C8B-B14F-4D97-AF65-F5344CB8AC3E}">
        <p14:creationId xmlns:p14="http://schemas.microsoft.com/office/powerpoint/2010/main" val="40308470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44245B-51D1-B945-9C00-E8E57F617098}" type="datetimeFigureOut">
              <a:rPr lang="de-DE" smtClean="0"/>
              <a:t>26.04.2023</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24250F0D-E436-224B-B2CE-7C03D857E6E7}" type="slidenum">
              <a:rPr lang="de-DE" smtClean="0"/>
              <a:t>‹Nr.›</a:t>
            </a:fld>
            <a:endParaRPr lang="de-DE"/>
          </a:p>
        </p:txBody>
      </p:sp>
    </p:spTree>
    <p:extLst>
      <p:ext uri="{BB962C8B-B14F-4D97-AF65-F5344CB8AC3E}">
        <p14:creationId xmlns:p14="http://schemas.microsoft.com/office/powerpoint/2010/main" val="349641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a:xfrm>
            <a:off x="475024" y="308177"/>
            <a:ext cx="8515350" cy="898859"/>
          </a:xfrm>
        </p:spPr>
        <p:txBody>
          <a:bodyPr>
            <a:normAutofit/>
          </a:bodyPr>
          <a:lstStyle>
            <a:lvl1pPr>
              <a:defRPr sz="3600">
                <a:solidFill>
                  <a:srgbClr val="F39200"/>
                </a:solidFill>
              </a:defRPr>
            </a:lvl1pPr>
          </a:lstStyle>
          <a:p>
            <a:r>
              <a:rPr lang="de-DE" dirty="0"/>
              <a:t>Titelmasterformat durch Klicken bearbeiten</a:t>
            </a:r>
            <a:endParaRPr lang="en-US" dirty="0"/>
          </a:p>
        </p:txBody>
      </p:sp>
      <p:sp>
        <p:nvSpPr>
          <p:cNvPr id="3" name="Content Placeholder 2"/>
          <p:cNvSpPr>
            <a:spLocks noGrp="1"/>
          </p:cNvSpPr>
          <p:nvPr>
            <p:ph idx="1"/>
          </p:nvPr>
        </p:nvSpPr>
        <p:spPr>
          <a:xfrm>
            <a:off x="475024" y="1394801"/>
            <a:ext cx="7886700" cy="4689475"/>
          </a:xfrm>
        </p:spPr>
        <p:txBody>
          <a:bodyPr/>
          <a:lstStyle>
            <a:lvl1pPr marL="514350" indent="-514350">
              <a:buClr>
                <a:srgbClr val="F39200"/>
              </a:buClr>
              <a:buFont typeface="Wingdings" panose="05000000000000000000" pitchFamily="2" charset="2"/>
              <a:buChar char="§"/>
              <a:defRPr/>
            </a:lvl1pPr>
            <a:lvl2pPr marL="896938" indent="-439738">
              <a:buClr>
                <a:srgbClr val="F39200"/>
              </a:buClr>
              <a:buFont typeface="Wingdings" panose="05000000000000000000" pitchFamily="2" charset="2"/>
              <a:buChar char="§"/>
              <a:defRPr/>
            </a:lvl2pPr>
            <a:lvl3pPr marL="1371600" indent="-457200">
              <a:buClr>
                <a:srgbClr val="F39200"/>
              </a:buClr>
              <a:buFont typeface="Wingdings" panose="05000000000000000000" pitchFamily="2" charset="2"/>
              <a:buChar char="§"/>
              <a:defRPr/>
            </a:lvl3pPr>
            <a:lvl4pPr marL="1600200" indent="-228600">
              <a:buClr>
                <a:srgbClr val="F39200"/>
              </a:buClr>
              <a:buFont typeface="Wingdings" panose="05000000000000000000" pitchFamily="2" charset="2"/>
              <a:buChar char="§"/>
              <a:defRPr/>
            </a:lvl4pPr>
            <a:lvl5pPr marL="2057400" indent="-228600">
              <a:buClr>
                <a:srgbClr val="F39200"/>
              </a:buClr>
              <a:buFont typeface="Wingdings" panose="05000000000000000000" pitchFamily="2" charset="2"/>
              <a:buChar char="§"/>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pic>
        <p:nvPicPr>
          <p:cNvPr id="4" name="Grafik 3">
            <a:extLst>
              <a:ext uri="{FF2B5EF4-FFF2-40B4-BE49-F238E27FC236}">
                <a16:creationId xmlns:a16="http://schemas.microsoft.com/office/drawing/2014/main" id="{18429777-9F23-4BEE-871E-ACC185D171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9213" y="6525002"/>
            <a:ext cx="877437" cy="224473"/>
          </a:xfrm>
          <a:prstGeom prst="rect">
            <a:avLst/>
          </a:prstGeom>
        </p:spPr>
      </p:pic>
    </p:spTree>
    <p:extLst>
      <p:ext uri="{BB962C8B-B14F-4D97-AF65-F5344CB8AC3E}">
        <p14:creationId xmlns:p14="http://schemas.microsoft.com/office/powerpoint/2010/main" val="3404757290"/>
      </p:ext>
    </p:extLst>
  </p:cSld>
  <p:clrMapOvr>
    <a:masterClrMapping/>
  </p:clrMapOvr>
  <p:extLst>
    <p:ext uri="{DCECCB84-F9BA-43D5-87BE-67443E8EF086}">
      <p15:sldGuideLst xmlns:p15="http://schemas.microsoft.com/office/powerpoint/2012/main">
        <p15:guide id="1" orient="horz" pos="2160">
          <p15:clr>
            <a:srgbClr val="FBAE40"/>
          </p15:clr>
        </p15:guide>
        <p15:guide id="2" pos="36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3893C1D3-05D7-4930-B66F-E7EAA8BD3065}"/>
              </a:ext>
            </a:extLst>
          </p:cNvPr>
          <p:cNvSpPr>
            <a:spLocks noGrp="1"/>
          </p:cNvSpPr>
          <p:nvPr>
            <p:ph type="title"/>
          </p:nvPr>
        </p:nvSpPr>
        <p:spPr>
          <a:xfrm>
            <a:off x="475024" y="308177"/>
            <a:ext cx="8515350" cy="898859"/>
          </a:xfrm>
        </p:spPr>
        <p:txBody>
          <a:bodyPr>
            <a:normAutofit/>
          </a:bodyPr>
          <a:lstStyle>
            <a:lvl1pPr>
              <a:defRPr sz="3600">
                <a:solidFill>
                  <a:srgbClr val="F39200"/>
                </a:solidFill>
              </a:defRPr>
            </a:lvl1pPr>
          </a:lstStyle>
          <a:p>
            <a:r>
              <a:rPr lang="de-DE" dirty="0"/>
              <a:t>Titelmasterformat durch Klicken bearbeiten</a:t>
            </a:r>
            <a:endParaRPr lang="en-US" dirty="0"/>
          </a:p>
        </p:txBody>
      </p:sp>
      <p:pic>
        <p:nvPicPr>
          <p:cNvPr id="3" name="Grafik 2">
            <a:extLst>
              <a:ext uri="{FF2B5EF4-FFF2-40B4-BE49-F238E27FC236}">
                <a16:creationId xmlns:a16="http://schemas.microsoft.com/office/drawing/2014/main" id="{17CC122C-E5BC-4E03-ACB4-689EE5E89A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9213" y="6525002"/>
            <a:ext cx="877437" cy="224473"/>
          </a:xfrm>
          <a:prstGeom prst="rect">
            <a:avLst/>
          </a:prstGeom>
        </p:spPr>
      </p:pic>
    </p:spTree>
    <p:extLst>
      <p:ext uri="{BB962C8B-B14F-4D97-AF65-F5344CB8AC3E}">
        <p14:creationId xmlns:p14="http://schemas.microsoft.com/office/powerpoint/2010/main" val="1504867014"/>
      </p:ext>
    </p:extLst>
  </p:cSld>
  <p:clrMapOvr>
    <a:masterClrMapping/>
  </p:clrMapOvr>
  <p:extLst>
    <p:ext uri="{DCECCB84-F9BA-43D5-87BE-67443E8EF086}">
      <p15:sldGuideLst xmlns:p15="http://schemas.microsoft.com/office/powerpoint/2012/main">
        <p15:guide id="1" orient="horz" pos="2160">
          <p15:clr>
            <a:srgbClr val="FBAE40"/>
          </p15:clr>
        </p15:guide>
        <p15:guide id="2" pos="36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bschnitts-&#10;überschrift">
    <p:spTree>
      <p:nvGrpSpPr>
        <p:cNvPr id="1" name=""/>
        <p:cNvGrpSpPr/>
        <p:nvPr/>
      </p:nvGrpSpPr>
      <p:grpSpPr>
        <a:xfrm>
          <a:off x="0" y="0"/>
          <a:ext cx="0" cy="0"/>
          <a:chOff x="0" y="0"/>
          <a:chExt cx="0" cy="0"/>
        </a:xfrm>
      </p:grpSpPr>
      <p:sp>
        <p:nvSpPr>
          <p:cNvPr id="7" name="Rechteck 6"/>
          <p:cNvSpPr/>
          <p:nvPr userDrawn="1"/>
        </p:nvSpPr>
        <p:spPr>
          <a:xfrm>
            <a:off x="0" y="3219395"/>
            <a:ext cx="9144000" cy="1620024"/>
          </a:xfrm>
          <a:prstGeom prst="rect">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 name="Title 1"/>
          <p:cNvSpPr>
            <a:spLocks noGrp="1"/>
          </p:cNvSpPr>
          <p:nvPr>
            <p:ph type="title"/>
          </p:nvPr>
        </p:nvSpPr>
        <p:spPr>
          <a:xfrm>
            <a:off x="147088" y="3219395"/>
            <a:ext cx="8738119" cy="1318100"/>
          </a:xfrm>
        </p:spPr>
        <p:txBody>
          <a:bodyPr anchor="b">
            <a:normAutofit/>
          </a:bodyPr>
          <a:lstStyle>
            <a:lvl1pPr>
              <a:defRPr sz="4000" b="1">
                <a:solidFill>
                  <a:schemeClr val="bg1"/>
                </a:solidFill>
              </a:defRPr>
            </a:lvl1pPr>
          </a:lstStyle>
          <a:p>
            <a:r>
              <a:rPr lang="de-DE" dirty="0"/>
              <a:t>Titelmasterformat durch Klicken bearbeiten</a:t>
            </a:r>
            <a:endParaRPr lang="en-US" dirty="0"/>
          </a:p>
        </p:txBody>
      </p:sp>
      <p:pic>
        <p:nvPicPr>
          <p:cNvPr id="15" name="Grafik 14">
            <a:extLst>
              <a:ext uri="{FF2B5EF4-FFF2-40B4-BE49-F238E27FC236}">
                <a16:creationId xmlns:a16="http://schemas.microsoft.com/office/drawing/2014/main" id="{1268F025-C003-483D-AE9D-9C8551B0D23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208" y="71404"/>
            <a:ext cx="2384736" cy="610084"/>
          </a:xfrm>
          <a:prstGeom prst="rect">
            <a:avLst/>
          </a:prstGeom>
        </p:spPr>
      </p:pic>
      <p:pic>
        <p:nvPicPr>
          <p:cNvPr id="5" name="Grafik 4">
            <a:extLst>
              <a:ext uri="{FF2B5EF4-FFF2-40B4-BE49-F238E27FC236}">
                <a16:creationId xmlns:a16="http://schemas.microsoft.com/office/drawing/2014/main" id="{647A76A5-29C5-4502-A0C1-199576E7ACB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9213" y="6525002"/>
            <a:ext cx="877437" cy="224473"/>
          </a:xfrm>
          <a:prstGeom prst="rect">
            <a:avLst/>
          </a:prstGeom>
        </p:spPr>
      </p:pic>
    </p:spTree>
    <p:extLst>
      <p:ext uri="{BB962C8B-B14F-4D97-AF65-F5344CB8AC3E}">
        <p14:creationId xmlns:p14="http://schemas.microsoft.com/office/powerpoint/2010/main" val="763013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451951"/>
            <a:ext cx="3886200" cy="4645513"/>
          </a:xfrm>
        </p:spPr>
        <p:txBody>
          <a:bodyPr/>
          <a:lstStyle>
            <a:lvl1pPr marL="514350" indent="-514350">
              <a:buFont typeface="Wingdings" panose="05000000000000000000" pitchFamily="2" charset="2"/>
              <a:buChar char="§"/>
              <a:defRPr/>
            </a:lvl1pPr>
            <a:lvl2pPr marL="685800" indent="-228600">
              <a:buFont typeface="Wingdings" panose="05000000000000000000" pitchFamily="2" charset="2"/>
              <a:buChar char="§"/>
              <a:defRPr/>
            </a:lvl2pPr>
            <a:lvl3pPr marL="1371600" indent="-4572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Content Placeholder 3"/>
          <p:cNvSpPr>
            <a:spLocks noGrp="1"/>
          </p:cNvSpPr>
          <p:nvPr>
            <p:ph sz="half" idx="2"/>
          </p:nvPr>
        </p:nvSpPr>
        <p:spPr>
          <a:xfrm>
            <a:off x="4629150" y="1451951"/>
            <a:ext cx="3886200" cy="4645513"/>
          </a:xfrm>
        </p:spPr>
        <p:txBody>
          <a:bodyPr/>
          <a:lstStyle>
            <a:lvl1pPr marL="514350" indent="-514350">
              <a:buFont typeface="Wingdings" panose="05000000000000000000" pitchFamily="2" charset="2"/>
              <a:buChar char="§"/>
              <a:defRPr/>
            </a:lvl1pPr>
            <a:lvl2pPr marL="685800" indent="-228600">
              <a:buFont typeface="Wingdings" panose="05000000000000000000" pitchFamily="2" charset="2"/>
              <a:buChar char="§"/>
              <a:defRPr/>
            </a:lvl2pPr>
            <a:lvl3pPr marL="1371600" indent="-4572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20" name="Slide Number Placeholder 5"/>
          <p:cNvSpPr txBox="1">
            <a:spLocks/>
          </p:cNvSpPr>
          <p:nvPr userDrawn="1"/>
        </p:nvSpPr>
        <p:spPr>
          <a:xfrm>
            <a:off x="7892414" y="6395402"/>
            <a:ext cx="622935" cy="365125"/>
          </a:xfrm>
          <a:prstGeom prst="rect">
            <a:avLst/>
          </a:prstGeom>
        </p:spPr>
        <p:txBody>
          <a:bodyPr/>
          <a:lstStyle>
            <a:defPPr>
              <a:defRPr lang="en-US"/>
            </a:defPPr>
            <a:lvl1pPr marL="0" algn="l" defTabSz="457200" rtl="0" eaLnBrk="1" latinLnBrk="0" hangingPunct="1">
              <a:defRPr sz="1800" kern="1200">
                <a:solidFill>
                  <a:schemeClr val="bg1"/>
                </a:solidFill>
                <a:latin typeface="Gill Sans MT" panose="020B0502020104020203"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de-AT" dirty="0"/>
          </a:p>
        </p:txBody>
      </p:sp>
      <p:sp>
        <p:nvSpPr>
          <p:cNvPr id="23" name="Title 1">
            <a:extLst>
              <a:ext uri="{FF2B5EF4-FFF2-40B4-BE49-F238E27FC236}">
                <a16:creationId xmlns:a16="http://schemas.microsoft.com/office/drawing/2014/main" id="{F63ABA5C-3763-4652-AE96-93F9C2860D21}"/>
              </a:ext>
            </a:extLst>
          </p:cNvPr>
          <p:cNvSpPr>
            <a:spLocks noGrp="1"/>
          </p:cNvSpPr>
          <p:nvPr>
            <p:ph type="title"/>
          </p:nvPr>
        </p:nvSpPr>
        <p:spPr>
          <a:xfrm>
            <a:off x="475024" y="308177"/>
            <a:ext cx="8515350" cy="898859"/>
          </a:xfrm>
        </p:spPr>
        <p:txBody>
          <a:bodyPr>
            <a:normAutofit/>
          </a:bodyPr>
          <a:lstStyle>
            <a:lvl1pPr>
              <a:defRPr sz="3600">
                <a:solidFill>
                  <a:srgbClr val="F39200"/>
                </a:solidFill>
              </a:defRPr>
            </a:lvl1pPr>
          </a:lstStyle>
          <a:p>
            <a:r>
              <a:rPr lang="de-DE" dirty="0"/>
              <a:t>Titelmasterformat durch Klicken bearbeiten</a:t>
            </a:r>
            <a:endParaRPr lang="en-US" dirty="0"/>
          </a:p>
        </p:txBody>
      </p:sp>
      <p:pic>
        <p:nvPicPr>
          <p:cNvPr id="6" name="Grafik 5">
            <a:extLst>
              <a:ext uri="{FF2B5EF4-FFF2-40B4-BE49-F238E27FC236}">
                <a16:creationId xmlns:a16="http://schemas.microsoft.com/office/drawing/2014/main" id="{D28A99E0-A384-456A-8890-DA11C271D1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9213" y="6525002"/>
            <a:ext cx="877437" cy="224473"/>
          </a:xfrm>
          <a:prstGeom prst="rect">
            <a:avLst/>
          </a:prstGeom>
        </p:spPr>
      </p:pic>
    </p:spTree>
    <p:extLst>
      <p:ext uri="{BB962C8B-B14F-4D97-AF65-F5344CB8AC3E}">
        <p14:creationId xmlns:p14="http://schemas.microsoft.com/office/powerpoint/2010/main" val="39815117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6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8650" y="1399809"/>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Formatvorlagen des Textmasters bearbeiten</a:t>
            </a:r>
          </a:p>
        </p:txBody>
      </p:sp>
      <p:sp>
        <p:nvSpPr>
          <p:cNvPr id="4" name="Content Placeholder 3"/>
          <p:cNvSpPr>
            <a:spLocks noGrp="1"/>
          </p:cNvSpPr>
          <p:nvPr>
            <p:ph sz="half" idx="2"/>
          </p:nvPr>
        </p:nvSpPr>
        <p:spPr>
          <a:xfrm>
            <a:off x="628650" y="2223720"/>
            <a:ext cx="3868340" cy="3842971"/>
          </a:xfrm>
        </p:spPr>
        <p:txBody>
          <a:bodyPr/>
          <a:lstStyle>
            <a:lvl1pPr marL="514350" indent="-514350">
              <a:buFontTx/>
              <a:buBlip>
                <a:blip r:embed="rId2"/>
              </a:buBlip>
              <a:defRPr/>
            </a:lvl1pPr>
            <a:lvl2pPr marL="685800" indent="-228600">
              <a:buFontTx/>
              <a:buBlip>
                <a:blip r:embed="rId2"/>
              </a:buBlip>
              <a:defRPr/>
            </a:lvl2pPr>
            <a:lvl3pPr marL="1371600" indent="-4572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5" name="Text Placeholder 4"/>
          <p:cNvSpPr>
            <a:spLocks noGrp="1"/>
          </p:cNvSpPr>
          <p:nvPr>
            <p:ph type="body" sz="quarter" idx="3"/>
          </p:nvPr>
        </p:nvSpPr>
        <p:spPr>
          <a:xfrm>
            <a:off x="4627958" y="1399809"/>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Content Placeholder 5"/>
          <p:cNvSpPr>
            <a:spLocks noGrp="1"/>
          </p:cNvSpPr>
          <p:nvPr>
            <p:ph sz="quarter" idx="4"/>
          </p:nvPr>
        </p:nvSpPr>
        <p:spPr>
          <a:xfrm>
            <a:off x="4627958" y="2223720"/>
            <a:ext cx="3887391" cy="3842971"/>
          </a:xfrm>
        </p:spPr>
        <p:txBody>
          <a:bodyPr/>
          <a:lstStyle>
            <a:lvl1pPr marL="514350" indent="-514350">
              <a:buFontTx/>
              <a:buBlip>
                <a:blip r:embed="rId2"/>
              </a:buBlip>
              <a:defRPr/>
            </a:lvl1pPr>
            <a:lvl2pPr marL="685800" indent="-228600">
              <a:buFontTx/>
              <a:buBlip>
                <a:blip r:embed="rId2"/>
              </a:buBlip>
              <a:defRPr/>
            </a:lvl2pPr>
            <a:lvl3pPr marL="1371600" indent="-457200">
              <a:buFontTx/>
              <a:buBlip>
                <a:blip r:embed="rId2"/>
              </a:buBlip>
              <a:defRPr/>
            </a:lvl3pPr>
            <a:lvl4pPr marL="1600200" indent="-228600">
              <a:buFontTx/>
              <a:buBlip>
                <a:blip r:embed="rId2"/>
              </a:buBlip>
              <a:defRPr/>
            </a:lvl4pPr>
            <a:lvl5pPr marL="2057400" indent="-228600">
              <a:buFontTx/>
              <a:buBlip>
                <a:blip r:embed="rId2"/>
              </a:buBlip>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21" name="Slide Number Placeholder 5"/>
          <p:cNvSpPr txBox="1">
            <a:spLocks/>
          </p:cNvSpPr>
          <p:nvPr userDrawn="1"/>
        </p:nvSpPr>
        <p:spPr>
          <a:xfrm>
            <a:off x="7892414" y="6395402"/>
            <a:ext cx="622935" cy="365125"/>
          </a:xfrm>
          <a:prstGeom prst="rect">
            <a:avLst/>
          </a:prstGeom>
        </p:spPr>
        <p:txBody>
          <a:bodyPr/>
          <a:lstStyle>
            <a:defPPr>
              <a:defRPr lang="en-US"/>
            </a:defPPr>
            <a:lvl1pPr marL="0" algn="l" defTabSz="457200" rtl="0" eaLnBrk="1" latinLnBrk="0" hangingPunct="1">
              <a:defRPr sz="1800" kern="1200">
                <a:solidFill>
                  <a:schemeClr val="bg1"/>
                </a:solidFill>
                <a:latin typeface="Gill Sans MT" panose="020B0502020104020203"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de-AT" dirty="0"/>
          </a:p>
        </p:txBody>
      </p:sp>
      <p:sp>
        <p:nvSpPr>
          <p:cNvPr id="27" name="Title 1">
            <a:extLst>
              <a:ext uri="{FF2B5EF4-FFF2-40B4-BE49-F238E27FC236}">
                <a16:creationId xmlns:a16="http://schemas.microsoft.com/office/drawing/2014/main" id="{007D317B-BD82-4A76-8E33-568C01648C48}"/>
              </a:ext>
            </a:extLst>
          </p:cNvPr>
          <p:cNvSpPr>
            <a:spLocks noGrp="1"/>
          </p:cNvSpPr>
          <p:nvPr>
            <p:ph type="title"/>
          </p:nvPr>
        </p:nvSpPr>
        <p:spPr>
          <a:xfrm>
            <a:off x="475024" y="308177"/>
            <a:ext cx="8515350" cy="898859"/>
          </a:xfrm>
        </p:spPr>
        <p:txBody>
          <a:bodyPr>
            <a:normAutofit/>
          </a:bodyPr>
          <a:lstStyle>
            <a:lvl1pPr>
              <a:defRPr sz="3600">
                <a:solidFill>
                  <a:srgbClr val="F39200"/>
                </a:solidFill>
              </a:defRPr>
            </a:lvl1pPr>
          </a:lstStyle>
          <a:p>
            <a:r>
              <a:rPr lang="de-DE" dirty="0"/>
              <a:t>Titelmasterformat durch Klicken bearbeiten</a:t>
            </a:r>
            <a:endParaRPr lang="en-US" dirty="0"/>
          </a:p>
        </p:txBody>
      </p:sp>
      <p:pic>
        <p:nvPicPr>
          <p:cNvPr id="8" name="Grafik 7">
            <a:extLst>
              <a:ext uri="{FF2B5EF4-FFF2-40B4-BE49-F238E27FC236}">
                <a16:creationId xmlns:a16="http://schemas.microsoft.com/office/drawing/2014/main" id="{F43A3A72-5F29-4171-9EE6-1138D722A3B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9213" y="6525002"/>
            <a:ext cx="877437" cy="224473"/>
          </a:xfrm>
          <a:prstGeom prst="rect">
            <a:avLst/>
          </a:prstGeom>
        </p:spPr>
      </p:pic>
    </p:spTree>
    <p:extLst>
      <p:ext uri="{BB962C8B-B14F-4D97-AF65-F5344CB8AC3E}">
        <p14:creationId xmlns:p14="http://schemas.microsoft.com/office/powerpoint/2010/main" val="8676211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6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ßzeile">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D4226232-F342-4685-827E-00F562EBDB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9213" y="6525002"/>
            <a:ext cx="877437" cy="224473"/>
          </a:xfrm>
          <a:prstGeom prst="rect">
            <a:avLst/>
          </a:prstGeom>
        </p:spPr>
      </p:pic>
    </p:spTree>
    <p:extLst>
      <p:ext uri="{BB962C8B-B14F-4D97-AF65-F5344CB8AC3E}">
        <p14:creationId xmlns:p14="http://schemas.microsoft.com/office/powerpoint/2010/main" val="3936551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ußzeile mit Bild ganzflächig">
    <p:spTree>
      <p:nvGrpSpPr>
        <p:cNvPr id="1" name=""/>
        <p:cNvGrpSpPr/>
        <p:nvPr/>
      </p:nvGrpSpPr>
      <p:grpSpPr>
        <a:xfrm>
          <a:off x="0" y="0"/>
          <a:ext cx="0" cy="0"/>
          <a:chOff x="0" y="0"/>
          <a:chExt cx="0" cy="0"/>
        </a:xfrm>
      </p:grpSpPr>
      <p:sp>
        <p:nvSpPr>
          <p:cNvPr id="7" name="Inhaltsplatzhalter 6"/>
          <p:cNvSpPr>
            <a:spLocks noGrp="1"/>
          </p:cNvSpPr>
          <p:nvPr>
            <p:ph sz="quarter" idx="13"/>
          </p:nvPr>
        </p:nvSpPr>
        <p:spPr>
          <a:xfrm>
            <a:off x="0" y="0"/>
            <a:ext cx="9144000" cy="6326188"/>
          </a:xfrm>
        </p:spPr>
        <p:txBody>
          <a:bodyPr/>
          <a:lstStyle/>
          <a:p>
            <a:pPr lvl="0"/>
            <a:endParaRPr lang="de-AT" dirty="0"/>
          </a:p>
        </p:txBody>
      </p:sp>
      <p:pic>
        <p:nvPicPr>
          <p:cNvPr id="3" name="Grafik 2">
            <a:extLst>
              <a:ext uri="{FF2B5EF4-FFF2-40B4-BE49-F238E27FC236}">
                <a16:creationId xmlns:a16="http://schemas.microsoft.com/office/drawing/2014/main" id="{4F5361AA-C64D-42A2-A218-9F84B73CD6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9213" y="6525002"/>
            <a:ext cx="877437" cy="224473"/>
          </a:xfrm>
          <a:prstGeom prst="rect">
            <a:avLst/>
          </a:prstGeom>
        </p:spPr>
      </p:pic>
    </p:spTree>
    <p:extLst>
      <p:ext uri="{BB962C8B-B14F-4D97-AF65-F5344CB8AC3E}">
        <p14:creationId xmlns:p14="http://schemas.microsoft.com/office/powerpoint/2010/main" val="11333172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ßzeile und Logo">
    <p:spTree>
      <p:nvGrpSpPr>
        <p:cNvPr id="1" name=""/>
        <p:cNvGrpSpPr/>
        <p:nvPr/>
      </p:nvGrpSpPr>
      <p:grpSpPr>
        <a:xfrm>
          <a:off x="0" y="0"/>
          <a:ext cx="0" cy="0"/>
          <a:chOff x="0" y="0"/>
          <a:chExt cx="0" cy="0"/>
        </a:xfrm>
      </p:grpSpPr>
      <p:pic>
        <p:nvPicPr>
          <p:cNvPr id="6" name="Grafik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67804" y="407377"/>
            <a:ext cx="2600027" cy="665162"/>
          </a:xfrm>
          <a:prstGeom prst="rect">
            <a:avLst/>
          </a:prstGeom>
        </p:spPr>
      </p:pic>
      <p:pic>
        <p:nvPicPr>
          <p:cNvPr id="3" name="Grafik 2">
            <a:extLst>
              <a:ext uri="{FF2B5EF4-FFF2-40B4-BE49-F238E27FC236}">
                <a16:creationId xmlns:a16="http://schemas.microsoft.com/office/drawing/2014/main" id="{5FE96DDD-7D6B-499E-9E76-20E62A9593F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9213" y="6525002"/>
            <a:ext cx="877437" cy="224473"/>
          </a:xfrm>
          <a:prstGeom prst="rect">
            <a:avLst/>
          </a:prstGeom>
        </p:spPr>
      </p:pic>
    </p:spTree>
    <p:extLst>
      <p:ext uri="{BB962C8B-B14F-4D97-AF65-F5344CB8AC3E}">
        <p14:creationId xmlns:p14="http://schemas.microsoft.com/office/powerpoint/2010/main" val="269943597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553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C3B2017B-50B4-4420-A9BC-0C5E995D8564}"/>
              </a:ext>
            </a:extLst>
          </p:cNvPr>
          <p:cNvSpPr/>
          <p:nvPr userDrawn="1"/>
        </p:nvSpPr>
        <p:spPr>
          <a:xfrm>
            <a:off x="0" y="0"/>
            <a:ext cx="9144000" cy="6858000"/>
          </a:xfrm>
          <a:prstGeom prst="rect">
            <a:avLst/>
          </a:prstGeom>
          <a:solidFill>
            <a:schemeClr val="bg1">
              <a:lumMod val="85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900" dirty="0" err="1">
              <a:solidFill>
                <a:schemeClr val="tx1"/>
              </a:solidFill>
              <a:latin typeface="Gill Sans MT" panose="020B0502020104020203" pitchFamily="34" charset="0"/>
            </a:endParaRPr>
          </a:p>
        </p:txBody>
      </p:sp>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e-DE" dirty="0"/>
              <a:t>Titelmasterformat durch Klicken bearbeiten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Rechteck 3">
            <a:extLst>
              <a:ext uri="{FF2B5EF4-FFF2-40B4-BE49-F238E27FC236}">
                <a16:creationId xmlns:a16="http://schemas.microsoft.com/office/drawing/2014/main" id="{A318EA8C-EE6C-4E86-BFF4-2D2C532FE970}"/>
              </a:ext>
            </a:extLst>
          </p:cNvPr>
          <p:cNvSpPr/>
          <p:nvPr userDrawn="1"/>
        </p:nvSpPr>
        <p:spPr>
          <a:xfrm>
            <a:off x="0" y="6400799"/>
            <a:ext cx="9144000" cy="457200"/>
          </a:xfrm>
          <a:prstGeom prst="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900" dirty="0" err="1">
              <a:solidFill>
                <a:schemeClr val="tx1"/>
              </a:solidFill>
              <a:latin typeface="Gill Sans MT" panose="020B0502020104020203" pitchFamily="34" charset="0"/>
            </a:endParaRPr>
          </a:p>
        </p:txBody>
      </p:sp>
    </p:spTree>
    <p:extLst>
      <p:ext uri="{BB962C8B-B14F-4D97-AF65-F5344CB8AC3E}">
        <p14:creationId xmlns:p14="http://schemas.microsoft.com/office/powerpoint/2010/main" val="24876467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85" r:id="rId3"/>
    <p:sldLayoutId id="2147483663" r:id="rId4"/>
    <p:sldLayoutId id="2147483664" r:id="rId5"/>
    <p:sldLayoutId id="2147483665" r:id="rId6"/>
    <p:sldLayoutId id="2147483681" r:id="rId7"/>
    <p:sldLayoutId id="2147483682" r:id="rId8"/>
    <p:sldLayoutId id="2147483683" r:id="rId9"/>
    <p:sldLayoutId id="2147483684" r:id="rId10"/>
    <p:sldLayoutId id="2147483678" r:id="rId11"/>
    <p:sldLayoutId id="2147483686" r:id="rId12"/>
  </p:sldLayoutIdLst>
  <p:hf hdr="0" ftr="0" dt="0"/>
  <p:txStyles>
    <p:titleStyle>
      <a:lvl1pPr algn="l" defTabSz="914400" rtl="0" eaLnBrk="1" latinLnBrk="0" hangingPunct="1">
        <a:lnSpc>
          <a:spcPct val="90000"/>
        </a:lnSpc>
        <a:spcBef>
          <a:spcPct val="0"/>
        </a:spcBef>
        <a:buNone/>
        <a:defRPr sz="4000" kern="1200">
          <a:solidFill>
            <a:srgbClr val="434F55"/>
          </a:solidFill>
          <a:latin typeface="Gill Sans MT" panose="020B0502020104020203" pitchFamily="34" charset="0"/>
          <a:ea typeface="+mj-ea"/>
          <a:cs typeface="+mj-cs"/>
        </a:defRPr>
      </a:lvl1pPr>
    </p:titleStyle>
    <p:bodyStyle>
      <a:lvl1pPr marL="514350" indent="-514350" algn="l" defTabSz="914400" rtl="0" eaLnBrk="1" latinLnBrk="0" hangingPunct="1">
        <a:lnSpc>
          <a:spcPct val="90000"/>
        </a:lnSpc>
        <a:spcBef>
          <a:spcPts val="1000"/>
        </a:spcBef>
        <a:buClr>
          <a:srgbClr val="F39200"/>
        </a:buClr>
        <a:buFont typeface="Wingdings" panose="05000000000000000000" pitchFamily="2" charset="2"/>
        <a:buChar char="§"/>
        <a:defRPr sz="1800" kern="1200">
          <a:solidFill>
            <a:srgbClr val="434F55"/>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Clr>
          <a:srgbClr val="F39200"/>
        </a:buClr>
        <a:buFont typeface="Wingdings" panose="05000000000000000000" pitchFamily="2" charset="2"/>
        <a:buChar char="§"/>
        <a:defRPr sz="1800" kern="1200">
          <a:solidFill>
            <a:srgbClr val="434F55"/>
          </a:solidFill>
          <a:latin typeface="Gill Sans MT" panose="020B0502020104020203" pitchFamily="34" charset="0"/>
          <a:ea typeface="+mn-ea"/>
          <a:cs typeface="+mn-cs"/>
        </a:defRPr>
      </a:lvl2pPr>
      <a:lvl3pPr marL="1371600" indent="-457200" algn="l" defTabSz="914400" rtl="0" eaLnBrk="1" latinLnBrk="0" hangingPunct="1">
        <a:lnSpc>
          <a:spcPct val="90000"/>
        </a:lnSpc>
        <a:spcBef>
          <a:spcPts val="500"/>
        </a:spcBef>
        <a:buClr>
          <a:srgbClr val="F39200"/>
        </a:buClr>
        <a:buFont typeface="Wingdings" panose="05000000000000000000" pitchFamily="2" charset="2"/>
        <a:buChar char="§"/>
        <a:defRPr sz="1800" kern="1200">
          <a:solidFill>
            <a:srgbClr val="434F55"/>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Clr>
          <a:srgbClr val="F39200"/>
        </a:buClr>
        <a:buFont typeface="Wingdings" panose="05000000000000000000" pitchFamily="2" charset="2"/>
        <a:buChar char="§"/>
        <a:defRPr sz="1800" kern="1200">
          <a:solidFill>
            <a:srgbClr val="434F55"/>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Clr>
          <a:srgbClr val="F39200"/>
        </a:buClr>
        <a:buFont typeface="Wingdings" panose="05000000000000000000" pitchFamily="2" charset="2"/>
        <a:buChar char="§"/>
        <a:defRPr sz="1800" kern="1200">
          <a:solidFill>
            <a:srgbClr val="434F55"/>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pixabay.com/de/photos/selfie-m%C3%A4dchen-silhouette-3611467/"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unsplash.com/photos/LGNV-4-l8LA"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pixabay.com/de/photos/pokemon-pokemongo-freunde-schule-1548194/"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unsplash.com/photos/ZYLmudR28SA" TargetMode="External"/></Relationships>
</file>

<file path=ppt/slides/_rels/slide13.xml.rels><?xml version="1.0" encoding="UTF-8" standalone="yes"?>
<Relationships xmlns="http://schemas.openxmlformats.org/package/2006/relationships"><Relationship Id="rId13" Type="http://schemas.openxmlformats.org/officeDocument/2006/relationships/image" Target="../media/image42.jpeg"/><Relationship Id="rId18" Type="http://schemas.openxmlformats.org/officeDocument/2006/relationships/image" Target="../media/image47.jpeg"/><Relationship Id="rId26" Type="http://schemas.openxmlformats.org/officeDocument/2006/relationships/image" Target="../media/image55.jpeg"/><Relationship Id="rId39" Type="http://schemas.openxmlformats.org/officeDocument/2006/relationships/image" Target="../media/image68.png"/><Relationship Id="rId21" Type="http://schemas.openxmlformats.org/officeDocument/2006/relationships/image" Target="../media/image50.svg"/><Relationship Id="rId34" Type="http://schemas.openxmlformats.org/officeDocument/2006/relationships/image" Target="../media/image63.jpeg"/><Relationship Id="rId42" Type="http://schemas.openxmlformats.org/officeDocument/2006/relationships/image" Target="../media/image71.png"/><Relationship Id="rId47" Type="http://schemas.openxmlformats.org/officeDocument/2006/relationships/image" Target="../media/image76.png"/><Relationship Id="rId50" Type="http://schemas.openxmlformats.org/officeDocument/2006/relationships/image" Target="../media/image79.png"/><Relationship Id="rId7" Type="http://schemas.openxmlformats.org/officeDocument/2006/relationships/image" Target="../media/image36.png"/><Relationship Id="rId2" Type="http://schemas.openxmlformats.org/officeDocument/2006/relationships/notesSlide" Target="../notesSlides/notesSlide13.xml"/><Relationship Id="rId16" Type="http://schemas.openxmlformats.org/officeDocument/2006/relationships/image" Target="../media/image45.png"/><Relationship Id="rId29" Type="http://schemas.openxmlformats.org/officeDocument/2006/relationships/image" Target="../media/image58.png"/><Relationship Id="rId11" Type="http://schemas.openxmlformats.org/officeDocument/2006/relationships/image" Target="../media/image40.png"/><Relationship Id="rId24" Type="http://schemas.openxmlformats.org/officeDocument/2006/relationships/image" Target="../media/image53.jpeg"/><Relationship Id="rId32" Type="http://schemas.openxmlformats.org/officeDocument/2006/relationships/image" Target="../media/image61.png"/><Relationship Id="rId37" Type="http://schemas.openxmlformats.org/officeDocument/2006/relationships/image" Target="../media/image66.png"/><Relationship Id="rId40" Type="http://schemas.openxmlformats.org/officeDocument/2006/relationships/image" Target="../media/image69.png"/><Relationship Id="rId45" Type="http://schemas.openxmlformats.org/officeDocument/2006/relationships/image" Target="../media/image74.png"/><Relationship Id="rId5" Type="http://schemas.openxmlformats.org/officeDocument/2006/relationships/image" Target="../media/image34.png"/><Relationship Id="rId15" Type="http://schemas.openxmlformats.org/officeDocument/2006/relationships/image" Target="../media/image44.png"/><Relationship Id="rId23" Type="http://schemas.openxmlformats.org/officeDocument/2006/relationships/image" Target="../media/image52.jpeg"/><Relationship Id="rId28" Type="http://schemas.openxmlformats.org/officeDocument/2006/relationships/image" Target="../media/image57.png"/><Relationship Id="rId36" Type="http://schemas.openxmlformats.org/officeDocument/2006/relationships/image" Target="../media/image65.png"/><Relationship Id="rId49" Type="http://schemas.openxmlformats.org/officeDocument/2006/relationships/image" Target="../media/image78.png"/><Relationship Id="rId10" Type="http://schemas.openxmlformats.org/officeDocument/2006/relationships/image" Target="../media/image39.svg"/><Relationship Id="rId19" Type="http://schemas.openxmlformats.org/officeDocument/2006/relationships/image" Target="../media/image48.png"/><Relationship Id="rId31" Type="http://schemas.openxmlformats.org/officeDocument/2006/relationships/image" Target="../media/image60.png"/><Relationship Id="rId44" Type="http://schemas.openxmlformats.org/officeDocument/2006/relationships/image" Target="../media/image73.png"/><Relationship Id="rId52" Type="http://schemas.openxmlformats.org/officeDocument/2006/relationships/image" Target="../media/image81.png"/><Relationship Id="rId4" Type="http://schemas.openxmlformats.org/officeDocument/2006/relationships/image" Target="../media/image33.svg"/><Relationship Id="rId9" Type="http://schemas.openxmlformats.org/officeDocument/2006/relationships/image" Target="../media/image38.png"/><Relationship Id="rId14" Type="http://schemas.openxmlformats.org/officeDocument/2006/relationships/image" Target="../media/image43.png"/><Relationship Id="rId22" Type="http://schemas.openxmlformats.org/officeDocument/2006/relationships/image" Target="../media/image51.png"/><Relationship Id="rId27" Type="http://schemas.openxmlformats.org/officeDocument/2006/relationships/image" Target="../media/image56.jpeg"/><Relationship Id="rId30" Type="http://schemas.openxmlformats.org/officeDocument/2006/relationships/image" Target="../media/image59.jpeg"/><Relationship Id="rId35" Type="http://schemas.openxmlformats.org/officeDocument/2006/relationships/image" Target="../media/image64.png"/><Relationship Id="rId43" Type="http://schemas.openxmlformats.org/officeDocument/2006/relationships/image" Target="../media/image72.jpeg"/><Relationship Id="rId48" Type="http://schemas.openxmlformats.org/officeDocument/2006/relationships/image" Target="../media/image77.png"/><Relationship Id="rId8" Type="http://schemas.openxmlformats.org/officeDocument/2006/relationships/image" Target="../media/image37.svg"/><Relationship Id="rId51" Type="http://schemas.openxmlformats.org/officeDocument/2006/relationships/image" Target="../media/image80.png"/><Relationship Id="rId3" Type="http://schemas.openxmlformats.org/officeDocument/2006/relationships/image" Target="../media/image32.png"/><Relationship Id="rId12" Type="http://schemas.openxmlformats.org/officeDocument/2006/relationships/image" Target="../media/image41.svg"/><Relationship Id="rId17" Type="http://schemas.openxmlformats.org/officeDocument/2006/relationships/image" Target="../media/image46.jpeg"/><Relationship Id="rId25" Type="http://schemas.openxmlformats.org/officeDocument/2006/relationships/image" Target="../media/image54.png"/><Relationship Id="rId33" Type="http://schemas.openxmlformats.org/officeDocument/2006/relationships/image" Target="../media/image62.png"/><Relationship Id="rId38" Type="http://schemas.openxmlformats.org/officeDocument/2006/relationships/image" Target="../media/image67.png"/><Relationship Id="rId46" Type="http://schemas.openxmlformats.org/officeDocument/2006/relationships/image" Target="../media/image75.svg"/><Relationship Id="rId20" Type="http://schemas.openxmlformats.org/officeDocument/2006/relationships/image" Target="../media/image49.png"/><Relationship Id="rId41" Type="http://schemas.openxmlformats.org/officeDocument/2006/relationships/image" Target="../media/image70.png"/><Relationship Id="rId1" Type="http://schemas.openxmlformats.org/officeDocument/2006/relationships/slideLayout" Target="../slideLayouts/slideLayout12.xml"/><Relationship Id="rId6" Type="http://schemas.openxmlformats.org/officeDocument/2006/relationships/image" Target="../media/image35.svg"/></Relationships>
</file>

<file path=ppt/slides/_rels/slide1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unsplash.com/photos/ut_DpeegS_E"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unsplash.com/photos/KptPfNB2Qpc"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www.stopline.at/" TargetMode="External"/><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hyperlink" Target="https://www.saferinternet.at/" TargetMode="External"/><Relationship Id="rId4" Type="http://schemas.openxmlformats.org/officeDocument/2006/relationships/hyperlink" Target="http://www.rataufdraht.at/"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90.svg"/><Relationship Id="rId5" Type="http://schemas.openxmlformats.org/officeDocument/2006/relationships/image" Target="../media/image89.png"/><Relationship Id="rId4" Type="http://schemas.openxmlformats.org/officeDocument/2006/relationships/image" Target="../media/image88.sv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85.png"/><Relationship Id="rId7" Type="http://schemas.openxmlformats.org/officeDocument/2006/relationships/diagramData" Target="../diagrams/data1.xml"/><Relationship Id="rId12" Type="http://schemas.openxmlformats.org/officeDocument/2006/relationships/image" Target="../media/image95.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94.svg"/><Relationship Id="rId11" Type="http://schemas.microsoft.com/office/2007/relationships/diagramDrawing" Target="../diagrams/drawing1.xml"/><Relationship Id="rId5" Type="http://schemas.openxmlformats.org/officeDocument/2006/relationships/image" Target="../media/image93.png"/><Relationship Id="rId10" Type="http://schemas.openxmlformats.org/officeDocument/2006/relationships/diagramColors" Target="../diagrams/colors1.xml"/><Relationship Id="rId4" Type="http://schemas.openxmlformats.org/officeDocument/2006/relationships/image" Target="../media/image92.png"/><Relationship Id="rId9" Type="http://schemas.openxmlformats.org/officeDocument/2006/relationships/diagramQuickStyle" Target="../diagrams/quickStyle1.xml"/></Relationships>
</file>

<file path=ppt/slides/_rels/slide2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hyperlink" Target="https://unsplash.com/@jontyson"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hyperlink" Target="https://unsplash.com/photos/_yrCYuCjMYo" TargetMode="External"/><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hyperlink" Target="https://pixabay.com/de/photos/technologie-digital-online-hand-2752109/" TargetMode="External"/></Relationships>
</file>

<file path=ppt/slides/_rels/slide3.xml.rels><?xml version="1.0" encoding="UTF-8" standalone="yes"?>
<Relationships xmlns="http://schemas.openxmlformats.org/package/2006/relationships"><Relationship Id="rId8" Type="http://schemas.openxmlformats.org/officeDocument/2006/relationships/hyperlink" Target="http://www.saferinternet.at/leitfaden" TargetMode="External"/><Relationship Id="rId13" Type="http://schemas.openxmlformats.org/officeDocument/2006/relationships/hyperlink" Target="https://www.saferinternet.at/" TargetMode="External"/><Relationship Id="rId18" Type="http://schemas.openxmlformats.org/officeDocument/2006/relationships/hyperlink" Target="https://twitter.com/saferinternetat" TargetMode="External"/><Relationship Id="rId3" Type="http://schemas.openxmlformats.org/officeDocument/2006/relationships/hyperlink" Target="http://www.staysafe.at/" TargetMode="External"/><Relationship Id="rId21" Type="http://schemas.openxmlformats.org/officeDocument/2006/relationships/image" Target="../media/image23.png"/><Relationship Id="rId7" Type="http://schemas.openxmlformats.org/officeDocument/2006/relationships/image" Target="../media/image16.png"/><Relationship Id="rId12" Type="http://schemas.openxmlformats.org/officeDocument/2006/relationships/image" Target="../media/image19.png"/><Relationship Id="rId17" Type="http://schemas.openxmlformats.org/officeDocument/2006/relationships/image" Target="../media/image21.png"/><Relationship Id="rId2" Type="http://schemas.openxmlformats.org/officeDocument/2006/relationships/notesSlide" Target="../notesSlides/notesSlide3.xml"/><Relationship Id="rId16" Type="http://schemas.openxmlformats.org/officeDocument/2006/relationships/hyperlink" Target="https://www.instagram.com/saferinternet.at/" TargetMode="External"/><Relationship Id="rId20" Type="http://schemas.openxmlformats.org/officeDocument/2006/relationships/hyperlink" Target="https://www.youtube.com/user/saferinternetat" TargetMode="External"/><Relationship Id="rId1" Type="http://schemas.openxmlformats.org/officeDocument/2006/relationships/slideLayout" Target="../slideLayouts/slideLayout2.xml"/><Relationship Id="rId6" Type="http://schemas.openxmlformats.org/officeDocument/2006/relationships/hyperlink" Target="https://www.saferinternet.at/veranstaltung-buchen" TargetMode="External"/><Relationship Id="rId11" Type="http://schemas.openxmlformats.org/officeDocument/2006/relationships/image" Target="../media/image18.png"/><Relationship Id="rId24" Type="http://schemas.openxmlformats.org/officeDocument/2006/relationships/image" Target="../media/image25.png"/><Relationship Id="rId5" Type="http://schemas.openxmlformats.org/officeDocument/2006/relationships/image" Target="../media/image15.png"/><Relationship Id="rId15" Type="http://schemas.openxmlformats.org/officeDocument/2006/relationships/image" Target="../media/image20.png"/><Relationship Id="rId23" Type="http://schemas.openxmlformats.org/officeDocument/2006/relationships/hyperlink" Target="https://www.saferinternet.at/uploads/pics/SI_Snapchat_News.png" TargetMode="External"/><Relationship Id="rId10" Type="http://schemas.openxmlformats.org/officeDocument/2006/relationships/hyperlink" Target="https://www.saferinternet.at/tests-und-quiz" TargetMode="External"/><Relationship Id="rId19" Type="http://schemas.openxmlformats.org/officeDocument/2006/relationships/image" Target="../media/image22.png"/><Relationship Id="rId4" Type="http://schemas.openxmlformats.org/officeDocument/2006/relationships/hyperlink" Target="https://www.saferinternet.at/broschuerenservice" TargetMode="External"/><Relationship Id="rId9" Type="http://schemas.openxmlformats.org/officeDocument/2006/relationships/image" Target="../media/image17.png"/><Relationship Id="rId14" Type="http://schemas.openxmlformats.org/officeDocument/2006/relationships/hyperlink" Target="https://www.facebook.com/saferinternet.at" TargetMode="External"/><Relationship Id="rId22" Type="http://schemas.openxmlformats.org/officeDocument/2006/relationships/image" Target="../media/image24.png"/></Relationships>
</file>

<file path=ppt/slides/_rels/slide3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hyperlink" Target="https://unsplash.com/photos/XZWH2LSGYVw?utm_source=unsplash&amp;utm_medium=referral&amp;utm_content=creditCopyText"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www.saferinternet.at/news-detail/lifehacks-gegen-den-digitalen-zeitstress/" TargetMode="External"/><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3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s://pixabay.com/de/photos/faust-beule-junge-au%C3%9Ferhalb-faust-933916/"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hyperlink" Target="https://unsplash.com/photos/yPI38imbQSI"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hyperlink" Target="https://pixabay.com/de/users/fancycrave1-1115284/"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6.xml"/><Relationship Id="rId1" Type="http://schemas.openxmlformats.org/officeDocument/2006/relationships/slideLayout" Target="../slideLayouts/slideLayout5.xml"/><Relationship Id="rId5" Type="http://schemas.openxmlformats.org/officeDocument/2006/relationships/image" Target="../media/image106.png"/><Relationship Id="rId4" Type="http://schemas.openxmlformats.org/officeDocument/2006/relationships/image" Target="../media/image105.png"/></Relationships>
</file>

<file path=ppt/slides/_rels/slide3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hyperlink" Target="https://pixabay.com/de/users/Foundry-923783/"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hyperlink" Target="https://unsplash.com/photos/gi3hspD9F-4?utm_source=unsplash&amp;utm_medium=referral&amp;utm_content=creditCopyText"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www.saferinternetday.at/"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hyperlink" Target="https://www.saferinternet.at/uploads/tx_simaterials/Entscheidungsbaum_Sextortion.pdf" TargetMode="External"/><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image" Target="../media/image110.png"/></Relationships>
</file>

<file path=ppt/slides/_rels/slide4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hyperlink" Target="https://unsplash.com/photos/NF1B6yyuwMQ"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openxmlformats.org/officeDocument/2006/relationships/hyperlink" Target="https://unsplash.com/photos/5qT09yIbROk"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4.xml"/><Relationship Id="rId1" Type="http://schemas.openxmlformats.org/officeDocument/2006/relationships/slideLayout" Target="../slideLayouts/slideLayout5.xml"/><Relationship Id="rId4" Type="http://schemas.openxmlformats.org/officeDocument/2006/relationships/hyperlink" Target="https://www.ombudsstelle.at/"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45.xml"/><Relationship Id="rId1" Type="http://schemas.openxmlformats.org/officeDocument/2006/relationships/slideLayout" Target="../slideLayouts/slideLayout5.xml"/><Relationship Id="rId4" Type="http://schemas.openxmlformats.org/officeDocument/2006/relationships/hyperlink" Target="https://pixabay.com/de/photos/tor-auktion-gesetz-hammer-symbol-2492011/"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hyperlink" Target="https://pixabay.com/de/photos/m%C3%A4dchen-bibliothek-b%C3%BCcher-lesen-1034421/"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pixabay.com/de/photos/unternehmer-start-start-up-mann-593378/"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hyperlink" Target="https://unsplash.com/photos/Fzde_6ITjkw" TargetMode="Externa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54.xml"/><Relationship Id="rId1" Type="http://schemas.openxmlformats.org/officeDocument/2006/relationships/slideLayout" Target="../slideLayouts/slideLayout11.xml"/><Relationship Id="rId4" Type="http://schemas.openxmlformats.org/officeDocument/2006/relationships/hyperlink" Target="http://creativecommons.org/licenses/by-nc/3.0/at/"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56.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hyperlink" Target="https://pixabay.com/de/photos/laptop-arbeiten-laptop-computer-1148958/"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hyperlink" Target="https://pixabay.com/de/illustrations/hacker-hacken-internet-sicherheit-1944688/"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8.xml"/><Relationship Id="rId1" Type="http://schemas.openxmlformats.org/officeDocument/2006/relationships/slideLayout" Target="../slideLayouts/slideLayout5.xml"/><Relationship Id="rId5" Type="http://schemas.openxmlformats.org/officeDocument/2006/relationships/hyperlink" Target="https://unsplash.com/photos/9AqIdzEc9pY" TargetMode="External"/><Relationship Id="rId4" Type="http://schemas.openxmlformats.org/officeDocument/2006/relationships/image" Target="../media/image124.jpeg"/></Relationships>
</file>

<file path=ppt/slides/_rels/slide5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9.xml"/><Relationship Id="rId1" Type="http://schemas.openxmlformats.org/officeDocument/2006/relationships/slideLayout" Target="../slideLayouts/slideLayout5.xml"/><Relationship Id="rId4" Type="http://schemas.openxmlformats.org/officeDocument/2006/relationships/hyperlink" Target="https://www.saferinternet.at/faq/datenschutz/wie-sieht-ein-sicheres-passwort-aus/"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0.xml"/><Relationship Id="rId1" Type="http://schemas.openxmlformats.org/officeDocument/2006/relationships/slideLayout" Target="../slideLayouts/slideLayout5.xml"/><Relationship Id="rId5" Type="http://schemas.openxmlformats.org/officeDocument/2006/relationships/hyperlink" Target="https://unsplash.com/photos/r9RW20TrQ0Y" TargetMode="External"/><Relationship Id="rId4" Type="http://schemas.openxmlformats.org/officeDocument/2006/relationships/image" Target="../media/image125.jpeg"/></Relationships>
</file>

<file path=ppt/slides/_rels/slide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1.xml"/><Relationship Id="rId1" Type="http://schemas.openxmlformats.org/officeDocument/2006/relationships/slideLayout" Target="../slideLayouts/slideLayout5.xml"/><Relationship Id="rId5" Type="http://schemas.openxmlformats.org/officeDocument/2006/relationships/image" Target="../media/image127.svg"/><Relationship Id="rId4" Type="http://schemas.openxmlformats.org/officeDocument/2006/relationships/image" Target="../media/image126.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8" Type="http://schemas.openxmlformats.org/officeDocument/2006/relationships/image" Target="../media/image134.svg"/><Relationship Id="rId13" Type="http://schemas.openxmlformats.org/officeDocument/2006/relationships/image" Target="../media/image139.png"/><Relationship Id="rId18" Type="http://schemas.openxmlformats.org/officeDocument/2006/relationships/image" Target="../media/image144.svg"/><Relationship Id="rId3" Type="http://schemas.openxmlformats.org/officeDocument/2006/relationships/image" Target="../media/image129.png"/><Relationship Id="rId21" Type="http://schemas.openxmlformats.org/officeDocument/2006/relationships/image" Target="../media/image147.png"/><Relationship Id="rId7" Type="http://schemas.openxmlformats.org/officeDocument/2006/relationships/image" Target="../media/image133.png"/><Relationship Id="rId12" Type="http://schemas.openxmlformats.org/officeDocument/2006/relationships/image" Target="../media/image138.svg"/><Relationship Id="rId17" Type="http://schemas.openxmlformats.org/officeDocument/2006/relationships/image" Target="../media/image143.png"/><Relationship Id="rId2" Type="http://schemas.openxmlformats.org/officeDocument/2006/relationships/notesSlide" Target="../notesSlides/notesSlide64.xml"/><Relationship Id="rId16" Type="http://schemas.openxmlformats.org/officeDocument/2006/relationships/image" Target="../media/image142.svg"/><Relationship Id="rId20" Type="http://schemas.openxmlformats.org/officeDocument/2006/relationships/image" Target="../media/image146.svg"/><Relationship Id="rId1" Type="http://schemas.openxmlformats.org/officeDocument/2006/relationships/slideLayout" Target="../slideLayouts/slideLayout7.xml"/><Relationship Id="rId6" Type="http://schemas.openxmlformats.org/officeDocument/2006/relationships/image" Target="../media/image132.svg"/><Relationship Id="rId11" Type="http://schemas.openxmlformats.org/officeDocument/2006/relationships/image" Target="../media/image137.png"/><Relationship Id="rId5" Type="http://schemas.openxmlformats.org/officeDocument/2006/relationships/image" Target="../media/image131.png"/><Relationship Id="rId15" Type="http://schemas.openxmlformats.org/officeDocument/2006/relationships/image" Target="../media/image141.png"/><Relationship Id="rId10" Type="http://schemas.openxmlformats.org/officeDocument/2006/relationships/image" Target="../media/image136.svg"/><Relationship Id="rId19" Type="http://schemas.openxmlformats.org/officeDocument/2006/relationships/image" Target="../media/image145.png"/><Relationship Id="rId4" Type="http://schemas.openxmlformats.org/officeDocument/2006/relationships/image" Target="../media/image130.svg"/><Relationship Id="rId9" Type="http://schemas.openxmlformats.org/officeDocument/2006/relationships/image" Target="../media/image135.png"/><Relationship Id="rId14" Type="http://schemas.openxmlformats.org/officeDocument/2006/relationships/image" Target="../media/image140.svg"/><Relationship Id="rId22" Type="http://schemas.openxmlformats.org/officeDocument/2006/relationships/image" Target="../media/image148.svg"/></Relationships>
</file>

<file path=ppt/slides/_rels/slide65.xml.rels><?xml version="1.0" encoding="UTF-8" standalone="yes"?>
<Relationships xmlns="http://schemas.openxmlformats.org/package/2006/relationships"><Relationship Id="rId8" Type="http://schemas.openxmlformats.org/officeDocument/2006/relationships/image" Target="../media/image151.jpeg"/><Relationship Id="rId3" Type="http://schemas.openxmlformats.org/officeDocument/2006/relationships/hyperlink" Target="https://www.saferinternet.at/fileadmin/categorized/Materialien/Safer_Internet_in_der_Volksschule.pdf" TargetMode="External"/><Relationship Id="rId7" Type="http://schemas.openxmlformats.org/officeDocument/2006/relationships/hyperlink" Target="https://www.saferinternet.at/services/broschuerenservice/?file=1298" TargetMode="External"/><Relationship Id="rId12" Type="http://schemas.openxmlformats.org/officeDocument/2006/relationships/image" Target="../media/image153.jpe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150.png"/><Relationship Id="rId11" Type="http://schemas.openxmlformats.org/officeDocument/2006/relationships/hyperlink" Target="https://www.saferinternet.at/fileadmin/categorized/Materialien/Das_Handy_in_der_Schule.pdf" TargetMode="External"/><Relationship Id="rId5" Type="http://schemas.openxmlformats.org/officeDocument/2006/relationships/hyperlink" Target="https://www.saferinternet.at/fileadmin/categorized/Materialien/Medien_und_Gewalt.pdf" TargetMode="External"/><Relationship Id="rId10" Type="http://schemas.openxmlformats.org/officeDocument/2006/relationships/image" Target="../media/image152.png"/><Relationship Id="rId4" Type="http://schemas.openxmlformats.org/officeDocument/2006/relationships/image" Target="../media/image149.png"/><Relationship Id="rId9" Type="http://schemas.openxmlformats.org/officeDocument/2006/relationships/hyperlink" Target="https://www.saferinternet.at/fileadmin/categorized/Materialien/Wahr_oder_falsch_im_Internet.pdf" TargetMode="External"/></Relationships>
</file>

<file path=ppt/slides/_rels/slide66.xml.rels><?xml version="1.0" encoding="UTF-8" standalone="yes"?>
<Relationships xmlns="http://schemas.openxmlformats.org/package/2006/relationships"><Relationship Id="rId8" Type="http://schemas.openxmlformats.org/officeDocument/2006/relationships/image" Target="../media/image154.jpeg"/><Relationship Id="rId3" Type="http://schemas.openxmlformats.org/officeDocument/2006/relationships/hyperlink" Target="https://www.saferinternet.at/fileadmin/categorized/Materialien/Das_Handy_in_der_Schule.pdf" TargetMode="External"/><Relationship Id="rId7" Type="http://schemas.openxmlformats.org/officeDocument/2006/relationships/hyperlink" Target="https://www.saferinternet.at/services/broschuerenservice/?file=1298"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152.png"/><Relationship Id="rId5" Type="http://schemas.openxmlformats.org/officeDocument/2006/relationships/hyperlink" Target="https://www.saferinternet.at/fileadmin/categorized/Materialien/Wahr_oder_falsch_im_Internet.pdf" TargetMode="External"/><Relationship Id="rId10" Type="http://schemas.openxmlformats.org/officeDocument/2006/relationships/image" Target="../media/image155.png"/><Relationship Id="rId4" Type="http://schemas.openxmlformats.org/officeDocument/2006/relationships/image" Target="../media/image153.jpeg"/><Relationship Id="rId9" Type="http://schemas.openxmlformats.org/officeDocument/2006/relationships/hyperlink" Target="https://www.saferinternet.at/fileadmin/categorized/Materialien/Jugendliche_Bilderwelten_WEB.pdf" TargetMode="External"/></Relationships>
</file>

<file path=ppt/slides/_rels/slide67.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hyperlink" Target="https://www.saferinternet.at/fileadmin/redakteure/Quiz/Expertenquiz_Saferinternet.at_ohne_Antworten.pdf" TargetMode="External"/><Relationship Id="rId7" Type="http://schemas.openxmlformats.org/officeDocument/2006/relationships/hyperlink" Target="https://www.saferinternet.at/fileadmin/categorized/Materialien/Wahr_oder_falsch_im_Internet.pdf" TargetMode="External"/><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154.jpeg"/><Relationship Id="rId5" Type="http://schemas.openxmlformats.org/officeDocument/2006/relationships/hyperlink" Target="https://www.saferinternet.at/services/broschuerenservice/?file=1298" TargetMode="External"/><Relationship Id="rId4" Type="http://schemas.openxmlformats.org/officeDocument/2006/relationships/hyperlink" Target="https://www.saferinternet.at/projekte/safer-internet-day/" TargetMode="External"/></Relationships>
</file>

<file path=ppt/slides/_rels/slide68.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hyperlink" Target="https://www.saferinternet.at/fileadmin/categorized/Materialien/Wahr_oder_falsch_im_Internet.pdf" TargetMode="External"/><Relationship Id="rId7" Type="http://schemas.openxmlformats.org/officeDocument/2006/relationships/hyperlink" Target="https://www.saferinternet.at/fileadmin/categorized/Materialien/Medien_und_Gewalt.pdf" TargetMode="External"/><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153.jpeg"/><Relationship Id="rId5" Type="http://schemas.openxmlformats.org/officeDocument/2006/relationships/hyperlink" Target="https://www.saferinternet.at/fileadmin/categorized/Materialien/Das_Handy_in_der_Schule.pdf" TargetMode="External"/><Relationship Id="rId10" Type="http://schemas.openxmlformats.org/officeDocument/2006/relationships/image" Target="../media/image155.png"/><Relationship Id="rId4" Type="http://schemas.openxmlformats.org/officeDocument/2006/relationships/image" Target="../media/image152.png"/><Relationship Id="rId9" Type="http://schemas.openxmlformats.org/officeDocument/2006/relationships/hyperlink" Target="https://www.saferinternet.at/fileadmin/categorized/Materialien/Jugendliche_Bilderwelten_WEB.pdf" TargetMode="External"/></Relationships>
</file>

<file path=ppt/slides/_rels/slide69.xml.rels><?xml version="1.0" encoding="UTF-8" standalone="yes"?>
<Relationships xmlns="http://schemas.openxmlformats.org/package/2006/relationships"><Relationship Id="rId8" Type="http://schemas.openxmlformats.org/officeDocument/2006/relationships/image" Target="../media/image154.jpeg"/><Relationship Id="rId3" Type="http://schemas.openxmlformats.org/officeDocument/2006/relationships/hyperlink" Target="https://www.saferinternet.at/fileadmin/categorized/Materialien/Wahr_oder_falsch_im_Internet.pdf" TargetMode="External"/><Relationship Id="rId7" Type="http://schemas.openxmlformats.org/officeDocument/2006/relationships/hyperlink" Target="https://www.saferinternet.at/services/broschuerenservice/?file=1298" TargetMode="External"/><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153.jpeg"/><Relationship Id="rId5" Type="http://schemas.openxmlformats.org/officeDocument/2006/relationships/hyperlink" Target="https://www.saferinternet.at/fileadmin/categorized/Materialien/Das_Handy_in_der_Schule.pdf" TargetMode="External"/><Relationship Id="rId4" Type="http://schemas.openxmlformats.org/officeDocument/2006/relationships/image" Target="../media/image152.png"/></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unsplash.com/@_blahblake" TargetMode="External"/></Relationships>
</file>

<file path=ppt/slides/_rels/slide70.xml.rels><?xml version="1.0" encoding="UTF-8" standalone="yes"?>
<Relationships xmlns="http://schemas.openxmlformats.org/package/2006/relationships"><Relationship Id="rId3" Type="http://schemas.openxmlformats.org/officeDocument/2006/relationships/hyperlink" Target="https://www.saferinternet.at/fileadmin/redakteure/Zielgruppen-Dossiers/Lehrende/Passwo__rter_Die-Passwort-Story_sp.pdf" TargetMode="External"/><Relationship Id="rId7" Type="http://schemas.openxmlformats.org/officeDocument/2006/relationships/image" Target="../media/image154.jpe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hyperlink" Target="https://www.saferinternet.at/services/broschuerenservice/?file=1298" TargetMode="External"/><Relationship Id="rId5" Type="http://schemas.openxmlformats.org/officeDocument/2006/relationships/hyperlink" Target="https://www.saferinternet.at/zielgruppen/jugendliche/comics/" TargetMode="External"/><Relationship Id="rId4" Type="http://schemas.openxmlformats.org/officeDocument/2006/relationships/hyperlink" Target="https://www.saferinternet.at/fileadmin/redakteure/Quiz/Expertenquiz_Saferinternet.at_ohne_Antworten.pdf"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s://www.saferinternet.at/fileadmin/redakteure/Quiz/Expertenquiz_Saferinternet.at_ohne_Antworten.pdf" TargetMode="External"/><Relationship Id="rId7" Type="http://schemas.openxmlformats.org/officeDocument/2006/relationships/image" Target="../media/image154.jpe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hyperlink" Target="https://www.saferinternet.at/services/broschuerenservice/?file=1298" TargetMode="External"/><Relationship Id="rId5" Type="http://schemas.openxmlformats.org/officeDocument/2006/relationships/image" Target="../media/image153.jpeg"/><Relationship Id="rId4" Type="http://schemas.openxmlformats.org/officeDocument/2006/relationships/hyperlink" Target="https://www.saferinternet.at/fileadmin/categorized/Materialien/Das_Handy_in_der_Schule.pdf"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s://www.saferinternet.at/fileadmin/categorized/Materialien/Das_Handy_in_der_Schule.pdf" TargetMode="External"/><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153.jpeg"/></Relationships>
</file>

<file path=ppt/slides/_rels/slide7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8" Type="http://schemas.openxmlformats.org/officeDocument/2006/relationships/hyperlink" Target="http://www.saferinternet.at/leitfaden" TargetMode="External"/><Relationship Id="rId13" Type="http://schemas.openxmlformats.org/officeDocument/2006/relationships/hyperlink" Target="https://www.saferinternet.at/" TargetMode="External"/><Relationship Id="rId18" Type="http://schemas.openxmlformats.org/officeDocument/2006/relationships/hyperlink" Target="https://twitter.com/saferinternetat" TargetMode="External"/><Relationship Id="rId3" Type="http://schemas.openxmlformats.org/officeDocument/2006/relationships/hyperlink" Target="http://www.staysafe.at/" TargetMode="External"/><Relationship Id="rId21" Type="http://schemas.openxmlformats.org/officeDocument/2006/relationships/image" Target="../media/image23.png"/><Relationship Id="rId7" Type="http://schemas.openxmlformats.org/officeDocument/2006/relationships/image" Target="../media/image16.png"/><Relationship Id="rId12" Type="http://schemas.openxmlformats.org/officeDocument/2006/relationships/image" Target="../media/image19.png"/><Relationship Id="rId17" Type="http://schemas.openxmlformats.org/officeDocument/2006/relationships/image" Target="../media/image21.png"/><Relationship Id="rId2" Type="http://schemas.openxmlformats.org/officeDocument/2006/relationships/notesSlide" Target="../notesSlides/notesSlide74.xml"/><Relationship Id="rId16" Type="http://schemas.openxmlformats.org/officeDocument/2006/relationships/hyperlink" Target="https://www.instagram.com/saferinternet.at/" TargetMode="External"/><Relationship Id="rId20" Type="http://schemas.openxmlformats.org/officeDocument/2006/relationships/hyperlink" Target="https://www.youtube.com/user/saferinternetat" TargetMode="External"/><Relationship Id="rId1" Type="http://schemas.openxmlformats.org/officeDocument/2006/relationships/slideLayout" Target="../slideLayouts/slideLayout2.xml"/><Relationship Id="rId6" Type="http://schemas.openxmlformats.org/officeDocument/2006/relationships/hyperlink" Target="https://www.saferinternet.at/veranstaltung-buchen" TargetMode="External"/><Relationship Id="rId11" Type="http://schemas.openxmlformats.org/officeDocument/2006/relationships/image" Target="../media/image18.png"/><Relationship Id="rId24" Type="http://schemas.openxmlformats.org/officeDocument/2006/relationships/image" Target="../media/image25.png"/><Relationship Id="rId5" Type="http://schemas.openxmlformats.org/officeDocument/2006/relationships/image" Target="../media/image15.png"/><Relationship Id="rId15" Type="http://schemas.openxmlformats.org/officeDocument/2006/relationships/image" Target="../media/image20.png"/><Relationship Id="rId23" Type="http://schemas.openxmlformats.org/officeDocument/2006/relationships/hyperlink" Target="https://www.saferinternet.at/uploads/pics/SI_Snapchat_News.png" TargetMode="External"/><Relationship Id="rId10" Type="http://schemas.openxmlformats.org/officeDocument/2006/relationships/hyperlink" Target="https://www.saferinternet.at/tests-und-quiz" TargetMode="External"/><Relationship Id="rId19" Type="http://schemas.openxmlformats.org/officeDocument/2006/relationships/image" Target="../media/image22.png"/><Relationship Id="rId4" Type="http://schemas.openxmlformats.org/officeDocument/2006/relationships/hyperlink" Target="https://www.saferinternet.at/broschuerenservice" TargetMode="External"/><Relationship Id="rId9" Type="http://schemas.openxmlformats.org/officeDocument/2006/relationships/image" Target="../media/image17.png"/><Relationship Id="rId14" Type="http://schemas.openxmlformats.org/officeDocument/2006/relationships/hyperlink" Target="https://www.facebook.com/saferinternet.at" TargetMode="External"/><Relationship Id="rId22" Type="http://schemas.openxmlformats.org/officeDocument/2006/relationships/image" Target="../media/image2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unsplash.com/photos/2M8_gK12vbw?utm_source=unsplash&amp;utm_medium=referral&amp;utm_content=creditCopyTex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0E101EF-DFA5-4C92-9E17-726B0084C0A8}"/>
              </a:ext>
            </a:extLst>
          </p:cNvPr>
          <p:cNvSpPr/>
          <p:nvPr/>
        </p:nvSpPr>
        <p:spPr>
          <a:xfrm>
            <a:off x="-1" y="5306801"/>
            <a:ext cx="9144001" cy="805465"/>
          </a:xfrm>
          <a:prstGeom prst="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900" dirty="0" err="1">
              <a:solidFill>
                <a:schemeClr val="tx1"/>
              </a:solidFill>
              <a:latin typeface="Gill Sans MT" panose="020B0502020104020203" pitchFamily="34" charset="0"/>
            </a:endParaRPr>
          </a:p>
        </p:txBody>
      </p:sp>
      <p:sp>
        <p:nvSpPr>
          <p:cNvPr id="6" name="Textfeld 5"/>
          <p:cNvSpPr txBox="1"/>
          <p:nvPr/>
        </p:nvSpPr>
        <p:spPr>
          <a:xfrm>
            <a:off x="6265749" y="5729607"/>
            <a:ext cx="2878251" cy="384721"/>
          </a:xfrm>
          <a:prstGeom prst="rect">
            <a:avLst/>
          </a:prstGeom>
          <a:noFill/>
        </p:spPr>
        <p:txBody>
          <a:bodyPr wrap="square" rtlCol="0">
            <a:spAutoFit/>
          </a:bodyPr>
          <a:lstStyle/>
          <a:p>
            <a:pPr algn="r"/>
            <a:r>
              <a:rPr lang="de-AT" sz="1900" dirty="0">
                <a:latin typeface="Gill Sans MT" panose="020B0502020104020203" pitchFamily="34" charset="0"/>
              </a:rPr>
              <a:t>10-14 Jahre</a:t>
            </a:r>
          </a:p>
        </p:txBody>
      </p:sp>
      <p:sp>
        <p:nvSpPr>
          <p:cNvPr id="5" name="Titel 3">
            <a:extLst>
              <a:ext uri="{FF2B5EF4-FFF2-40B4-BE49-F238E27FC236}">
                <a16:creationId xmlns:a16="http://schemas.microsoft.com/office/drawing/2014/main" id="{20CB2194-5F72-4365-89D4-1B086D0181DD}"/>
              </a:ext>
            </a:extLst>
          </p:cNvPr>
          <p:cNvSpPr txBox="1">
            <a:spLocks/>
          </p:cNvSpPr>
          <p:nvPr/>
        </p:nvSpPr>
        <p:spPr>
          <a:xfrm>
            <a:off x="140205" y="4989882"/>
            <a:ext cx="8609422" cy="805465"/>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600" b="1" kern="1200">
                <a:solidFill>
                  <a:schemeClr val="bg1"/>
                </a:solidFill>
                <a:latin typeface="Gill Sans MT" panose="020B0502020104020203" pitchFamily="34" charset="0"/>
                <a:ea typeface="+mj-ea"/>
                <a:cs typeface="+mj-cs"/>
              </a:defRPr>
            </a:lvl1pPr>
          </a:lstStyle>
          <a:p>
            <a:r>
              <a:rPr lang="de-AT" altLang="de-DE" sz="2800" dirty="0">
                <a:solidFill>
                  <a:schemeClr val="tx1"/>
                </a:solidFill>
              </a:rPr>
              <a:t>Das Internet sicher &amp; verantwortungsvoll nutzen</a:t>
            </a:r>
            <a:endParaRPr lang="de-AT" sz="2800" dirty="0">
              <a:solidFill>
                <a:schemeClr val="tx1"/>
              </a:solidFill>
            </a:endParaRPr>
          </a:p>
        </p:txBody>
      </p:sp>
      <p:sp>
        <p:nvSpPr>
          <p:cNvPr id="7" name="Untertitel 4">
            <a:extLst>
              <a:ext uri="{FF2B5EF4-FFF2-40B4-BE49-F238E27FC236}">
                <a16:creationId xmlns:a16="http://schemas.microsoft.com/office/drawing/2014/main" id="{22E6CB4B-9B5B-4489-B0BD-4E29290743C8}"/>
              </a:ext>
            </a:extLst>
          </p:cNvPr>
          <p:cNvSpPr txBox="1">
            <a:spLocks/>
          </p:cNvSpPr>
          <p:nvPr/>
        </p:nvSpPr>
        <p:spPr>
          <a:xfrm>
            <a:off x="140205" y="5738938"/>
            <a:ext cx="5719763" cy="355482"/>
          </a:xfrm>
          <a:prstGeom prst="rect">
            <a:avLst/>
          </a:prstGeom>
          <a:noFill/>
        </p:spPr>
        <p:txBody>
          <a:bodyPr vert="horz" wrap="square" lIns="91440" tIns="45720" rIns="91440" bIns="45720" rtlCol="0">
            <a:spAutoFit/>
          </a:bodyPr>
          <a:lstStyle>
            <a:lvl1pPr marL="514350" indent="-514350" algn="l" defTabSz="914400" rtl="0" eaLnBrk="1" latinLnBrk="0" hangingPunct="1">
              <a:lnSpc>
                <a:spcPct val="90000"/>
              </a:lnSpc>
              <a:spcBef>
                <a:spcPts val="1000"/>
              </a:spcBef>
              <a:buClr>
                <a:srgbClr val="F39200"/>
              </a:buClr>
              <a:buFont typeface="Wingdings" panose="05000000000000000000" pitchFamily="2" charset="2"/>
              <a:buChar char="§"/>
              <a:defRPr sz="1800" kern="1200">
                <a:solidFill>
                  <a:srgbClr val="434F55"/>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Clr>
                <a:srgbClr val="F39200"/>
              </a:buClr>
              <a:buFont typeface="Wingdings" panose="05000000000000000000" pitchFamily="2" charset="2"/>
              <a:buChar char="§"/>
              <a:defRPr sz="1800" kern="1200">
                <a:solidFill>
                  <a:srgbClr val="434F55"/>
                </a:solidFill>
                <a:latin typeface="Gill Sans MT" panose="020B0502020104020203" pitchFamily="34" charset="0"/>
                <a:ea typeface="+mn-ea"/>
                <a:cs typeface="+mn-cs"/>
              </a:defRPr>
            </a:lvl2pPr>
            <a:lvl3pPr marL="1371600" indent="-457200" algn="l" defTabSz="914400" rtl="0" eaLnBrk="1" latinLnBrk="0" hangingPunct="1">
              <a:lnSpc>
                <a:spcPct val="90000"/>
              </a:lnSpc>
              <a:spcBef>
                <a:spcPts val="500"/>
              </a:spcBef>
              <a:buClr>
                <a:srgbClr val="F39200"/>
              </a:buClr>
              <a:buFont typeface="Wingdings" panose="05000000000000000000" pitchFamily="2" charset="2"/>
              <a:buChar char="§"/>
              <a:defRPr sz="1800" kern="1200">
                <a:solidFill>
                  <a:srgbClr val="434F55"/>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Clr>
                <a:srgbClr val="F39200"/>
              </a:buClr>
              <a:buFont typeface="Wingdings" panose="05000000000000000000" pitchFamily="2" charset="2"/>
              <a:buChar char="§"/>
              <a:defRPr sz="1800" kern="1200">
                <a:solidFill>
                  <a:srgbClr val="434F55"/>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Clr>
                <a:srgbClr val="F39200"/>
              </a:buClr>
              <a:buFont typeface="Wingdings" panose="05000000000000000000" pitchFamily="2" charset="2"/>
              <a:buChar char="§"/>
              <a:defRPr sz="1800" kern="1200">
                <a:solidFill>
                  <a:srgbClr val="434F55"/>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a:buFont typeface="Wingdings" panose="05000000000000000000" pitchFamily="2" charset="2"/>
              <a:buNone/>
            </a:pPr>
            <a:r>
              <a:rPr lang="de-AT" altLang="de-DE" sz="1900" dirty="0">
                <a:solidFill>
                  <a:schemeClr val="tx1"/>
                </a:solidFill>
              </a:rPr>
              <a:t>Informationen für Lehrende</a:t>
            </a:r>
            <a:endParaRPr lang="de-AT" sz="1900" dirty="0">
              <a:solidFill>
                <a:schemeClr val="tx1"/>
              </a:solidFill>
            </a:endParaRPr>
          </a:p>
        </p:txBody>
      </p:sp>
      <p:sp>
        <p:nvSpPr>
          <p:cNvPr id="2" name="Rechteck 1">
            <a:extLst>
              <a:ext uri="{FF2B5EF4-FFF2-40B4-BE49-F238E27FC236}">
                <a16:creationId xmlns:a16="http://schemas.microsoft.com/office/drawing/2014/main" id="{DB3F1D76-9350-4654-9988-66B3C70FFA0A}"/>
              </a:ext>
            </a:extLst>
          </p:cNvPr>
          <p:cNvSpPr/>
          <p:nvPr/>
        </p:nvSpPr>
        <p:spPr>
          <a:xfrm>
            <a:off x="6288923" y="6121408"/>
            <a:ext cx="2855077" cy="307777"/>
          </a:xfrm>
          <a:prstGeom prst="rect">
            <a:avLst/>
          </a:prstGeom>
        </p:spPr>
        <p:txBody>
          <a:bodyPr wrap="none">
            <a:spAutoFit/>
          </a:bodyPr>
          <a:lstStyle/>
          <a:p>
            <a:pPr lvl="0" defTabSz="914400">
              <a:defRPr/>
            </a:pPr>
            <a:r>
              <a:rPr lang="de-AT" sz="1400" dirty="0">
                <a:solidFill>
                  <a:schemeClr val="bg1"/>
                </a:solidFill>
                <a:latin typeface="Gill Sans MT" panose="020B0502020104020203" pitchFamily="34" charset="0"/>
              </a:rPr>
              <a:t>Bild: </a:t>
            </a:r>
            <a:r>
              <a:rPr lang="de-AT" sz="1400" dirty="0">
                <a:solidFill>
                  <a:schemeClr val="bg1"/>
                </a:solidFill>
                <a:latin typeface="Gill Sans MT" panose="020B0502020104020203" pitchFamily="34" charset="0"/>
                <a:hlinkClick r:id="rId3">
                  <a:extLst>
                    <a:ext uri="{A12FA001-AC4F-418D-AE19-62706E023703}">
                      <ahyp:hlinkClr xmlns:ahyp="http://schemas.microsoft.com/office/drawing/2018/hyperlinkcolor" val="tx"/>
                    </a:ext>
                  </a:extLst>
                </a:hlinkClick>
              </a:rPr>
              <a:t>Lars_Nissen_Photoart </a:t>
            </a:r>
            <a:r>
              <a:rPr lang="de-AT" sz="1400" dirty="0">
                <a:solidFill>
                  <a:schemeClr val="bg1"/>
                </a:solidFill>
                <a:latin typeface="Gill Sans MT" panose="020B0502020104020203" pitchFamily="34" charset="0"/>
              </a:rPr>
              <a:t>/ </a:t>
            </a:r>
            <a:r>
              <a:rPr lang="de-AT" sz="1400" dirty="0" err="1">
                <a:solidFill>
                  <a:schemeClr val="bg1"/>
                </a:solidFill>
                <a:latin typeface="Gill Sans MT" panose="020B0502020104020203" pitchFamily="34" charset="0"/>
              </a:rPr>
              <a:t>pixabay</a:t>
            </a:r>
            <a:endParaRPr lang="de-DE" altLang="de-DE" sz="1400" dirty="0">
              <a:solidFill>
                <a:schemeClr val="bg1"/>
              </a:solidFill>
              <a:latin typeface="Gill Sans MT" panose="020B0502020104020203" pitchFamily="34" charset="0"/>
              <a:ea typeface="ＭＳ Ｐゴシック" panose="020B0600070205080204" pitchFamily="34" charset="-128"/>
            </a:endParaRPr>
          </a:p>
        </p:txBody>
      </p:sp>
    </p:spTree>
    <p:extLst>
      <p:ext uri="{BB962C8B-B14F-4D97-AF65-F5344CB8AC3E}">
        <p14:creationId xmlns:p14="http://schemas.microsoft.com/office/powerpoint/2010/main" val="41947561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2A30783E-69C3-4A2C-86E5-4F49725F8263}"/>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Das erste Handy</a:t>
            </a:r>
          </a:p>
        </p:txBody>
      </p:sp>
      <p:pic>
        <p:nvPicPr>
          <p:cNvPr id="12" name="Inhaltsplatzhalter 11" descr="Ein Bild, das Person, Mobiltelefon, Telefon, drinnen enthält.&#10;&#10;Automatisch generierte Beschreibung">
            <a:extLst>
              <a:ext uri="{FF2B5EF4-FFF2-40B4-BE49-F238E27FC236}">
                <a16:creationId xmlns:a16="http://schemas.microsoft.com/office/drawing/2014/main" id="{FDCD4C78-EE5D-4F85-84D4-8789246A465A}"/>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1" y="-50104"/>
            <a:ext cx="9144002" cy="6438442"/>
          </a:xfrm>
        </p:spPr>
      </p:pic>
      <p:sp>
        <p:nvSpPr>
          <p:cNvPr id="13" name="Rechteck 12">
            <a:extLst>
              <a:ext uri="{FF2B5EF4-FFF2-40B4-BE49-F238E27FC236}">
                <a16:creationId xmlns:a16="http://schemas.microsoft.com/office/drawing/2014/main" id="{B9DD140E-131E-458A-A56B-CA0BF6B52470}"/>
              </a:ext>
            </a:extLst>
          </p:cNvPr>
          <p:cNvSpPr/>
          <p:nvPr/>
        </p:nvSpPr>
        <p:spPr>
          <a:xfrm>
            <a:off x="7051983" y="6080561"/>
            <a:ext cx="2242922" cy="307777"/>
          </a:xfrm>
          <a:prstGeom prst="rect">
            <a:avLst/>
          </a:prstGeom>
        </p:spPr>
        <p:txBody>
          <a:bodyPr wrap="none">
            <a:spAutoFit/>
          </a:bodyPr>
          <a:lstStyle/>
          <a:p>
            <a:pPr lvl="0" defTabSz="914400">
              <a:defRPr/>
            </a:pPr>
            <a:r>
              <a:rPr lang="en-US" sz="1400" dirty="0">
                <a:latin typeface="Gill Sans MT" panose="020B0502020104020203" pitchFamily="34" charset="0"/>
              </a:rPr>
              <a:t>Bild: </a:t>
            </a:r>
            <a:r>
              <a:rPr lang="de-AT" sz="1400" dirty="0">
                <a:latin typeface="Gill Sans MT" panose="020B0502020104020203" pitchFamily="34" charset="0"/>
                <a:hlinkClick r:id="rId4">
                  <a:extLst>
                    <a:ext uri="{A12FA001-AC4F-418D-AE19-62706E023703}">
                      <ahyp:hlinkClr xmlns:ahyp="http://schemas.microsoft.com/office/drawing/2018/hyperlinkcolor" val="tx"/>
                    </a:ext>
                  </a:extLst>
                </a:hlinkClick>
              </a:rPr>
              <a:t>Oleg Magni </a:t>
            </a:r>
            <a:r>
              <a:rPr lang="de-AT" sz="1400" dirty="0">
                <a:latin typeface="Gill Sans MT" panose="020B0502020104020203" pitchFamily="34" charset="0"/>
              </a:rPr>
              <a:t>/ </a:t>
            </a:r>
            <a:r>
              <a:rPr lang="de-AT" sz="1400" dirty="0" err="1">
                <a:latin typeface="Gill Sans MT" panose="020B0502020104020203" pitchFamily="34" charset="0"/>
              </a:rPr>
              <a:t>Unsplash</a:t>
            </a:r>
            <a:r>
              <a:rPr lang="de-AT" sz="1400" dirty="0">
                <a:latin typeface="Gill Sans MT" panose="020B0502020104020203" pitchFamily="34" charset="0"/>
              </a:rPr>
              <a:t> </a:t>
            </a:r>
          </a:p>
        </p:txBody>
      </p:sp>
    </p:spTree>
    <p:extLst>
      <p:ext uri="{BB962C8B-B14F-4D97-AF65-F5344CB8AC3E}">
        <p14:creationId xmlns:p14="http://schemas.microsoft.com/office/powerpoint/2010/main" val="8713686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F1421945-67D8-49F6-A5CF-0AD1E2CF9E3C}"/>
              </a:ext>
            </a:extLst>
          </p:cNvPr>
          <p:cNvSpPr txBox="1"/>
          <p:nvPr/>
        </p:nvSpPr>
        <p:spPr>
          <a:xfrm>
            <a:off x="4146698" y="6438442"/>
            <a:ext cx="4997301" cy="400110"/>
          </a:xfrm>
          <a:prstGeom prst="rect">
            <a:avLst/>
          </a:prstGeom>
          <a:noFill/>
        </p:spPr>
        <p:txBody>
          <a:bodyPr wrap="square" rtlCol="0">
            <a:spAutoFit/>
          </a:bodyPr>
          <a:lstStyle/>
          <a:p>
            <a:pPr algn="r"/>
            <a:r>
              <a:rPr lang="de-AT" sz="2000" dirty="0">
                <a:ea typeface="ＭＳ Ｐゴシック" pitchFamily="34" charset="-128"/>
                <a:cs typeface="ＭＳ Ｐゴシック" pitchFamily="34" charset="-128"/>
              </a:rPr>
              <a:t>Generation „Head Down“</a:t>
            </a:r>
            <a:endParaRPr lang="de-AT" sz="1900" dirty="0">
              <a:latin typeface="Gill Sans MT" panose="020B0502020104020203" pitchFamily="34" charset="0"/>
            </a:endParaRPr>
          </a:p>
        </p:txBody>
      </p:sp>
      <p:pic>
        <p:nvPicPr>
          <p:cNvPr id="7" name="Grafik 6" descr="Ein Bild, das Person, draußen, Boden, sitzend enthält.&#10;&#10;Automatisch generierte Beschreibung">
            <a:extLst>
              <a:ext uri="{FF2B5EF4-FFF2-40B4-BE49-F238E27FC236}">
                <a16:creationId xmlns:a16="http://schemas.microsoft.com/office/drawing/2014/main" id="{6DA8FC18-4FA9-4D6D-895F-4E792BF3A2F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 y="-12526"/>
            <a:ext cx="9144001" cy="6417566"/>
          </a:xfrm>
          <a:prstGeom prst="rect">
            <a:avLst/>
          </a:prstGeom>
        </p:spPr>
      </p:pic>
      <p:sp>
        <p:nvSpPr>
          <p:cNvPr id="8" name="Rechteck 7">
            <a:extLst>
              <a:ext uri="{FF2B5EF4-FFF2-40B4-BE49-F238E27FC236}">
                <a16:creationId xmlns:a16="http://schemas.microsoft.com/office/drawing/2014/main" id="{B49F8380-41A2-4B9B-BCC3-E7D07516FFE5}"/>
              </a:ext>
            </a:extLst>
          </p:cNvPr>
          <p:cNvSpPr/>
          <p:nvPr/>
        </p:nvSpPr>
        <p:spPr>
          <a:xfrm>
            <a:off x="7026112" y="6059685"/>
            <a:ext cx="2117887" cy="307777"/>
          </a:xfrm>
          <a:prstGeom prst="rect">
            <a:avLst/>
          </a:prstGeom>
        </p:spPr>
        <p:txBody>
          <a:bodyPr wrap="none">
            <a:spAutoFit/>
          </a:bodyPr>
          <a:lstStyle/>
          <a:p>
            <a:pPr lvl="0" defTabSz="914400">
              <a:defRPr/>
            </a:pPr>
            <a:r>
              <a:rPr lang="de-AT" sz="1400" dirty="0">
                <a:solidFill>
                  <a:schemeClr val="bg1"/>
                </a:solidFill>
                <a:latin typeface="Gill Sans MT" panose="020B0502020104020203" pitchFamily="34" charset="0"/>
              </a:rPr>
              <a:t>Bild: </a:t>
            </a:r>
            <a:r>
              <a:rPr lang="de-AT" sz="14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natureaddict</a:t>
            </a:r>
            <a:r>
              <a:rPr lang="de-AT" sz="1400" dirty="0">
                <a:solidFill>
                  <a:schemeClr val="bg1"/>
                </a:solidFill>
                <a:latin typeface="Gill Sans MT" panose="020B0502020104020203" pitchFamily="34" charset="0"/>
              </a:rPr>
              <a:t> / </a:t>
            </a:r>
            <a:r>
              <a:rPr lang="de-AT" sz="1400" dirty="0" err="1">
                <a:solidFill>
                  <a:schemeClr val="bg1"/>
                </a:solidFill>
                <a:latin typeface="Gill Sans MT" panose="020B0502020104020203" pitchFamily="34" charset="0"/>
              </a:rPr>
              <a:t>pixabay</a:t>
            </a:r>
            <a:endParaRPr lang="de-DE" altLang="de-DE" sz="1400" dirty="0">
              <a:solidFill>
                <a:schemeClr val="bg1"/>
              </a:solidFill>
              <a:latin typeface="Gill Sans MT" panose="020B0502020104020203" pitchFamily="34" charset="0"/>
              <a:ea typeface="ＭＳ Ｐゴシック" panose="020B0600070205080204" pitchFamily="34" charset="-128"/>
            </a:endParaRPr>
          </a:p>
        </p:txBody>
      </p:sp>
    </p:spTree>
    <p:extLst>
      <p:ext uri="{BB962C8B-B14F-4D97-AF65-F5344CB8AC3E}">
        <p14:creationId xmlns:p14="http://schemas.microsoft.com/office/powerpoint/2010/main" val="10968112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BF6736-DD83-4446-AEFB-914A8CDBC544}"/>
              </a:ext>
            </a:extLst>
          </p:cNvPr>
          <p:cNvSpPr>
            <a:spLocks noGrp="1"/>
          </p:cNvSpPr>
          <p:nvPr>
            <p:ph type="title"/>
          </p:nvPr>
        </p:nvSpPr>
        <p:spPr/>
        <p:txBody>
          <a:bodyPr/>
          <a:lstStyle/>
          <a:p>
            <a:endParaRPr lang="de-AT"/>
          </a:p>
        </p:txBody>
      </p:sp>
      <p:sp>
        <p:nvSpPr>
          <p:cNvPr id="6" name="Textfeld 5">
            <a:extLst>
              <a:ext uri="{FF2B5EF4-FFF2-40B4-BE49-F238E27FC236}">
                <a16:creationId xmlns:a16="http://schemas.microsoft.com/office/drawing/2014/main" id="{6A01342B-EA3A-4569-B43B-6D6B241A7F34}"/>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Beliebte Anwendungen</a:t>
            </a:r>
          </a:p>
        </p:txBody>
      </p:sp>
      <p:pic>
        <p:nvPicPr>
          <p:cNvPr id="7" name="Inhaltsplatzhalter 6" descr="Ein Bild, das Elektronik, drinnen, schwarz, Monitor enthält.&#10;&#10;Mit sehr hoher Zuverlässigkeit generierte Beschreibung">
            <a:extLst>
              <a:ext uri="{FF2B5EF4-FFF2-40B4-BE49-F238E27FC236}">
                <a16:creationId xmlns:a16="http://schemas.microsoft.com/office/drawing/2014/main" id="{9E1FE96F-00CE-46B4-A8B0-BD00678FA431}"/>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0" y="-40257"/>
            <a:ext cx="9144000" cy="6438442"/>
          </a:xfrm>
        </p:spPr>
      </p:pic>
      <p:sp>
        <p:nvSpPr>
          <p:cNvPr id="3" name="Textfeld 2">
            <a:extLst>
              <a:ext uri="{FF2B5EF4-FFF2-40B4-BE49-F238E27FC236}">
                <a16:creationId xmlns:a16="http://schemas.microsoft.com/office/drawing/2014/main" id="{112E6350-2D87-4D13-96FB-0D71AE7B75AD}"/>
              </a:ext>
            </a:extLst>
          </p:cNvPr>
          <p:cNvSpPr txBox="1"/>
          <p:nvPr/>
        </p:nvSpPr>
        <p:spPr>
          <a:xfrm>
            <a:off x="6446402" y="6090408"/>
            <a:ext cx="2697598" cy="307777"/>
          </a:xfrm>
          <a:prstGeom prst="rect">
            <a:avLst/>
          </a:prstGeom>
          <a:noFill/>
        </p:spPr>
        <p:txBody>
          <a:bodyPr wrap="none" rtlCol="0">
            <a:spAutoFit/>
          </a:bodyPr>
          <a:lstStyle/>
          <a:p>
            <a:r>
              <a:rPr lang="de-AT" sz="1400" dirty="0">
                <a:solidFill>
                  <a:schemeClr val="bg1"/>
                </a:solidFill>
                <a:latin typeface="Gill Sans MT" panose="020B0502020104020203" pitchFamily="34" charset="0"/>
              </a:rPr>
              <a:t>Bild: </a:t>
            </a:r>
            <a:r>
              <a:rPr lang="de-AT" sz="14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Christian Wiediger</a:t>
            </a:r>
            <a:r>
              <a:rPr lang="de-AT" sz="1400" dirty="0">
                <a:solidFill>
                  <a:schemeClr val="bg1"/>
                </a:solidFill>
                <a:latin typeface="Gill Sans MT" panose="020B0502020104020203" pitchFamily="34" charset="0"/>
              </a:rPr>
              <a:t> / Unsplash</a:t>
            </a:r>
          </a:p>
        </p:txBody>
      </p:sp>
    </p:spTree>
    <p:extLst>
      <p:ext uri="{BB962C8B-B14F-4D97-AF65-F5344CB8AC3E}">
        <p14:creationId xmlns:p14="http://schemas.microsoft.com/office/powerpoint/2010/main" val="33726667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174703F0-E813-2D40-8A7C-BDA9049E8310}"/>
              </a:ext>
            </a:extLst>
          </p:cNvPr>
          <p:cNvSpPr/>
          <p:nvPr/>
        </p:nvSpPr>
        <p:spPr>
          <a:xfrm>
            <a:off x="412632" y="437322"/>
            <a:ext cx="5256648" cy="808382"/>
          </a:xfrm>
          <a:prstGeom prst="rect">
            <a:avLst/>
          </a:prstGeom>
          <a:solidFill>
            <a:srgbClr val="434F5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latin typeface="Gill Sans MT" panose="020B0502020104020203" pitchFamily="34" charset="0"/>
              </a:rPr>
              <a:t>Unterhaltung</a:t>
            </a:r>
          </a:p>
        </p:txBody>
      </p:sp>
      <p:sp>
        <p:nvSpPr>
          <p:cNvPr id="8" name="Rechteck 7">
            <a:extLst>
              <a:ext uri="{FF2B5EF4-FFF2-40B4-BE49-F238E27FC236}">
                <a16:creationId xmlns:a16="http://schemas.microsoft.com/office/drawing/2014/main" id="{A25F5AC3-BA8D-1C4C-9AD8-453858A7F620}"/>
              </a:ext>
            </a:extLst>
          </p:cNvPr>
          <p:cNvSpPr/>
          <p:nvPr/>
        </p:nvSpPr>
        <p:spPr>
          <a:xfrm>
            <a:off x="5917093" y="437322"/>
            <a:ext cx="2891627" cy="808382"/>
          </a:xfrm>
          <a:prstGeom prst="rect">
            <a:avLst/>
          </a:prstGeom>
          <a:solidFill>
            <a:srgbClr val="434F5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latin typeface="Gill Sans MT" panose="020B0502020104020203" pitchFamily="34" charset="0"/>
              </a:rPr>
              <a:t>Kommunikation</a:t>
            </a:r>
          </a:p>
        </p:txBody>
      </p:sp>
      <p:sp>
        <p:nvSpPr>
          <p:cNvPr id="16" name="Textfeld 15">
            <a:extLst>
              <a:ext uri="{FF2B5EF4-FFF2-40B4-BE49-F238E27FC236}">
                <a16:creationId xmlns:a16="http://schemas.microsoft.com/office/drawing/2014/main" id="{20145964-A819-A545-9C41-AEB84F9C32D8}"/>
              </a:ext>
            </a:extLst>
          </p:cNvPr>
          <p:cNvSpPr txBox="1"/>
          <p:nvPr/>
        </p:nvSpPr>
        <p:spPr>
          <a:xfrm>
            <a:off x="5406887" y="6467061"/>
            <a:ext cx="3828612" cy="384721"/>
          </a:xfrm>
          <a:prstGeom prst="rect">
            <a:avLst/>
          </a:prstGeom>
          <a:noFill/>
        </p:spPr>
        <p:txBody>
          <a:bodyPr wrap="none" rtlCol="0">
            <a:spAutoFit/>
          </a:bodyPr>
          <a:lstStyle/>
          <a:p>
            <a:r>
              <a:rPr lang="de-DE" sz="1900" dirty="0">
                <a:latin typeface="Gill Sans MT" panose="020B0502020104020203" pitchFamily="34" charset="0"/>
              </a:rPr>
              <a:t>Was nutzen Jugendliche im Internet?</a:t>
            </a:r>
          </a:p>
        </p:txBody>
      </p:sp>
      <p:sp>
        <p:nvSpPr>
          <p:cNvPr id="17" name="Textfeld 16">
            <a:extLst>
              <a:ext uri="{FF2B5EF4-FFF2-40B4-BE49-F238E27FC236}">
                <a16:creationId xmlns:a16="http://schemas.microsoft.com/office/drawing/2014/main" id="{12176C73-2407-2842-9C44-23DEFCF9EECE}"/>
              </a:ext>
            </a:extLst>
          </p:cNvPr>
          <p:cNvSpPr txBox="1"/>
          <p:nvPr/>
        </p:nvSpPr>
        <p:spPr>
          <a:xfrm>
            <a:off x="1792828" y="6059358"/>
            <a:ext cx="7302320" cy="307777"/>
          </a:xfrm>
          <a:prstGeom prst="rect">
            <a:avLst/>
          </a:prstGeom>
          <a:noFill/>
        </p:spPr>
        <p:txBody>
          <a:bodyPr wrap="none" rtlCol="0">
            <a:spAutoFit/>
          </a:bodyPr>
          <a:lstStyle/>
          <a:p>
            <a:r>
              <a:rPr lang="de-DE" sz="1400" dirty="0">
                <a:latin typeface="Gill Sans MT" panose="020B0502020104020203" pitchFamily="34" charset="0"/>
              </a:rPr>
              <a:t>Quelle: 4. Klasse Gymnasium in Wien, Brainstorming im März 2019, Überarbeitung Dezember 2021</a:t>
            </a:r>
          </a:p>
        </p:txBody>
      </p:sp>
      <p:pic>
        <p:nvPicPr>
          <p:cNvPr id="3" name="Grafik 2" descr="Monitor">
            <a:extLst>
              <a:ext uri="{FF2B5EF4-FFF2-40B4-BE49-F238E27FC236}">
                <a16:creationId xmlns:a16="http://schemas.microsoft.com/office/drawing/2014/main" id="{0688879F-2074-4306-8579-C3AD867945E9}"/>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7136" y="1287169"/>
            <a:ext cx="900000" cy="900000"/>
          </a:xfrm>
          <a:prstGeom prst="rect">
            <a:avLst/>
          </a:prstGeom>
        </p:spPr>
      </p:pic>
      <p:pic>
        <p:nvPicPr>
          <p:cNvPr id="19" name="Grafik 18" descr="Kopfhörer">
            <a:extLst>
              <a:ext uri="{FF2B5EF4-FFF2-40B4-BE49-F238E27FC236}">
                <a16:creationId xmlns:a16="http://schemas.microsoft.com/office/drawing/2014/main" id="{049FD338-C50D-4B62-A237-8B49E9C47D3D}"/>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212921" y="1266606"/>
            <a:ext cx="900000" cy="900000"/>
          </a:xfrm>
          <a:prstGeom prst="rect">
            <a:avLst/>
          </a:prstGeom>
        </p:spPr>
      </p:pic>
      <p:pic>
        <p:nvPicPr>
          <p:cNvPr id="21" name="Grafik 20" descr="Gamecontroller">
            <a:extLst>
              <a:ext uri="{FF2B5EF4-FFF2-40B4-BE49-F238E27FC236}">
                <a16:creationId xmlns:a16="http://schemas.microsoft.com/office/drawing/2014/main" id="{1AC76548-6369-4667-A23B-2EEABEAEF777}"/>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890739" y="1276818"/>
            <a:ext cx="900000" cy="900000"/>
          </a:xfrm>
          <a:prstGeom prst="rect">
            <a:avLst/>
          </a:prstGeom>
        </p:spPr>
      </p:pic>
      <p:pic>
        <p:nvPicPr>
          <p:cNvPr id="23" name="Grafik 22" descr="Callcenter">
            <a:extLst>
              <a:ext uri="{FF2B5EF4-FFF2-40B4-BE49-F238E27FC236}">
                <a16:creationId xmlns:a16="http://schemas.microsoft.com/office/drawing/2014/main" id="{47BBEC5B-73D3-4138-8873-F770B640E228}"/>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406887" y="1229692"/>
            <a:ext cx="900000" cy="900000"/>
          </a:xfrm>
          <a:prstGeom prst="rect">
            <a:avLst/>
          </a:prstGeom>
        </p:spPr>
      </p:pic>
      <p:pic>
        <p:nvPicPr>
          <p:cNvPr id="29" name="Grafik 28" descr="Zyklus mit Personen">
            <a:extLst>
              <a:ext uri="{FF2B5EF4-FFF2-40B4-BE49-F238E27FC236}">
                <a16:creationId xmlns:a16="http://schemas.microsoft.com/office/drawing/2014/main" id="{1FADC8BE-57C7-49CB-976D-56BB23635387}"/>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7309280" y="1194012"/>
            <a:ext cx="900000" cy="900000"/>
          </a:xfrm>
          <a:prstGeom prst="rect">
            <a:avLst/>
          </a:prstGeom>
        </p:spPr>
      </p:pic>
      <p:pic>
        <p:nvPicPr>
          <p:cNvPr id="31" name="Grafik 30">
            <a:extLst>
              <a:ext uri="{FF2B5EF4-FFF2-40B4-BE49-F238E27FC236}">
                <a16:creationId xmlns:a16="http://schemas.microsoft.com/office/drawing/2014/main" id="{46745C5F-72E1-4C07-BD78-4717EF7FD32C}"/>
              </a:ext>
            </a:extLst>
          </p:cNvPr>
          <p:cNvPicPr>
            <a:picLocks noChangeAspect="1"/>
          </p:cNvPicPr>
          <p:nvPr/>
        </p:nvPicPr>
        <p:blipFill>
          <a:blip r:embed="rId13" cstate="email">
            <a:clrChange>
              <a:clrFrom>
                <a:srgbClr val="FFFFFF"/>
              </a:clrFrom>
              <a:clrTo>
                <a:srgbClr val="FFFFFF">
                  <a:alpha val="0"/>
                </a:srgbClr>
              </a:clrTo>
            </a:clrChange>
            <a:alphaModFix/>
            <a:extLst>
              <a:ext uri="{28A0092B-C50C-407E-A947-70E740481C1C}">
                <a14:useLocalDpi xmlns:a14="http://schemas.microsoft.com/office/drawing/2010/main"/>
              </a:ext>
            </a:extLst>
          </a:blip>
          <a:stretch>
            <a:fillRect/>
          </a:stretch>
        </p:blipFill>
        <p:spPr>
          <a:xfrm>
            <a:off x="514920" y="2094012"/>
            <a:ext cx="920183" cy="517509"/>
          </a:xfrm>
          <a:prstGeom prst="rect">
            <a:avLst/>
          </a:prstGeom>
        </p:spPr>
      </p:pic>
      <p:pic>
        <p:nvPicPr>
          <p:cNvPr id="1026" name="Picture 2" descr="data:image/png;base64,iVBORw0KGgoAAAANSUhEUgAAASoAAACpCAMAAACrt4DfAAAAn1BMVEX///8iHyDlCRSlpKUSDA4hHyDl5eUOBgjqCBTnCRQcHyAEICCzEBfhChQAICHuBxMRICAuHR/YChXQCxVFHB/FDRaQFBp3FxurERi/Dxe4EBcUICBAHB8ZHyAPICAnHiDy8vIAAACXExmjERhcGh2KFRpLGx6BFht1Fxv0BhPSCxU4HR9pGR1QGx6mEhmuEBhWGh1uGR0sHh8zHB9jGh1m02yAAAAIO0lEQVR4nO2d62KiOBSAF3YzAygXQW2VBmfAS8VWbfX9n20JJAGUS6zEYbfn+8c9fITk5BDbv/4CAAAAAAAAAAAAAAAAAAAAAAAAAAAAAAAAAAD49fc355ewqh+///nW/P4hruqn8q35CapEAVXCgCphQJUwoEoYUCUMqBIGVAkDqoQBVcKAKmFAlTCgShhQJQyoEgZUCQOqhAFVwoAqYUCVMKBKGFAlTDeqUDDIwPk6tipAdJ9BNUFp72uc0gUuD05P7rNFVFU4zLYa2bJfPjjDYSt9uarQ6HmYseRX8kO6KkJpiZByGFayD4p7XzGfYnJwzfZokZwcv87pIqpwhc9s60vqyn9iy2H+YIPpnF2u1lU3qk6mlmLPLX7xiZ2ti5kqXdeqcMkhg0nltvSUPjnYq94afyYnd8JttqRXqXI2tCD6OlVlrOmxuv1isBv4VOnK7ZNkVSNXVwm6OWKFHcy0bJVnUFWmWoXupapmeuVWVdWGRBWaVG7XPVKrnKmdLZpGlaonjW4dZ2Ysdi0tZA820UlPGFfZlqFK3S5Zpb5RVbUKKarwecu8KNn+CLn0hPZqUHeTXavShuxB9VcVwh57sB/Zg/WfWKVyP2srVdeqVHNk9F2VYg3pGp02rQ5zZ4dBranOVdmsWeyxKnyk+6smOVzxlxo7H2/oH6BKm7Sq0ktoMe0B6bJ6sVfWA3JVlwd/RZXi07Kp9oZEbQ5f3Ne3VN2rUjVaoFpVujspMSPFC4Zs8XIvL8IFVZcHzz+/oirgHd6EnHzEX4k3fH28RFW0B65VlXQyuATZjAy6YHnsAVt0DTmcq9L46nzj7aqSMIqV9h0rwYo36ri+UZegikUm9arC+rFD3sLaz8W9clXPFa/IzaqUIKJHJD02WvBIYdPQqEtQxUKrelX1QwdyE1yVU63Kuj7mdlXGmlUkcxfkkcKiqVJJUKVFg96ryntce2PlkUJToy5DlRqnb3y/VVkhC628NYsU1F1DpCBHlf3m914V2vGYOWaVKmpsqeSoStMq/ValOEPWQvFI4dwUKchRpaqkeey7qldNLaHHTmOjLkeVtgp6r0rBcVmV/dTy/slRNfO/HFe1q0I596hyVttSpXIXLabkvIAkvdgQrVspaXb7qs9pUzXcjRlrmm36mirjpVypWiIFWaq05Lr1Y0BvOJwnzAjjy3trUaUWks5bdutfUqVY81KZTy0tlSRVJLHSkFko5MbXl9WqTdVF3b1Dlf9qF87VlKiSqUpV11gsXzW+Q9X2PlVoVCiQvWyJFLpXxcK5qSOm6p5adacqZbDn1UqPg9b3r+svNizd5Br9V4Xf+TntV+f6QLmqtIi2ldqb1XtVSjDnA0GlvVJ1rWpP84vaQUzVPW3Vnc16fq0sEHy0quGOvf9YqAd8v1WVbnPuDBbyDcnVjs1JBRmq5tYku769HDbEVYfDPiGK9rsb46pSCLq4JwRNooUJV6XPK8ZL0lXRRJA+r1PFovWUm6P1vYUMxl0Dm8InLrKtJVclRdULNeSybyw9HS4r1r6QW7A/2lurzlX5tFtheaC+qjJOZqGn0GaPjtaJquJ4oceq/E0ps6Bd9cVXdK6qNF7osSrsloqpPTqzkKhSrEMpv9hTVYVIIStm0xwYWarwR+kN7KkqPCmrSsY2bQ1796pQOWfWT1V4yZ4n734mbaFV96ryoVWPVeVTrGLWEepXIwf5qpyPP6aqKulUpQrxSGG7ZtK2m5Y3UIKq8sC4UhX5hmAYGPu+45QLeJ+qRXpOclbH97FRq8phkYLu+RueXnjoJ9NUleJEhYa9amATYGUx2o2P54+n1TQspYruUqWrbuzN5oconK6e3s4vqEYV4pGCNrUW7MFqy+ZqJUMVXhbewIrh8sxzE0xT1UiCwC3d/F2qyNlJ3oKmHrIv601T0VQzWQjpgn1orlYyVClBIdVeOcExN0nngnamqgD9tFChik8xtqdBIRmqX+U5HqCq+JiFps0+VBU+8/1JdjCfQNQwaV2WKuPYa1X85xD6LG0vWMysx/7jJjhSVWjh8Xesa1VNExzFVBk7Himkk1/Qgi0/ctosVVXMBd2qKqZzsA+luaCKl/2myB5W16py+9esyuHTZGnReMzc/OFUjip8FFWla+Ue0J+4cex5XhyWH3B4eCYcNhVfofyVSTpUPen5tmnXp2nEnFatChmXP6jx31hp3aZwQY6q5I55t3KhivTm6e2QuzFNb1LuotHnAuEkhAzKzQYa0Axz1WNHSZR22o3X7yRQ26zC6DCbxKapsWCB1jmqqjD3mmeceY/YNMdYkipenoIq8tRt1fVmw+douvk4H8enBQ6Ci2pSmg4kSBb8GyxUDwh4scv6fnyeJ4Gcnjwc+nvAYqRAVbHSavOGxkqSKmOcvV3JK+HSn04uws0bsaMY5GbSgcetSm4hkUfPbiQjnMVufXxNJ7v4H1r2gUzPf1CTTyCyG35kI0mVYk305O2aR6vXIy0xGgSS7TSQiMPZK41O4/Xx/LqKZoU23Dqwj6dVwQilS1VJvzVjVzJejidjEAS+L/Ax8qGQVzVpDYNB4c033rdZV6C6o9pn2dVvl9NmaDJb8esbuCp51FOQsdknDZq6tRtSMR3VqijcLMcnXNlB/RdAgWUZp/F5E67kqkquFPjGn2qHuiJtzwLJf2fhewCqhAFVwoAqYUCVMKBKGFAlDKgSBlQJA6qEAVXCgCphQJUwoEoYUCUMqBIGVAkDqoQBVcKAKmFAlTCgShhQJcwtquD/LosC/81bWBUAAAAAAAAAAAAAAAAAAAAAAAAAAAAAAAAAAP9f/gXqgW4w9Sh2wwAAAABJRU5ErkJggg==">
            <a:extLst>
              <a:ext uri="{FF2B5EF4-FFF2-40B4-BE49-F238E27FC236}">
                <a16:creationId xmlns:a16="http://schemas.microsoft.com/office/drawing/2014/main" id="{5F915C9C-C53D-4A7C-8D3D-A30D1E46532E}"/>
              </a:ext>
            </a:extLst>
          </p:cNvPr>
          <p:cNvPicPr>
            <a:picLocks noChangeAspect="1" noChangeArrowheads="1"/>
          </p:cNvPicPr>
          <p:nvPr/>
        </p:nvPicPr>
        <p:blipFill rotWithShape="1">
          <a:blip r:embed="rId14" cstate="email">
            <a:extLst>
              <a:ext uri="{28A0092B-C50C-407E-A947-70E740481C1C}">
                <a14:useLocalDpi xmlns:a14="http://schemas.microsoft.com/office/drawing/2010/main"/>
              </a:ext>
            </a:extLst>
          </a:blip>
          <a:srcRect l="12456" t="30055" r="12433" b="27458"/>
          <a:stretch/>
        </p:blipFill>
        <p:spPr bwMode="auto">
          <a:xfrm>
            <a:off x="443182" y="2584610"/>
            <a:ext cx="1070658" cy="343446"/>
          </a:xfrm>
          <a:prstGeom prst="rect">
            <a:avLst/>
          </a:prstGeom>
          <a:noFill/>
          <a:extLst>
            <a:ext uri="{909E8E84-426E-40DD-AFC4-6F175D3DCCD1}">
              <a14:hiddenFill xmlns:a14="http://schemas.microsoft.com/office/drawing/2010/main">
                <a:solidFill>
                  <a:srgbClr val="FFFFFF"/>
                </a:solidFill>
              </a14:hiddenFill>
            </a:ext>
          </a:extLst>
        </p:spPr>
      </p:pic>
      <p:pic>
        <p:nvPicPr>
          <p:cNvPr id="1025" name="Grafik 1024">
            <a:extLst>
              <a:ext uri="{FF2B5EF4-FFF2-40B4-BE49-F238E27FC236}">
                <a16:creationId xmlns:a16="http://schemas.microsoft.com/office/drawing/2014/main" id="{CBDEF026-80DC-4180-AC06-7037D910CC2D}"/>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398152" y="3046886"/>
            <a:ext cx="1153718" cy="500746"/>
          </a:xfrm>
          <a:prstGeom prst="rect">
            <a:avLst/>
          </a:prstGeom>
        </p:spPr>
      </p:pic>
      <p:pic>
        <p:nvPicPr>
          <p:cNvPr id="1028" name="Picture 4" descr="Bildergebnis für dazn logo">
            <a:extLst>
              <a:ext uri="{FF2B5EF4-FFF2-40B4-BE49-F238E27FC236}">
                <a16:creationId xmlns:a16="http://schemas.microsoft.com/office/drawing/2014/main" id="{CEE1EEDC-81CB-4721-89C1-0F4D29B98091}"/>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614156" y="3486514"/>
            <a:ext cx="728183" cy="7281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ildergebnis für sky logo">
            <a:extLst>
              <a:ext uri="{FF2B5EF4-FFF2-40B4-BE49-F238E27FC236}">
                <a16:creationId xmlns:a16="http://schemas.microsoft.com/office/drawing/2014/main" id="{9E34B787-2312-47BB-96EA-CC920DA4B33E}"/>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545996" y="4378238"/>
            <a:ext cx="869879" cy="624380"/>
          </a:xfrm>
          <a:prstGeom prst="rect">
            <a:avLst/>
          </a:prstGeom>
          <a:noFill/>
          <a:extLst>
            <a:ext uri="{909E8E84-426E-40DD-AFC4-6F175D3DCCD1}">
              <a14:hiddenFill xmlns:a14="http://schemas.microsoft.com/office/drawing/2010/main">
                <a:solidFill>
                  <a:srgbClr val="FFFFFF"/>
                </a:solidFill>
              </a14:hiddenFill>
            </a:ext>
          </a:extLst>
        </p:spPr>
      </p:pic>
      <p:pic>
        <p:nvPicPr>
          <p:cNvPr id="1029" name="Grafik 1028">
            <a:extLst>
              <a:ext uri="{FF2B5EF4-FFF2-40B4-BE49-F238E27FC236}">
                <a16:creationId xmlns:a16="http://schemas.microsoft.com/office/drawing/2014/main" id="{04DDBA2E-E599-4A7D-A82B-13E8F84502BF}"/>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flipH="1">
            <a:off x="2186219" y="2238953"/>
            <a:ext cx="953403" cy="536289"/>
          </a:xfrm>
          <a:prstGeom prst="rect">
            <a:avLst/>
          </a:prstGeom>
        </p:spPr>
      </p:pic>
      <p:pic>
        <p:nvPicPr>
          <p:cNvPr id="1032" name="Grafik 1031">
            <a:extLst>
              <a:ext uri="{FF2B5EF4-FFF2-40B4-BE49-F238E27FC236}">
                <a16:creationId xmlns:a16="http://schemas.microsoft.com/office/drawing/2014/main" id="{FDCDD33E-2E64-417E-9A9E-AB19190B3465}"/>
              </a:ext>
            </a:extLst>
          </p:cNvPr>
          <p:cNvPicPr>
            <a:picLocks noChangeAspect="1"/>
          </p:cNvPicPr>
          <p:nvPr/>
        </p:nvPicPr>
        <p:blipFill>
          <a:blip r:embed="rId19"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301705" y="2843839"/>
            <a:ext cx="720595" cy="720595"/>
          </a:xfrm>
          <a:prstGeom prst="rect">
            <a:avLst/>
          </a:prstGeom>
        </p:spPr>
      </p:pic>
      <p:pic>
        <p:nvPicPr>
          <p:cNvPr id="1034" name="Grafik 1033">
            <a:extLst>
              <a:ext uri="{FF2B5EF4-FFF2-40B4-BE49-F238E27FC236}">
                <a16:creationId xmlns:a16="http://schemas.microsoft.com/office/drawing/2014/main" id="{BE8E8A3F-C92B-4A24-BE1B-39054BE3E670}"/>
              </a:ext>
            </a:extLst>
          </p:cNvPr>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2198801" y="3564434"/>
            <a:ext cx="934872" cy="545951"/>
          </a:xfrm>
          <a:prstGeom prst="rect">
            <a:avLst/>
          </a:prstGeom>
        </p:spPr>
      </p:pic>
      <p:grpSp>
        <p:nvGrpSpPr>
          <p:cNvPr id="6" name="Gruppieren 5">
            <a:extLst>
              <a:ext uri="{FF2B5EF4-FFF2-40B4-BE49-F238E27FC236}">
                <a16:creationId xmlns:a16="http://schemas.microsoft.com/office/drawing/2014/main" id="{D70494C1-0A01-4424-B96D-FA8248508A30}"/>
              </a:ext>
            </a:extLst>
          </p:cNvPr>
          <p:cNvGrpSpPr/>
          <p:nvPr/>
        </p:nvGrpSpPr>
        <p:grpSpPr>
          <a:xfrm>
            <a:off x="3701209" y="2200745"/>
            <a:ext cx="1602375" cy="2840321"/>
            <a:chOff x="3762167" y="2182452"/>
            <a:chExt cx="1602375" cy="2840321"/>
          </a:xfrm>
        </p:grpSpPr>
        <p:pic>
          <p:nvPicPr>
            <p:cNvPr id="1035" name="Picture 8" descr="Bildergebnis für fortnite logo">
              <a:extLst>
                <a:ext uri="{FF2B5EF4-FFF2-40B4-BE49-F238E27FC236}">
                  <a16:creationId xmlns:a16="http://schemas.microsoft.com/office/drawing/2014/main" id="{D3814106-D1BF-4F58-A7EA-44A7090FF527}"/>
                </a:ext>
              </a:extLst>
            </p:cNvPr>
            <p:cNvPicPr>
              <a:picLocks noChangeAspect="1" noChangeArrowheads="1"/>
            </p:cNvPicPr>
            <p:nvPr/>
          </p:nvPicPr>
          <p:blipFill>
            <a:blip r:embed="rId2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762167" y="2194237"/>
              <a:ext cx="578572" cy="378000"/>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2" descr="Bildergebnis für clash royal logo">
              <a:extLst>
                <a:ext uri="{FF2B5EF4-FFF2-40B4-BE49-F238E27FC236}">
                  <a16:creationId xmlns:a16="http://schemas.microsoft.com/office/drawing/2014/main" id="{B0156680-4C6F-492D-9137-C7856E49AC4F}"/>
                </a:ext>
              </a:extLst>
            </p:cNvPr>
            <p:cNvPicPr>
              <a:picLocks noChangeAspect="1" noChangeArrowheads="1"/>
            </p:cNvPicPr>
            <p:nvPr/>
          </p:nvPicPr>
          <p:blipFill>
            <a:blip r:embed="rId2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353514" y="2182452"/>
              <a:ext cx="846269" cy="378000"/>
            </a:xfrm>
            <a:prstGeom prst="rect">
              <a:avLst/>
            </a:prstGeom>
            <a:noFill/>
            <a:extLst>
              <a:ext uri="{909E8E84-426E-40DD-AFC4-6F175D3DCCD1}">
                <a14:hiddenFill xmlns:a14="http://schemas.microsoft.com/office/drawing/2010/main">
                  <a:solidFill>
                    <a:srgbClr val="FFFFFF"/>
                  </a:solidFill>
                </a14:hiddenFill>
              </a:ext>
            </a:extLst>
          </p:spPr>
        </p:pic>
        <p:pic>
          <p:nvPicPr>
            <p:cNvPr id="1041" name="Grafik 1040">
              <a:extLst>
                <a:ext uri="{FF2B5EF4-FFF2-40B4-BE49-F238E27FC236}">
                  <a16:creationId xmlns:a16="http://schemas.microsoft.com/office/drawing/2014/main" id="{F5CEF70E-A7C4-451A-9626-882E1DCC4C5F}"/>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3856236" y="2683652"/>
              <a:ext cx="378000" cy="378000"/>
            </a:xfrm>
            <a:prstGeom prst="rect">
              <a:avLst/>
            </a:prstGeom>
          </p:spPr>
        </p:pic>
        <p:pic>
          <p:nvPicPr>
            <p:cNvPr id="1043" name="Grafik 1042">
              <a:extLst>
                <a:ext uri="{FF2B5EF4-FFF2-40B4-BE49-F238E27FC236}">
                  <a16:creationId xmlns:a16="http://schemas.microsoft.com/office/drawing/2014/main" id="{0FE1F424-8DCD-40E8-9AA2-BC4941CF5153}"/>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4455785" y="2665343"/>
              <a:ext cx="672000" cy="378000"/>
            </a:xfrm>
            <a:prstGeom prst="rect">
              <a:avLst/>
            </a:prstGeom>
          </p:spPr>
        </p:pic>
        <p:pic>
          <p:nvPicPr>
            <p:cNvPr id="1045" name="Grafik 1044">
              <a:extLst>
                <a:ext uri="{FF2B5EF4-FFF2-40B4-BE49-F238E27FC236}">
                  <a16:creationId xmlns:a16="http://schemas.microsoft.com/office/drawing/2014/main" id="{57F68FA9-E5CB-4C89-9277-9B5A3D532344}"/>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3862453" y="3173067"/>
              <a:ext cx="378000" cy="378000"/>
            </a:xfrm>
            <a:prstGeom prst="rect">
              <a:avLst/>
            </a:prstGeom>
          </p:spPr>
        </p:pic>
        <p:pic>
          <p:nvPicPr>
            <p:cNvPr id="1047" name="Grafik 1046">
              <a:extLst>
                <a:ext uri="{FF2B5EF4-FFF2-40B4-BE49-F238E27FC236}">
                  <a16:creationId xmlns:a16="http://schemas.microsoft.com/office/drawing/2014/main" id="{A08EC96F-E355-47A7-8A22-A67735BEBFA0}"/>
                </a:ext>
              </a:extLst>
            </p:cNvPr>
            <p:cNvPicPr>
              <a:picLocks noChangeAspect="1"/>
            </p:cNvPicPr>
            <p:nvPr/>
          </p:nvPicPr>
          <p:blipFill rotWithShape="1">
            <a:blip r:embed="rId27" cstate="email">
              <a:extLst>
                <a:ext uri="{28A0092B-C50C-407E-A947-70E740481C1C}">
                  <a14:useLocalDpi xmlns:a14="http://schemas.microsoft.com/office/drawing/2010/main"/>
                </a:ext>
              </a:extLst>
            </a:blip>
            <a:srcRect/>
            <a:stretch/>
          </p:blipFill>
          <p:spPr>
            <a:xfrm>
              <a:off x="3857920" y="3665943"/>
              <a:ext cx="393392" cy="378000"/>
            </a:xfrm>
            <a:prstGeom prst="rect">
              <a:avLst/>
            </a:prstGeom>
          </p:spPr>
        </p:pic>
        <p:pic>
          <p:nvPicPr>
            <p:cNvPr id="1048" name="Picture 14" descr="Bildergebnis für raft logo">
              <a:extLst>
                <a:ext uri="{FF2B5EF4-FFF2-40B4-BE49-F238E27FC236}">
                  <a16:creationId xmlns:a16="http://schemas.microsoft.com/office/drawing/2014/main" id="{1C44F2EC-B5D9-418B-BD73-F718A72E3069}"/>
                </a:ext>
              </a:extLst>
            </p:cNvPr>
            <p:cNvPicPr>
              <a:picLocks noChangeAspect="1" noChangeArrowheads="1"/>
            </p:cNvPicPr>
            <p:nvPr/>
          </p:nvPicPr>
          <p:blipFill rotWithShape="1">
            <a:blip r:embed="rId28"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3821685" y="4157147"/>
              <a:ext cx="447101" cy="378000"/>
            </a:xfrm>
            <a:prstGeom prst="rect">
              <a:avLst/>
            </a:prstGeom>
            <a:noFill/>
            <a:extLst>
              <a:ext uri="{909E8E84-426E-40DD-AFC4-6F175D3DCCD1}">
                <a14:hiddenFill xmlns:a14="http://schemas.microsoft.com/office/drawing/2010/main">
                  <a:solidFill>
                    <a:srgbClr val="FFFFFF"/>
                  </a:solidFill>
                </a14:hiddenFill>
              </a:ext>
            </a:extLst>
          </p:spPr>
        </p:pic>
        <p:pic>
          <p:nvPicPr>
            <p:cNvPr id="1050" name="Grafik 1049">
              <a:extLst>
                <a:ext uri="{FF2B5EF4-FFF2-40B4-BE49-F238E27FC236}">
                  <a16:creationId xmlns:a16="http://schemas.microsoft.com/office/drawing/2014/main" id="{EDFD6CBE-FEE9-458A-BC66-60E46112C4D6}"/>
                </a:ext>
              </a:extLst>
            </p:cNvPr>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a:off x="4411149" y="4124846"/>
              <a:ext cx="788634" cy="478230"/>
            </a:xfrm>
            <a:prstGeom prst="rect">
              <a:avLst/>
            </a:prstGeom>
          </p:spPr>
        </p:pic>
        <p:pic>
          <p:nvPicPr>
            <p:cNvPr id="1052" name="Grafik 1051">
              <a:extLst>
                <a:ext uri="{FF2B5EF4-FFF2-40B4-BE49-F238E27FC236}">
                  <a16:creationId xmlns:a16="http://schemas.microsoft.com/office/drawing/2014/main" id="{915A0750-EAE0-447F-915B-A2AA5D804851}"/>
                </a:ext>
              </a:extLst>
            </p:cNvPr>
            <p:cNvPicPr>
              <a:picLocks noChangeAspect="1"/>
            </p:cNvPicPr>
            <p:nvPr/>
          </p:nvPicPr>
          <p:blipFill rotWithShape="1">
            <a:blip r:embed="rId30" cstate="email">
              <a:extLst>
                <a:ext uri="{28A0092B-C50C-407E-A947-70E740481C1C}">
                  <a14:useLocalDpi xmlns:a14="http://schemas.microsoft.com/office/drawing/2010/main"/>
                </a:ext>
              </a:extLst>
            </a:blip>
            <a:srcRect/>
            <a:stretch/>
          </p:blipFill>
          <p:spPr>
            <a:xfrm>
              <a:off x="3821685" y="4644773"/>
              <a:ext cx="621485" cy="378000"/>
            </a:xfrm>
            <a:prstGeom prst="rect">
              <a:avLst/>
            </a:prstGeom>
          </p:spPr>
        </p:pic>
        <p:pic>
          <p:nvPicPr>
            <p:cNvPr id="1053" name="Picture 16" descr="Bildergebnis für cod logo">
              <a:extLst>
                <a:ext uri="{FF2B5EF4-FFF2-40B4-BE49-F238E27FC236}">
                  <a16:creationId xmlns:a16="http://schemas.microsoft.com/office/drawing/2014/main" id="{CB28D615-27AC-4BE2-BF6B-3FD8AEE9706F}"/>
                </a:ext>
              </a:extLst>
            </p:cNvPr>
            <p:cNvPicPr>
              <a:picLocks noChangeAspect="1" noChangeArrowheads="1"/>
            </p:cNvPicPr>
            <p:nvPr/>
          </p:nvPicPr>
          <p:blipFill rotWithShape="1">
            <a:blip r:embed="rId31"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4410815" y="3639183"/>
              <a:ext cx="731665" cy="355217"/>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18" descr="Bildergebnis für battlefield logo">
              <a:extLst>
                <a:ext uri="{FF2B5EF4-FFF2-40B4-BE49-F238E27FC236}">
                  <a16:creationId xmlns:a16="http://schemas.microsoft.com/office/drawing/2014/main" id="{38A3D584-8E4B-45A4-9AE8-0E85829ED7DE}"/>
                </a:ext>
              </a:extLst>
            </p:cNvPr>
            <p:cNvPicPr>
              <a:picLocks noChangeAspect="1" noChangeArrowheads="1"/>
            </p:cNvPicPr>
            <p:nvPr/>
          </p:nvPicPr>
          <p:blipFill rotWithShape="1">
            <a:blip r:embed="rId32" cstate="email">
              <a:clrChange>
                <a:clrFrom>
                  <a:srgbClr val="FFFFFF"/>
                </a:clrFrom>
                <a:clrTo>
                  <a:srgbClr val="FFFFFF">
                    <a:alpha val="0"/>
                  </a:srgbClr>
                </a:clrTo>
              </a:clrChange>
              <a:extLst>
                <a:ext uri="{28A0092B-C50C-407E-A947-70E740481C1C}">
                  <a14:useLocalDpi xmlns:a14="http://schemas.microsoft.com/office/drawing/2010/main"/>
                </a:ext>
              </a:extLst>
            </a:blip>
            <a:srcRect t="27998" b="31006"/>
            <a:stretch/>
          </p:blipFill>
          <p:spPr bwMode="auto">
            <a:xfrm>
              <a:off x="4287530" y="3152615"/>
              <a:ext cx="1077012" cy="331637"/>
            </a:xfrm>
            <a:prstGeom prst="rect">
              <a:avLst/>
            </a:prstGeom>
            <a:noFill/>
            <a:extLst>
              <a:ext uri="{909E8E84-426E-40DD-AFC4-6F175D3DCCD1}">
                <a14:hiddenFill xmlns:a14="http://schemas.microsoft.com/office/drawing/2010/main">
                  <a:solidFill>
                    <a:srgbClr val="FFFFFF"/>
                  </a:solidFill>
                </a14:hiddenFill>
              </a:ext>
            </a:extLst>
          </p:spPr>
        </p:pic>
      </p:grpSp>
      <p:pic>
        <p:nvPicPr>
          <p:cNvPr id="1056" name="Grafik 1055" descr="Ein Bild, das Objekt, Uhr enthält.&#10;&#10;Automatisch generierte Beschreibung">
            <a:extLst>
              <a:ext uri="{FF2B5EF4-FFF2-40B4-BE49-F238E27FC236}">
                <a16:creationId xmlns:a16="http://schemas.microsoft.com/office/drawing/2014/main" id="{9C40A074-4CFB-47D5-9C3A-6C8602B87921}"/>
              </a:ext>
            </a:extLst>
          </p:cNvPr>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5443988" y="2190117"/>
            <a:ext cx="883669" cy="497063"/>
          </a:xfrm>
          <a:prstGeom prst="rect">
            <a:avLst/>
          </a:prstGeom>
        </p:spPr>
      </p:pic>
      <p:pic>
        <p:nvPicPr>
          <p:cNvPr id="1062" name="Grafik 1061">
            <a:extLst>
              <a:ext uri="{FF2B5EF4-FFF2-40B4-BE49-F238E27FC236}">
                <a16:creationId xmlns:a16="http://schemas.microsoft.com/office/drawing/2014/main" id="{D07E0582-F92C-4666-B25E-D45031ED6AA6}"/>
              </a:ext>
            </a:extLst>
          </p:cNvPr>
          <p:cNvPicPr>
            <a:picLocks noChangeAspect="1"/>
          </p:cNvPicPr>
          <p:nvPr/>
        </p:nvPicPr>
        <p:blipFill>
          <a:blip r:embed="rId34" cstate="email">
            <a:clrChange>
              <a:clrFrom>
                <a:srgbClr val="EFEFEF"/>
              </a:clrFrom>
              <a:clrTo>
                <a:srgbClr val="EFEFEF">
                  <a:alpha val="0"/>
                </a:srgbClr>
              </a:clrTo>
            </a:clrChange>
            <a:extLst>
              <a:ext uri="{28A0092B-C50C-407E-A947-70E740481C1C}">
                <a14:useLocalDpi xmlns:a14="http://schemas.microsoft.com/office/drawing/2010/main"/>
              </a:ext>
            </a:extLst>
          </a:blip>
          <a:stretch>
            <a:fillRect/>
          </a:stretch>
        </p:blipFill>
        <p:spPr>
          <a:xfrm>
            <a:off x="5480058" y="3527607"/>
            <a:ext cx="744521" cy="579072"/>
          </a:xfrm>
          <a:prstGeom prst="rect">
            <a:avLst/>
          </a:prstGeom>
        </p:spPr>
      </p:pic>
      <p:pic>
        <p:nvPicPr>
          <p:cNvPr id="1065" name="Picture 24" descr="Bildergebnis für team speak logo">
            <a:extLst>
              <a:ext uri="{FF2B5EF4-FFF2-40B4-BE49-F238E27FC236}">
                <a16:creationId xmlns:a16="http://schemas.microsoft.com/office/drawing/2014/main" id="{8D3A7BD2-3F72-47E5-B7E3-931866F5A432}"/>
              </a:ext>
            </a:extLst>
          </p:cNvPr>
          <p:cNvPicPr>
            <a:picLocks noChangeAspect="1" noChangeArrowheads="1"/>
          </p:cNvPicPr>
          <p:nvPr/>
        </p:nvPicPr>
        <p:blipFill>
          <a:blip r:embed="rId3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626628" y="4249432"/>
            <a:ext cx="574356" cy="574356"/>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26" descr="Bildergebnis für snapchat  logo">
            <a:extLst>
              <a:ext uri="{FF2B5EF4-FFF2-40B4-BE49-F238E27FC236}">
                <a16:creationId xmlns:a16="http://schemas.microsoft.com/office/drawing/2014/main" id="{874E74DD-03E2-4024-B81F-338B51D219CD}"/>
              </a:ext>
            </a:extLst>
          </p:cNvPr>
          <p:cNvPicPr>
            <a:picLocks noChangeAspect="1" noChangeArrowheads="1"/>
          </p:cNvPicPr>
          <p:nvPr/>
        </p:nvPicPr>
        <p:blipFill>
          <a:blip r:embed="rId36" cstate="email">
            <a:extLst>
              <a:ext uri="{28A0092B-C50C-407E-A947-70E740481C1C}">
                <a14:useLocalDpi xmlns:a14="http://schemas.microsoft.com/office/drawing/2010/main"/>
              </a:ext>
            </a:extLst>
          </a:blip>
          <a:srcRect/>
          <a:stretch>
            <a:fillRect/>
          </a:stretch>
        </p:blipFill>
        <p:spPr bwMode="auto">
          <a:xfrm>
            <a:off x="7199476" y="2162527"/>
            <a:ext cx="559804" cy="419852"/>
          </a:xfrm>
          <a:prstGeom prst="rect">
            <a:avLst/>
          </a:prstGeom>
          <a:noFill/>
          <a:extLst>
            <a:ext uri="{909E8E84-426E-40DD-AFC4-6F175D3DCCD1}">
              <a14:hiddenFill xmlns:a14="http://schemas.microsoft.com/office/drawing/2010/main">
                <a:solidFill>
                  <a:srgbClr val="FFFFFF"/>
                </a:solidFill>
              </a14:hiddenFill>
            </a:ext>
          </a:extLst>
        </p:spPr>
      </p:pic>
      <p:pic>
        <p:nvPicPr>
          <p:cNvPr id="1070" name="Grafik 1069">
            <a:extLst>
              <a:ext uri="{FF2B5EF4-FFF2-40B4-BE49-F238E27FC236}">
                <a16:creationId xmlns:a16="http://schemas.microsoft.com/office/drawing/2014/main" id="{4FB41237-30F1-44EA-B253-48AC9AC4EF5E}"/>
              </a:ext>
            </a:extLst>
          </p:cNvPr>
          <p:cNvPicPr>
            <a:picLocks noChangeAspect="1"/>
          </p:cNvPicPr>
          <p:nvPr/>
        </p:nvPicPr>
        <p:blipFill>
          <a:blip r:embed="rId37" cstate="email">
            <a:extLst>
              <a:ext uri="{28A0092B-C50C-407E-A947-70E740481C1C}">
                <a14:useLocalDpi xmlns:a14="http://schemas.microsoft.com/office/drawing/2010/main"/>
              </a:ext>
            </a:extLst>
          </a:blip>
          <a:stretch>
            <a:fillRect/>
          </a:stretch>
        </p:blipFill>
        <p:spPr>
          <a:xfrm>
            <a:off x="7874714" y="2162527"/>
            <a:ext cx="488948" cy="488337"/>
          </a:xfrm>
          <a:prstGeom prst="rect">
            <a:avLst/>
          </a:prstGeom>
        </p:spPr>
      </p:pic>
      <p:pic>
        <p:nvPicPr>
          <p:cNvPr id="1075" name="Picture 28" descr="Bildergebnis für twitter logo">
            <a:extLst>
              <a:ext uri="{FF2B5EF4-FFF2-40B4-BE49-F238E27FC236}">
                <a16:creationId xmlns:a16="http://schemas.microsoft.com/office/drawing/2014/main" id="{547DA487-68D5-4590-9996-FB166F5A4AAA}"/>
              </a:ext>
            </a:extLst>
          </p:cNvPr>
          <p:cNvPicPr>
            <a:picLocks noChangeAspect="1" noChangeArrowheads="1"/>
          </p:cNvPicPr>
          <p:nvPr/>
        </p:nvPicPr>
        <p:blipFill>
          <a:blip r:embed="rId38" cstate="email">
            <a:extLst>
              <a:ext uri="{28A0092B-C50C-407E-A947-70E740481C1C}">
                <a14:useLocalDpi xmlns:a14="http://schemas.microsoft.com/office/drawing/2010/main"/>
              </a:ext>
            </a:extLst>
          </a:blip>
          <a:srcRect/>
          <a:stretch>
            <a:fillRect/>
          </a:stretch>
        </p:blipFill>
        <p:spPr bwMode="auto">
          <a:xfrm>
            <a:off x="7874714" y="2701259"/>
            <a:ext cx="464938" cy="464938"/>
          </a:xfrm>
          <a:prstGeom prst="rect">
            <a:avLst/>
          </a:prstGeom>
          <a:noFill/>
          <a:extLst>
            <a:ext uri="{909E8E84-426E-40DD-AFC4-6F175D3DCCD1}">
              <a14:hiddenFill xmlns:a14="http://schemas.microsoft.com/office/drawing/2010/main">
                <a:solidFill>
                  <a:srgbClr val="FFFFFF"/>
                </a:solidFill>
              </a14:hiddenFill>
            </a:ext>
          </a:extLst>
        </p:spPr>
      </p:pic>
      <p:pic>
        <p:nvPicPr>
          <p:cNvPr id="1077" name="Grafik 1076">
            <a:extLst>
              <a:ext uri="{FF2B5EF4-FFF2-40B4-BE49-F238E27FC236}">
                <a16:creationId xmlns:a16="http://schemas.microsoft.com/office/drawing/2014/main" id="{467B10E1-790D-4E4C-9EDE-68B1A28A7A80}"/>
              </a:ext>
            </a:extLst>
          </p:cNvPr>
          <p:cNvPicPr>
            <a:picLocks noChangeAspect="1"/>
          </p:cNvPicPr>
          <p:nvPr/>
        </p:nvPicPr>
        <p:blipFill>
          <a:blip r:embed="rId39" cstate="email">
            <a:extLst>
              <a:ext uri="{28A0092B-C50C-407E-A947-70E740481C1C}">
                <a14:useLocalDpi xmlns:a14="http://schemas.microsoft.com/office/drawing/2010/main"/>
              </a:ext>
            </a:extLst>
          </a:blip>
          <a:stretch>
            <a:fillRect/>
          </a:stretch>
        </p:blipFill>
        <p:spPr>
          <a:xfrm>
            <a:off x="7211377" y="3216846"/>
            <a:ext cx="495567" cy="495567"/>
          </a:xfrm>
          <a:prstGeom prst="rect">
            <a:avLst/>
          </a:prstGeom>
        </p:spPr>
      </p:pic>
      <p:pic>
        <p:nvPicPr>
          <p:cNvPr id="1078" name="Picture 30" descr="Bildergebnis für reddit logo">
            <a:extLst>
              <a:ext uri="{FF2B5EF4-FFF2-40B4-BE49-F238E27FC236}">
                <a16:creationId xmlns:a16="http://schemas.microsoft.com/office/drawing/2014/main" id="{E4CC6701-1014-4ED7-B764-DB25AB9B7EF8}"/>
              </a:ext>
            </a:extLst>
          </p:cNvPr>
          <p:cNvPicPr>
            <a:picLocks noChangeAspect="1" noChangeArrowheads="1"/>
          </p:cNvPicPr>
          <p:nvPr/>
        </p:nvPicPr>
        <p:blipFill>
          <a:blip r:embed="rId40"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817709" y="3240729"/>
            <a:ext cx="555150" cy="464938"/>
          </a:xfrm>
          <a:prstGeom prst="rect">
            <a:avLst/>
          </a:prstGeom>
          <a:noFill/>
          <a:extLst>
            <a:ext uri="{909E8E84-426E-40DD-AFC4-6F175D3DCCD1}">
              <a14:hiddenFill xmlns:a14="http://schemas.microsoft.com/office/drawing/2010/main">
                <a:solidFill>
                  <a:srgbClr val="FFFFFF"/>
                </a:solidFill>
              </a14:hiddenFill>
            </a:ext>
          </a:extLst>
        </p:spPr>
      </p:pic>
      <p:pic>
        <p:nvPicPr>
          <p:cNvPr id="1080" name="Grafik 1079" descr="Ein Bild, das Schild, Ende enthält.&#10;&#10;Automatisch generierte Beschreibung">
            <a:extLst>
              <a:ext uri="{FF2B5EF4-FFF2-40B4-BE49-F238E27FC236}">
                <a16:creationId xmlns:a16="http://schemas.microsoft.com/office/drawing/2014/main" id="{2DD2389A-D606-4172-B2DD-E620C7F64C65}"/>
              </a:ext>
            </a:extLst>
          </p:cNvPr>
          <p:cNvPicPr>
            <a:picLocks noChangeAspect="1"/>
          </p:cNvPicPr>
          <p:nvPr/>
        </p:nvPicPr>
        <p:blipFill>
          <a:blip r:embed="rId41" cstate="email">
            <a:extLst>
              <a:ext uri="{28A0092B-C50C-407E-A947-70E740481C1C}">
                <a14:useLocalDpi xmlns:a14="http://schemas.microsoft.com/office/drawing/2010/main"/>
              </a:ext>
            </a:extLst>
          </a:blip>
          <a:stretch>
            <a:fillRect/>
          </a:stretch>
        </p:blipFill>
        <p:spPr>
          <a:xfrm>
            <a:off x="7218701" y="3769060"/>
            <a:ext cx="546990" cy="546990"/>
          </a:xfrm>
          <a:prstGeom prst="rect">
            <a:avLst/>
          </a:prstGeom>
        </p:spPr>
      </p:pic>
      <p:pic>
        <p:nvPicPr>
          <p:cNvPr id="1081" name="Picture 32" descr="Bildergebnis für housparty logo">
            <a:extLst>
              <a:ext uri="{FF2B5EF4-FFF2-40B4-BE49-F238E27FC236}">
                <a16:creationId xmlns:a16="http://schemas.microsoft.com/office/drawing/2014/main" id="{B9085D5C-3438-48FD-8EFC-8568487656A2}"/>
              </a:ext>
            </a:extLst>
          </p:cNvPr>
          <p:cNvPicPr>
            <a:picLocks noChangeAspect="1" noChangeArrowheads="1"/>
          </p:cNvPicPr>
          <p:nvPr/>
        </p:nvPicPr>
        <p:blipFill>
          <a:blip r:embed="rId42" cstate="email">
            <a:extLst>
              <a:ext uri="{28A0092B-C50C-407E-A947-70E740481C1C}">
                <a14:useLocalDpi xmlns:a14="http://schemas.microsoft.com/office/drawing/2010/main"/>
              </a:ext>
            </a:extLst>
          </a:blip>
          <a:srcRect/>
          <a:stretch>
            <a:fillRect/>
          </a:stretch>
        </p:blipFill>
        <p:spPr bwMode="auto">
          <a:xfrm>
            <a:off x="7851729" y="3778056"/>
            <a:ext cx="487109" cy="487109"/>
          </a:xfrm>
          <a:prstGeom prst="rect">
            <a:avLst/>
          </a:prstGeom>
          <a:noFill/>
          <a:extLst>
            <a:ext uri="{909E8E84-426E-40DD-AFC4-6F175D3DCCD1}">
              <a14:hiddenFill xmlns:a14="http://schemas.microsoft.com/office/drawing/2010/main">
                <a:solidFill>
                  <a:srgbClr val="FFFFFF"/>
                </a:solidFill>
              </a14:hiddenFill>
            </a:ext>
          </a:extLst>
        </p:spPr>
      </p:pic>
      <p:pic>
        <p:nvPicPr>
          <p:cNvPr id="1082" name="Picture 34" descr="Bildergebnis für tellonym logo">
            <a:extLst>
              <a:ext uri="{FF2B5EF4-FFF2-40B4-BE49-F238E27FC236}">
                <a16:creationId xmlns:a16="http://schemas.microsoft.com/office/drawing/2014/main" id="{FAB4F308-E81B-4E20-AE3C-DF04B13CECDC}"/>
              </a:ext>
            </a:extLst>
          </p:cNvPr>
          <p:cNvPicPr>
            <a:picLocks noChangeAspect="1" noChangeArrowheads="1"/>
          </p:cNvPicPr>
          <p:nvPr/>
        </p:nvPicPr>
        <p:blipFill>
          <a:blip r:embed="rId43" cstate="email">
            <a:extLst>
              <a:ext uri="{28A0092B-C50C-407E-A947-70E740481C1C}">
                <a14:useLocalDpi xmlns:a14="http://schemas.microsoft.com/office/drawing/2010/main"/>
              </a:ext>
            </a:extLst>
          </a:blip>
          <a:srcRect/>
          <a:stretch>
            <a:fillRect/>
          </a:stretch>
        </p:blipFill>
        <p:spPr bwMode="auto">
          <a:xfrm>
            <a:off x="7251459" y="4400365"/>
            <a:ext cx="481474" cy="481474"/>
          </a:xfrm>
          <a:prstGeom prst="rect">
            <a:avLst/>
          </a:prstGeom>
          <a:noFill/>
          <a:extLst>
            <a:ext uri="{909E8E84-426E-40DD-AFC4-6F175D3DCCD1}">
              <a14:hiddenFill xmlns:a14="http://schemas.microsoft.com/office/drawing/2010/main">
                <a:solidFill>
                  <a:srgbClr val="FFFFFF"/>
                </a:solidFill>
              </a14:hiddenFill>
            </a:ext>
          </a:extLst>
        </p:spPr>
      </p:pic>
      <p:pic>
        <p:nvPicPr>
          <p:cNvPr id="1086" name="Picture 36" descr="Bildergebnis für tik tok logo">
            <a:extLst>
              <a:ext uri="{FF2B5EF4-FFF2-40B4-BE49-F238E27FC236}">
                <a16:creationId xmlns:a16="http://schemas.microsoft.com/office/drawing/2014/main" id="{AE3E877D-565B-4107-AA49-3094E3E9C9BD}"/>
              </a:ext>
            </a:extLst>
          </p:cNvPr>
          <p:cNvPicPr>
            <a:picLocks noChangeAspect="1" noChangeArrowheads="1"/>
          </p:cNvPicPr>
          <p:nvPr/>
        </p:nvPicPr>
        <p:blipFill>
          <a:blip r:embed="rId4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809336" y="4224052"/>
            <a:ext cx="554325" cy="726615"/>
          </a:xfrm>
          <a:prstGeom prst="rect">
            <a:avLst/>
          </a:prstGeom>
          <a:noFill/>
          <a:extLst>
            <a:ext uri="{909E8E84-426E-40DD-AFC4-6F175D3DCCD1}">
              <a14:hiddenFill xmlns:a14="http://schemas.microsoft.com/office/drawing/2010/main">
                <a:solidFill>
                  <a:srgbClr val="FFFFFF"/>
                </a:solidFill>
              </a14:hiddenFill>
            </a:ext>
          </a:extLst>
        </p:spPr>
      </p:pic>
      <p:pic>
        <p:nvPicPr>
          <p:cNvPr id="1088" name="Grafik 1087">
            <a:extLst>
              <a:ext uri="{FF2B5EF4-FFF2-40B4-BE49-F238E27FC236}">
                <a16:creationId xmlns:a16="http://schemas.microsoft.com/office/drawing/2014/main" id="{BCC3408F-B4C9-4EAF-BE6B-56DEDF86AB5A}"/>
              </a:ext>
            </a:extLst>
          </p:cNvPr>
          <p:cNvPicPr>
            <a:picLocks noChangeAspect="1"/>
          </p:cNvPicPr>
          <p:nvPr/>
        </p:nvPicPr>
        <p:blipFill>
          <a:blip r:embed="rId45" cstate="email">
            <a:extLst>
              <a:ext uri="{28A0092B-C50C-407E-A947-70E740481C1C}">
                <a14:useLocalDpi xmlns:a14="http://schemas.microsoft.com/office/drawing/2010/main"/>
              </a:ext>
              <a:ext uri="{96DAC541-7B7A-43D3-8B79-37D633B846F1}">
                <asvg:svgBlip xmlns:asvg="http://schemas.microsoft.com/office/drawing/2016/SVG/main" r:embed="rId46"/>
              </a:ext>
            </a:extLst>
          </a:blip>
          <a:stretch>
            <a:fillRect/>
          </a:stretch>
        </p:blipFill>
        <p:spPr>
          <a:xfrm>
            <a:off x="7244413" y="2660991"/>
            <a:ext cx="495567" cy="497063"/>
          </a:xfrm>
          <a:prstGeom prst="rect">
            <a:avLst/>
          </a:prstGeom>
        </p:spPr>
      </p:pic>
      <p:pic>
        <p:nvPicPr>
          <p:cNvPr id="1036" name="Picture 12" descr="Bildergebnis für brawl stars logo png vektorgrafik">
            <a:extLst>
              <a:ext uri="{FF2B5EF4-FFF2-40B4-BE49-F238E27FC236}">
                <a16:creationId xmlns:a16="http://schemas.microsoft.com/office/drawing/2014/main" id="{ED604E2D-C5D1-6443-9995-D0D8CA44E530}"/>
              </a:ext>
            </a:extLst>
          </p:cNvPr>
          <p:cNvPicPr>
            <a:picLocks noChangeAspect="1" noChangeArrowheads="1"/>
          </p:cNvPicPr>
          <p:nvPr/>
        </p:nvPicPr>
        <p:blipFill>
          <a:blip r:embed="rId47" cstate="email">
            <a:extLst>
              <a:ext uri="{28A0092B-C50C-407E-A947-70E740481C1C}">
                <a14:useLocalDpi xmlns:a14="http://schemas.microsoft.com/office/drawing/2010/main"/>
              </a:ext>
            </a:extLst>
          </a:blip>
          <a:srcRect/>
          <a:stretch>
            <a:fillRect/>
          </a:stretch>
        </p:blipFill>
        <p:spPr bwMode="auto">
          <a:xfrm>
            <a:off x="4326850" y="4503949"/>
            <a:ext cx="869879" cy="652410"/>
          </a:xfrm>
          <a:prstGeom prst="rect">
            <a:avLst/>
          </a:prstGeom>
          <a:noFill/>
          <a:extLst>
            <a:ext uri="{909E8E84-426E-40DD-AFC4-6F175D3DCCD1}">
              <a14:hiddenFill xmlns:a14="http://schemas.microsoft.com/office/drawing/2010/main">
                <a:solidFill>
                  <a:srgbClr val="FFFFFF"/>
                </a:solidFill>
              </a14:hiddenFill>
            </a:ext>
          </a:extLst>
        </p:spPr>
      </p:pic>
      <p:pic>
        <p:nvPicPr>
          <p:cNvPr id="2" name="Grafik 1">
            <a:extLst>
              <a:ext uri="{FF2B5EF4-FFF2-40B4-BE49-F238E27FC236}">
                <a16:creationId xmlns:a16="http://schemas.microsoft.com/office/drawing/2014/main" id="{0BE0A5D0-2E43-42A4-9A73-40789B0B132F}"/>
              </a:ext>
            </a:extLst>
          </p:cNvPr>
          <p:cNvPicPr>
            <a:picLocks noChangeAspect="1"/>
          </p:cNvPicPr>
          <p:nvPr/>
        </p:nvPicPr>
        <p:blipFill>
          <a:blip r:embed="rId48"/>
          <a:stretch>
            <a:fillRect/>
          </a:stretch>
        </p:blipFill>
        <p:spPr>
          <a:xfrm>
            <a:off x="3751473" y="5151786"/>
            <a:ext cx="643354" cy="400249"/>
          </a:xfrm>
          <a:prstGeom prst="rect">
            <a:avLst/>
          </a:prstGeom>
        </p:spPr>
      </p:pic>
      <p:pic>
        <p:nvPicPr>
          <p:cNvPr id="5" name="Grafik 4">
            <a:extLst>
              <a:ext uri="{FF2B5EF4-FFF2-40B4-BE49-F238E27FC236}">
                <a16:creationId xmlns:a16="http://schemas.microsoft.com/office/drawing/2014/main" id="{B7276382-5782-4589-9D48-1F0107C4F804}"/>
              </a:ext>
            </a:extLst>
          </p:cNvPr>
          <p:cNvPicPr>
            <a:picLocks noChangeAspect="1"/>
          </p:cNvPicPr>
          <p:nvPr/>
        </p:nvPicPr>
        <p:blipFill>
          <a:blip r:embed="rId49"/>
          <a:stretch>
            <a:fillRect/>
          </a:stretch>
        </p:blipFill>
        <p:spPr>
          <a:xfrm>
            <a:off x="5599761" y="2817314"/>
            <a:ext cx="524634" cy="513079"/>
          </a:xfrm>
          <a:prstGeom prst="rect">
            <a:avLst/>
          </a:prstGeom>
        </p:spPr>
      </p:pic>
      <p:pic>
        <p:nvPicPr>
          <p:cNvPr id="7" name="Grafik 6">
            <a:extLst>
              <a:ext uri="{FF2B5EF4-FFF2-40B4-BE49-F238E27FC236}">
                <a16:creationId xmlns:a16="http://schemas.microsoft.com/office/drawing/2014/main" id="{3A6E6A81-722D-4D58-994D-ABFA43718CF3}"/>
              </a:ext>
            </a:extLst>
          </p:cNvPr>
          <p:cNvPicPr>
            <a:picLocks noChangeAspect="1"/>
          </p:cNvPicPr>
          <p:nvPr/>
        </p:nvPicPr>
        <p:blipFill>
          <a:blip r:embed="rId50"/>
          <a:stretch>
            <a:fillRect/>
          </a:stretch>
        </p:blipFill>
        <p:spPr>
          <a:xfrm>
            <a:off x="525456" y="5114230"/>
            <a:ext cx="909647" cy="488055"/>
          </a:xfrm>
          <a:prstGeom prst="rect">
            <a:avLst/>
          </a:prstGeom>
        </p:spPr>
      </p:pic>
      <p:pic>
        <p:nvPicPr>
          <p:cNvPr id="10" name="Grafik 9">
            <a:extLst>
              <a:ext uri="{FF2B5EF4-FFF2-40B4-BE49-F238E27FC236}">
                <a16:creationId xmlns:a16="http://schemas.microsoft.com/office/drawing/2014/main" id="{E10FCB58-48D8-474F-B951-6722D12C7A75}"/>
              </a:ext>
            </a:extLst>
          </p:cNvPr>
          <p:cNvPicPr>
            <a:picLocks noChangeAspect="1"/>
          </p:cNvPicPr>
          <p:nvPr/>
        </p:nvPicPr>
        <p:blipFill>
          <a:blip r:embed="rId51"/>
          <a:stretch>
            <a:fillRect/>
          </a:stretch>
        </p:blipFill>
        <p:spPr>
          <a:xfrm>
            <a:off x="4519441" y="5157457"/>
            <a:ext cx="542596" cy="542596"/>
          </a:xfrm>
          <a:prstGeom prst="rect">
            <a:avLst/>
          </a:prstGeom>
        </p:spPr>
      </p:pic>
      <p:pic>
        <p:nvPicPr>
          <p:cNvPr id="11" name="Grafik 10">
            <a:extLst>
              <a:ext uri="{FF2B5EF4-FFF2-40B4-BE49-F238E27FC236}">
                <a16:creationId xmlns:a16="http://schemas.microsoft.com/office/drawing/2014/main" id="{E4CAB544-8AF7-4236-99BE-9773E4AF62DD}"/>
              </a:ext>
            </a:extLst>
          </p:cNvPr>
          <p:cNvPicPr>
            <a:picLocks noChangeAspect="1"/>
          </p:cNvPicPr>
          <p:nvPr/>
        </p:nvPicPr>
        <p:blipFill>
          <a:blip r:embed="rId52"/>
          <a:stretch>
            <a:fillRect/>
          </a:stretch>
        </p:blipFill>
        <p:spPr>
          <a:xfrm>
            <a:off x="5625147" y="4893557"/>
            <a:ext cx="575837" cy="579072"/>
          </a:xfrm>
          <a:prstGeom prst="rect">
            <a:avLst/>
          </a:prstGeom>
        </p:spPr>
      </p:pic>
    </p:spTree>
    <p:extLst>
      <p:ext uri="{BB962C8B-B14F-4D97-AF65-F5344CB8AC3E}">
        <p14:creationId xmlns:p14="http://schemas.microsoft.com/office/powerpoint/2010/main" val="20931179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7B6F5F-DA51-E74B-BDC2-C618D1AD3F46}"/>
              </a:ext>
            </a:extLst>
          </p:cNvPr>
          <p:cNvSpPr>
            <a:spLocks noGrp="1"/>
          </p:cNvSpPr>
          <p:nvPr>
            <p:ph type="title"/>
          </p:nvPr>
        </p:nvSpPr>
        <p:spPr/>
        <p:txBody>
          <a:bodyPr/>
          <a:lstStyle/>
          <a:p>
            <a:endParaRPr lang="de-DE"/>
          </a:p>
        </p:txBody>
      </p:sp>
      <p:sp>
        <p:nvSpPr>
          <p:cNvPr id="6" name="Textfeld 5">
            <a:extLst>
              <a:ext uri="{FF2B5EF4-FFF2-40B4-BE49-F238E27FC236}">
                <a16:creationId xmlns:a16="http://schemas.microsoft.com/office/drawing/2014/main" id="{AAE25E7B-2258-C14A-92B1-2476B810D19A}"/>
              </a:ext>
            </a:extLst>
          </p:cNvPr>
          <p:cNvSpPr txBox="1"/>
          <p:nvPr/>
        </p:nvSpPr>
        <p:spPr>
          <a:xfrm>
            <a:off x="6483695" y="6467060"/>
            <a:ext cx="2574679" cy="384721"/>
          </a:xfrm>
          <a:prstGeom prst="rect">
            <a:avLst/>
          </a:prstGeom>
          <a:noFill/>
        </p:spPr>
        <p:txBody>
          <a:bodyPr wrap="none" rtlCol="0">
            <a:spAutoFit/>
          </a:bodyPr>
          <a:lstStyle/>
          <a:p>
            <a:r>
              <a:rPr lang="de-DE" sz="1900" dirty="0">
                <a:latin typeface="Gill Sans MT" panose="020B0502020104020203" pitchFamily="34" charset="0"/>
              </a:rPr>
              <a:t>Jugend Internet Monitor</a:t>
            </a:r>
          </a:p>
        </p:txBody>
      </p:sp>
      <p:pic>
        <p:nvPicPr>
          <p:cNvPr id="5" name="Inhaltsplatzhalter 4" descr="Ein Bild, das Kalender enthält.&#10;&#10;Automatisch generierte Beschreibung">
            <a:extLst>
              <a:ext uri="{FF2B5EF4-FFF2-40B4-BE49-F238E27FC236}">
                <a16:creationId xmlns:a16="http://schemas.microsoft.com/office/drawing/2014/main" id="{C8FEC3AC-C4CC-2C63-5308-4334091C66B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4000" cy="6466087"/>
          </a:xfrm>
        </p:spPr>
      </p:pic>
    </p:spTree>
    <p:extLst>
      <p:ext uri="{BB962C8B-B14F-4D97-AF65-F5344CB8AC3E}">
        <p14:creationId xmlns:p14="http://schemas.microsoft.com/office/powerpoint/2010/main" val="23276069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6FCEC3-4D1C-4E72-9D8C-781564854C3B}"/>
              </a:ext>
            </a:extLst>
          </p:cNvPr>
          <p:cNvSpPr>
            <a:spLocks noGrp="1"/>
          </p:cNvSpPr>
          <p:nvPr>
            <p:ph type="title"/>
          </p:nvPr>
        </p:nvSpPr>
        <p:spPr/>
        <p:txBody>
          <a:bodyPr/>
          <a:lstStyle/>
          <a:p>
            <a:endParaRPr lang="de-AT"/>
          </a:p>
        </p:txBody>
      </p:sp>
      <p:sp>
        <p:nvSpPr>
          <p:cNvPr id="6" name="Textfeld 5">
            <a:extLst>
              <a:ext uri="{FF2B5EF4-FFF2-40B4-BE49-F238E27FC236}">
                <a16:creationId xmlns:a16="http://schemas.microsoft.com/office/drawing/2014/main" id="{22E45D01-1A50-4329-AE65-BA5B622C4BFF}"/>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Risiken</a:t>
            </a:r>
          </a:p>
        </p:txBody>
      </p:sp>
      <p:sp>
        <p:nvSpPr>
          <p:cNvPr id="4" name="Inhaltsplatzhalter 3">
            <a:extLst>
              <a:ext uri="{FF2B5EF4-FFF2-40B4-BE49-F238E27FC236}">
                <a16:creationId xmlns:a16="http://schemas.microsoft.com/office/drawing/2014/main" id="{EF3BDE76-49EF-4882-8A47-61C5A73FA943}"/>
              </a:ext>
            </a:extLst>
          </p:cNvPr>
          <p:cNvSpPr>
            <a:spLocks noGrp="1"/>
          </p:cNvSpPr>
          <p:nvPr>
            <p:ph idx="1"/>
          </p:nvPr>
        </p:nvSpPr>
        <p:spPr/>
        <p:txBody>
          <a:bodyPr/>
          <a:lstStyle/>
          <a:p>
            <a:endParaRPr lang="de-AT"/>
          </a:p>
        </p:txBody>
      </p:sp>
      <p:pic>
        <p:nvPicPr>
          <p:cNvPr id="7" name="Picture 2" descr="person doing bungee jumping">
            <a:extLst>
              <a:ext uri="{FF2B5EF4-FFF2-40B4-BE49-F238E27FC236}">
                <a16:creationId xmlns:a16="http://schemas.microsoft.com/office/drawing/2014/main" id="{35A7E737-82C0-4E42-9F6B-7D2771B039C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 y="-46007"/>
            <a:ext cx="9144000" cy="6438442"/>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7">
            <a:extLst>
              <a:ext uri="{FF2B5EF4-FFF2-40B4-BE49-F238E27FC236}">
                <a16:creationId xmlns:a16="http://schemas.microsoft.com/office/drawing/2014/main" id="{44F53A44-3A08-4D28-93AA-29CB559512CC}"/>
              </a:ext>
            </a:extLst>
          </p:cNvPr>
          <p:cNvSpPr/>
          <p:nvPr/>
        </p:nvSpPr>
        <p:spPr>
          <a:xfrm>
            <a:off x="7088501" y="6090025"/>
            <a:ext cx="2149627" cy="307777"/>
          </a:xfrm>
          <a:prstGeom prst="rect">
            <a:avLst/>
          </a:prstGeom>
        </p:spPr>
        <p:txBody>
          <a:bodyPr wrap="none">
            <a:spAutoFit/>
          </a:bodyPr>
          <a:lstStyle/>
          <a:p>
            <a:pPr lvl="0" defTabSz="914400">
              <a:defRPr/>
            </a:pPr>
            <a:r>
              <a:rPr lang="de-AT" sz="1400" dirty="0">
                <a:solidFill>
                  <a:schemeClr val="bg1"/>
                </a:solidFill>
                <a:latin typeface="Gill Sans MT" panose="020B0502020104020203" pitchFamily="34" charset="0"/>
              </a:rPr>
              <a:t>Bild: </a:t>
            </a:r>
            <a:r>
              <a:rPr lang="de-AT" sz="14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Katika Bele </a:t>
            </a:r>
            <a:r>
              <a:rPr lang="de-AT" sz="1400" dirty="0">
                <a:solidFill>
                  <a:schemeClr val="bg1"/>
                </a:solidFill>
                <a:latin typeface="Gill Sans MT" panose="020B0502020104020203" pitchFamily="34" charset="0"/>
              </a:rPr>
              <a:t>/ Unsplash</a:t>
            </a:r>
          </a:p>
        </p:txBody>
      </p:sp>
    </p:spTree>
    <p:extLst>
      <p:ext uri="{BB962C8B-B14F-4D97-AF65-F5344CB8AC3E}">
        <p14:creationId xmlns:p14="http://schemas.microsoft.com/office/powerpoint/2010/main" val="13669877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22E45D01-1A50-4329-AE65-BA5B622C4BFF}"/>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Risiken</a:t>
            </a:r>
          </a:p>
        </p:txBody>
      </p:sp>
      <p:sp>
        <p:nvSpPr>
          <p:cNvPr id="12" name="Rechteck 11">
            <a:extLst>
              <a:ext uri="{FF2B5EF4-FFF2-40B4-BE49-F238E27FC236}">
                <a16:creationId xmlns:a16="http://schemas.microsoft.com/office/drawing/2014/main" id="{593B6C21-50DC-441D-B72D-B1C5EBDE3D38}"/>
              </a:ext>
            </a:extLst>
          </p:cNvPr>
          <p:cNvSpPr/>
          <p:nvPr/>
        </p:nvSpPr>
        <p:spPr>
          <a:xfrm>
            <a:off x="769368" y="849060"/>
            <a:ext cx="7605264" cy="488731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AT" b="1" dirty="0">
                <a:solidFill>
                  <a:schemeClr val="tx1"/>
                </a:solidFill>
                <a:latin typeface="Gill Sans MT" panose="020B0502020104020203" pitchFamily="34" charset="0"/>
              </a:rPr>
              <a:t>Was ist Cyber-Mobbing?</a:t>
            </a:r>
          </a:p>
          <a:p>
            <a:r>
              <a:rPr lang="de-AT" altLang="de-DE" dirty="0">
                <a:solidFill>
                  <a:schemeClr val="tx1"/>
                </a:solidFill>
                <a:latin typeface="Gill Sans MT" panose="020B0502020104020203" pitchFamily="34" charset="0"/>
                <a:ea typeface="ＭＳ Ｐゴシック" panose="020B0600070205080204" pitchFamily="34" charset="-128"/>
              </a:rPr>
              <a:t>Beleidigungen, Beschimpfungen, Belästigungen etc. über Internet und Handy über einen längeren Zeitraum</a:t>
            </a:r>
          </a:p>
          <a:p>
            <a:endParaRPr lang="de-AT" altLang="de-DE" dirty="0">
              <a:solidFill>
                <a:schemeClr val="tx1"/>
              </a:solidFill>
              <a:latin typeface="Gill Sans MT" panose="020B0502020104020203" pitchFamily="34" charset="0"/>
              <a:ea typeface="ＭＳ Ｐゴシック" panose="020B0600070205080204" pitchFamily="34" charset="-128"/>
            </a:endParaRPr>
          </a:p>
          <a:p>
            <a:r>
              <a:rPr lang="de-AT" b="1" dirty="0">
                <a:solidFill>
                  <a:schemeClr val="tx1"/>
                </a:solidFill>
                <a:latin typeface="Gill Sans MT" panose="020B0502020104020203" pitchFamily="34" charset="0"/>
              </a:rPr>
              <a:t>Was ist </a:t>
            </a:r>
            <a:r>
              <a:rPr lang="de-AT" b="1" dirty="0" err="1">
                <a:solidFill>
                  <a:schemeClr val="tx1"/>
                </a:solidFill>
                <a:latin typeface="Gill Sans MT" panose="020B0502020104020203" pitchFamily="34" charset="0"/>
              </a:rPr>
              <a:t>Smack</a:t>
            </a:r>
            <a:r>
              <a:rPr lang="de-AT" b="1" dirty="0">
                <a:solidFill>
                  <a:schemeClr val="tx1"/>
                </a:solidFill>
                <a:latin typeface="Gill Sans MT" panose="020B0502020104020203" pitchFamily="34" charset="0"/>
              </a:rPr>
              <a:t>/</a:t>
            </a:r>
            <a:r>
              <a:rPr lang="de-AT" b="1" dirty="0" err="1">
                <a:solidFill>
                  <a:schemeClr val="tx1"/>
                </a:solidFill>
                <a:latin typeface="Gill Sans MT" panose="020B0502020104020203" pitchFamily="34" charset="0"/>
              </a:rPr>
              <a:t>Slap</a:t>
            </a:r>
            <a:r>
              <a:rPr lang="de-AT" b="1" dirty="0">
                <a:solidFill>
                  <a:schemeClr val="tx1"/>
                </a:solidFill>
                <a:latin typeface="Gill Sans MT" panose="020B0502020104020203" pitchFamily="34" charset="0"/>
              </a:rPr>
              <a:t> Cam?</a:t>
            </a:r>
          </a:p>
          <a:p>
            <a:r>
              <a:rPr lang="de-AT" altLang="de-DE" dirty="0">
                <a:solidFill>
                  <a:schemeClr val="tx1"/>
                </a:solidFill>
                <a:latin typeface="Gill Sans MT" panose="020B0502020104020203" pitchFamily="34" charset="0"/>
                <a:ea typeface="ＭＳ Ｐゴシック" panose="020B0600070205080204" pitchFamily="34" charset="-128"/>
              </a:rPr>
              <a:t>Angriffe auf Personen, die mit dem Handy mitgefilmt und anschließend verbreitet werden</a:t>
            </a:r>
            <a:endParaRPr lang="de-DE" dirty="0">
              <a:solidFill>
                <a:schemeClr val="tx1"/>
              </a:solidFill>
              <a:latin typeface="Gill Sans MT" panose="020B0502020104020203" pitchFamily="34" charset="0"/>
            </a:endParaRPr>
          </a:p>
          <a:p>
            <a:endParaRPr lang="de-AT" b="1" dirty="0">
              <a:solidFill>
                <a:schemeClr val="tx1"/>
              </a:solidFill>
              <a:latin typeface="Gill Sans MT" panose="020B0502020104020203" pitchFamily="34" charset="0"/>
            </a:endParaRPr>
          </a:p>
          <a:p>
            <a:r>
              <a:rPr lang="de-AT" b="1" dirty="0">
                <a:solidFill>
                  <a:schemeClr val="tx1"/>
                </a:solidFill>
                <a:latin typeface="Gill Sans MT" panose="020B0502020104020203" pitchFamily="34" charset="0"/>
              </a:rPr>
              <a:t>Was ist Cyber-Grooming?</a:t>
            </a:r>
          </a:p>
          <a:p>
            <a:r>
              <a:rPr lang="de-AT" altLang="de-DE" dirty="0">
                <a:solidFill>
                  <a:schemeClr val="tx1"/>
                </a:solidFill>
                <a:latin typeface="Gill Sans MT" panose="020B0502020104020203" pitchFamily="34" charset="0"/>
                <a:ea typeface="ＭＳ Ｐゴシック" panose="020B0600070205080204" pitchFamily="34" charset="-128"/>
              </a:rPr>
              <a:t>Erwachsene (Pädophile) suchen über das Internet Kontakt zu Kindern/Jugendlichen mit dem Ziel, diese sexuell zu missbrauchen</a:t>
            </a:r>
          </a:p>
          <a:p>
            <a:endParaRPr lang="de-AT" dirty="0">
              <a:solidFill>
                <a:schemeClr val="tx1"/>
              </a:solidFill>
              <a:latin typeface="Gill Sans MT" panose="020B0502020104020203" pitchFamily="34" charset="0"/>
              <a:ea typeface="ＭＳ Ｐゴシック" panose="020B0600070205080204" pitchFamily="34" charset="-128"/>
            </a:endParaRPr>
          </a:p>
          <a:p>
            <a:r>
              <a:rPr lang="de-AT" b="1" dirty="0">
                <a:solidFill>
                  <a:schemeClr val="tx1"/>
                </a:solidFill>
                <a:latin typeface="Gill Sans MT" panose="020B0502020104020203" pitchFamily="34" charset="0"/>
              </a:rPr>
              <a:t>Was ist </a:t>
            </a:r>
            <a:r>
              <a:rPr lang="de-AT" b="1" dirty="0" err="1">
                <a:solidFill>
                  <a:schemeClr val="tx1"/>
                </a:solidFill>
                <a:latin typeface="Gill Sans MT" panose="020B0502020104020203" pitchFamily="34" charset="0"/>
              </a:rPr>
              <a:t>Sextortion</a:t>
            </a:r>
            <a:r>
              <a:rPr lang="de-AT" b="1" dirty="0">
                <a:solidFill>
                  <a:schemeClr val="tx1"/>
                </a:solidFill>
                <a:latin typeface="Gill Sans MT" panose="020B0502020104020203" pitchFamily="34" charset="0"/>
              </a:rPr>
              <a:t>?</a:t>
            </a:r>
          </a:p>
          <a:p>
            <a:r>
              <a:rPr lang="de-AT" dirty="0">
                <a:solidFill>
                  <a:schemeClr val="tx1"/>
                </a:solidFill>
                <a:latin typeface="Gill Sans MT" panose="020B0502020104020203" pitchFamily="34" charset="0"/>
                <a:cs typeface="Arial" pitchFamily="34" charset="0"/>
              </a:rPr>
              <a:t>Betrugsmasche, bei der Opfer nach Video-Sex-Chats mit den Aufnahmen erpresst werden</a:t>
            </a:r>
          </a:p>
          <a:p>
            <a:endParaRPr lang="de-AT" dirty="0">
              <a:solidFill>
                <a:schemeClr val="tx1"/>
              </a:solidFill>
              <a:latin typeface="Gill Sans MT" panose="020B0502020104020203" pitchFamily="34" charset="0"/>
              <a:cs typeface="Arial" pitchFamily="34" charset="0"/>
            </a:endParaRPr>
          </a:p>
          <a:p>
            <a:endParaRPr lang="de-AT" dirty="0">
              <a:solidFill>
                <a:schemeClr val="tx1"/>
              </a:solidFill>
              <a:latin typeface="Gill Sans MT" panose="020B0502020104020203" pitchFamily="34" charset="0"/>
              <a:cs typeface="Arial" pitchFamily="34" charset="0"/>
            </a:endParaRPr>
          </a:p>
        </p:txBody>
      </p:sp>
    </p:spTree>
    <p:extLst>
      <p:ext uri="{BB962C8B-B14F-4D97-AF65-F5344CB8AC3E}">
        <p14:creationId xmlns:p14="http://schemas.microsoft.com/office/powerpoint/2010/main" val="39038468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22E45D01-1A50-4329-AE65-BA5B622C4BFF}"/>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Risiken</a:t>
            </a:r>
          </a:p>
        </p:txBody>
      </p:sp>
      <p:sp>
        <p:nvSpPr>
          <p:cNvPr id="8" name="Inhaltsplatzhalter 2">
            <a:extLst>
              <a:ext uri="{FF2B5EF4-FFF2-40B4-BE49-F238E27FC236}">
                <a16:creationId xmlns:a16="http://schemas.microsoft.com/office/drawing/2014/main" id="{E54B629B-6811-493F-9CBC-BEB3D80AB3E3}"/>
              </a:ext>
            </a:extLst>
          </p:cNvPr>
          <p:cNvSpPr txBox="1">
            <a:spLocks/>
          </p:cNvSpPr>
          <p:nvPr/>
        </p:nvSpPr>
        <p:spPr>
          <a:xfrm>
            <a:off x="628650" y="0"/>
            <a:ext cx="7886700" cy="6438442"/>
          </a:xfrm>
          <a:prstGeom prst="rect">
            <a:avLst/>
          </a:prstGeom>
        </p:spPr>
        <p:txBody>
          <a:bodyPr vert="horz" lIns="91440" tIns="45720" rIns="91440" bIns="45720" rtlCol="0" anchor="ctr">
            <a:noAutofit/>
          </a:bodyPr>
          <a:lstStyle>
            <a:lvl1pPr marL="514350" indent="-514350" algn="l" defTabSz="914400" rtl="0" eaLnBrk="1" latinLnBrk="0" hangingPunct="1">
              <a:lnSpc>
                <a:spcPct val="90000"/>
              </a:lnSpc>
              <a:spcBef>
                <a:spcPts val="1000"/>
              </a:spcBef>
              <a:buClr>
                <a:srgbClr val="F39200"/>
              </a:buClr>
              <a:buFontTx/>
              <a:buBlip>
                <a:blip r:embed="rId3"/>
              </a:buBlip>
              <a:defRPr sz="1800" kern="1200">
                <a:solidFill>
                  <a:srgbClr val="434F55"/>
                </a:solidFill>
                <a:latin typeface="+mj-lt"/>
                <a:ea typeface="+mn-ea"/>
                <a:cs typeface="+mn-cs"/>
              </a:defRPr>
            </a:lvl1pPr>
            <a:lvl2pPr marL="896938" indent="-439738"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2pPr>
            <a:lvl3pPr marL="1371600" indent="-4572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3pPr>
            <a:lvl4pPr marL="1600200" indent="-2286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4pPr>
            <a:lvl5pPr marL="2057400" indent="-2286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None/>
            </a:pPr>
            <a:r>
              <a:rPr lang="de-DE" altLang="de-DE" sz="2000" b="1" dirty="0">
                <a:solidFill>
                  <a:schemeClr val="tx1"/>
                </a:solidFill>
                <a:latin typeface="Gill Sans MT" panose="020B0502020104020203" pitchFamily="34" charset="0"/>
                <a:ea typeface="ＭＳ Ｐゴシック" panose="020B0600070205080204" pitchFamily="34" charset="-128"/>
              </a:rPr>
              <a:t>Immer bedenken</a:t>
            </a:r>
          </a:p>
          <a:p>
            <a:pPr>
              <a:lnSpc>
                <a:spcPct val="100000"/>
              </a:lnSpc>
              <a:buSzPct val="100000"/>
              <a:buFont typeface="Wingdings" panose="05000000000000000000" pitchFamily="2" charset="2"/>
              <a:buChar char="§"/>
              <a:defRPr/>
            </a:pPr>
            <a:r>
              <a:rPr lang="de-DE" altLang="de-DE" sz="2000" dirty="0">
                <a:solidFill>
                  <a:schemeClr val="tx1"/>
                </a:solidFill>
                <a:latin typeface="Gill Sans MT" panose="020B0502020104020203" pitchFamily="34" charset="0"/>
              </a:rPr>
              <a:t>Das Internet ist weltweit zugänglich.</a:t>
            </a:r>
          </a:p>
          <a:p>
            <a:pPr>
              <a:lnSpc>
                <a:spcPct val="100000"/>
              </a:lnSpc>
              <a:buSzPct val="100000"/>
              <a:buFont typeface="Wingdings" panose="05000000000000000000" pitchFamily="2" charset="2"/>
              <a:buChar char="§"/>
              <a:defRPr/>
            </a:pPr>
            <a:r>
              <a:rPr lang="de-DE" altLang="de-DE" sz="2000" dirty="0">
                <a:solidFill>
                  <a:schemeClr val="tx1"/>
                </a:solidFill>
                <a:latin typeface="Gill Sans MT" panose="020B0502020104020203" pitchFamily="34" charset="0"/>
              </a:rPr>
              <a:t>Informationen und Daten, die einmal im Netz landen, können nicht mehr gelöscht werden: Das Internet vergisst nichts!</a:t>
            </a:r>
          </a:p>
          <a:p>
            <a:pPr>
              <a:lnSpc>
                <a:spcPct val="100000"/>
              </a:lnSpc>
              <a:buSzPct val="100000"/>
              <a:buFont typeface="Wingdings" panose="05000000000000000000" pitchFamily="2" charset="2"/>
              <a:buChar char="§"/>
              <a:defRPr/>
            </a:pPr>
            <a:r>
              <a:rPr lang="de-DE" altLang="de-DE" sz="2000" dirty="0">
                <a:solidFill>
                  <a:schemeClr val="tx1"/>
                </a:solidFill>
                <a:latin typeface="Gill Sans MT" panose="020B0502020104020203" pitchFamily="34" charset="0"/>
              </a:rPr>
              <a:t>Fotos/Videos etc. können in ganz anderen Kontexten wieder auftauchen.</a:t>
            </a:r>
          </a:p>
          <a:p>
            <a:pPr>
              <a:lnSpc>
                <a:spcPct val="100000"/>
              </a:lnSpc>
              <a:buSzPct val="100000"/>
              <a:buFont typeface="Wingdings" panose="05000000000000000000" pitchFamily="2" charset="2"/>
              <a:buChar char="§"/>
              <a:defRPr/>
            </a:pPr>
            <a:r>
              <a:rPr lang="de-DE" altLang="de-DE" sz="2000" dirty="0">
                <a:solidFill>
                  <a:schemeClr val="tx1"/>
                </a:solidFill>
                <a:latin typeface="Gill Sans MT" panose="020B0502020104020203" pitchFamily="34" charset="0"/>
              </a:rPr>
              <a:t>Ein unangemessener </a:t>
            </a:r>
            <a:r>
              <a:rPr lang="de-DE" altLang="de-DE" sz="2000" dirty="0" err="1">
                <a:solidFill>
                  <a:schemeClr val="tx1"/>
                </a:solidFill>
                <a:latin typeface="Gill Sans MT" panose="020B0502020104020203" pitchFamily="34" charset="0"/>
              </a:rPr>
              <a:t>Social</a:t>
            </a:r>
            <a:r>
              <a:rPr lang="de-DE" altLang="de-DE" sz="2000" dirty="0">
                <a:solidFill>
                  <a:schemeClr val="tx1"/>
                </a:solidFill>
                <a:latin typeface="Gill Sans MT" panose="020B0502020104020203" pitchFamily="34" charset="0"/>
              </a:rPr>
              <a:t>-Media-Auftritt könnte sich bei einem potentiellen Bewerbungsprozess nachteilig auswirken!</a:t>
            </a:r>
          </a:p>
          <a:p>
            <a:pPr>
              <a:lnSpc>
                <a:spcPct val="100000"/>
              </a:lnSpc>
              <a:buSzPct val="100000"/>
              <a:buFont typeface="Wingdings" panose="05000000000000000000" pitchFamily="2" charset="2"/>
              <a:buChar char="§"/>
              <a:defRPr/>
            </a:pPr>
            <a:r>
              <a:rPr lang="de-DE" altLang="de-DE" sz="2000" dirty="0">
                <a:solidFill>
                  <a:schemeClr val="tx1"/>
                </a:solidFill>
                <a:latin typeface="Gill Sans MT" panose="020B0502020104020203" pitchFamily="34" charset="0"/>
              </a:rPr>
              <a:t>Soziale Netzwerke werden auch für Betrugsmaschen missbraucht    (z. B. Identitätsdiebstähle &amp; Fake-Profile).</a:t>
            </a:r>
          </a:p>
          <a:p>
            <a:pPr>
              <a:lnSpc>
                <a:spcPct val="100000"/>
              </a:lnSpc>
              <a:buSzPct val="100000"/>
              <a:buFont typeface="Wingdings" panose="05000000000000000000" pitchFamily="2" charset="2"/>
              <a:buChar char="§"/>
              <a:defRPr/>
            </a:pPr>
            <a:r>
              <a:rPr lang="de-DE" altLang="de-DE" sz="2000" dirty="0">
                <a:solidFill>
                  <a:schemeClr val="tx1"/>
                </a:solidFill>
                <a:latin typeface="Gill Sans MT" panose="020B0502020104020203" pitchFamily="34" charset="0"/>
              </a:rPr>
              <a:t>Nie voreilig klicken und sich vor Spam, Belästigungen, Betrug und  Schadsoftware schützen.</a:t>
            </a:r>
            <a:endParaRPr lang="de-AT" sz="2000" dirty="0">
              <a:solidFill>
                <a:schemeClr val="tx1"/>
              </a:solidFill>
              <a:latin typeface="Gill Sans MT" panose="020B0502020104020203" pitchFamily="34" charset="0"/>
            </a:endParaRPr>
          </a:p>
          <a:p>
            <a:pPr lvl="1">
              <a:lnSpc>
                <a:spcPct val="100000"/>
              </a:lnSpc>
              <a:spcBef>
                <a:spcPts val="600"/>
              </a:spcBef>
              <a:buSzPct val="70000"/>
              <a:buFont typeface="Wingdings" panose="05000000000000000000" pitchFamily="2" charset="2"/>
              <a:buChar char="§"/>
              <a:defRPr/>
            </a:pPr>
            <a:endParaRPr lang="de-AT" sz="2000" dirty="0">
              <a:solidFill>
                <a:schemeClr val="tx1"/>
              </a:solidFill>
              <a:latin typeface="Gill Sans MT" panose="020B0502020104020203" pitchFamily="34" charset="0"/>
              <a:ea typeface="ＭＳ Ｐゴシック" panose="020B0600070205080204" pitchFamily="34" charset="-128"/>
            </a:endParaRPr>
          </a:p>
        </p:txBody>
      </p:sp>
    </p:spTree>
    <p:extLst>
      <p:ext uri="{BB962C8B-B14F-4D97-AF65-F5344CB8AC3E}">
        <p14:creationId xmlns:p14="http://schemas.microsoft.com/office/powerpoint/2010/main" val="39243418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BF6736-DD83-4446-AEFB-914A8CDBC544}"/>
              </a:ext>
            </a:extLst>
          </p:cNvPr>
          <p:cNvSpPr>
            <a:spLocks noGrp="1"/>
          </p:cNvSpPr>
          <p:nvPr>
            <p:ph type="title"/>
          </p:nvPr>
        </p:nvSpPr>
        <p:spPr/>
        <p:txBody>
          <a:bodyPr/>
          <a:lstStyle/>
          <a:p>
            <a:endParaRPr lang="de-AT"/>
          </a:p>
        </p:txBody>
      </p:sp>
      <p:sp>
        <p:nvSpPr>
          <p:cNvPr id="6" name="Textfeld 5">
            <a:extLst>
              <a:ext uri="{FF2B5EF4-FFF2-40B4-BE49-F238E27FC236}">
                <a16:creationId xmlns:a16="http://schemas.microsoft.com/office/drawing/2014/main" id="{6A01342B-EA3A-4569-B43B-6D6B241A7F34}"/>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Smartphone in der Schule</a:t>
            </a:r>
          </a:p>
        </p:txBody>
      </p:sp>
      <p:pic>
        <p:nvPicPr>
          <p:cNvPr id="12" name="Inhaltsplatzhalter 11">
            <a:extLst>
              <a:ext uri="{FF2B5EF4-FFF2-40B4-BE49-F238E27FC236}">
                <a16:creationId xmlns:a16="http://schemas.microsoft.com/office/drawing/2014/main" id="{35F771B9-2720-4A70-B2A6-4374DA972DDE}"/>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0" y="-44726"/>
            <a:ext cx="9144000" cy="6438442"/>
          </a:xfrm>
        </p:spPr>
      </p:pic>
      <p:sp>
        <p:nvSpPr>
          <p:cNvPr id="3" name="Rechteck 2">
            <a:extLst>
              <a:ext uri="{FF2B5EF4-FFF2-40B4-BE49-F238E27FC236}">
                <a16:creationId xmlns:a16="http://schemas.microsoft.com/office/drawing/2014/main" id="{39005377-2BF5-4C7A-9FDE-953ECA41B263}"/>
              </a:ext>
            </a:extLst>
          </p:cNvPr>
          <p:cNvSpPr/>
          <p:nvPr/>
        </p:nvSpPr>
        <p:spPr>
          <a:xfrm>
            <a:off x="6540980" y="6085939"/>
            <a:ext cx="2603020" cy="307777"/>
          </a:xfrm>
          <a:prstGeom prst="rect">
            <a:avLst/>
          </a:prstGeom>
        </p:spPr>
        <p:txBody>
          <a:bodyPr wrap="none">
            <a:spAutoFit/>
          </a:bodyPr>
          <a:lstStyle/>
          <a:p>
            <a:r>
              <a:rPr lang="de-AT" sz="1400" dirty="0">
                <a:latin typeface="Gill Sans MT" panose="020B0502020104020203" pitchFamily="34" charset="0"/>
              </a:rPr>
              <a:t>Bild: </a:t>
            </a:r>
            <a:r>
              <a:rPr lang="de-AT" sz="1400" dirty="0">
                <a:latin typeface="Gill Sans MT" panose="020B0502020104020203" pitchFamily="34" charset="0"/>
                <a:hlinkClick r:id="rId4">
                  <a:extLst>
                    <a:ext uri="{A12FA001-AC4F-418D-AE19-62706E023703}">
                      <ahyp:hlinkClr xmlns:ahyp="http://schemas.microsoft.com/office/drawing/2018/hyperlinkcolor" val="tx"/>
                    </a:ext>
                  </a:extLst>
                </a:hlinkClick>
              </a:rPr>
              <a:t>Chivalry Creative</a:t>
            </a:r>
            <a:r>
              <a:rPr lang="de-AT" sz="1400" dirty="0">
                <a:latin typeface="Gill Sans MT" panose="020B0502020104020203" pitchFamily="34" charset="0"/>
              </a:rPr>
              <a:t> / </a:t>
            </a:r>
            <a:r>
              <a:rPr lang="de-AT" sz="1400" dirty="0" err="1">
                <a:latin typeface="Gill Sans MT" panose="020B0502020104020203" pitchFamily="34" charset="0"/>
              </a:rPr>
              <a:t>Unsplash</a:t>
            </a:r>
            <a:endParaRPr lang="de-AT" sz="1400" dirty="0">
              <a:latin typeface="Gill Sans MT" panose="020B0502020104020203" pitchFamily="34" charset="0"/>
            </a:endParaRPr>
          </a:p>
        </p:txBody>
      </p:sp>
    </p:spTree>
    <p:extLst>
      <p:ext uri="{BB962C8B-B14F-4D97-AF65-F5344CB8AC3E}">
        <p14:creationId xmlns:p14="http://schemas.microsoft.com/office/powerpoint/2010/main" val="30499487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A8D338F-D606-406C-9A53-7D7F509DD718}"/>
              </a:ext>
            </a:extLst>
          </p:cNvPr>
          <p:cNvPicPr>
            <a:picLocks noChangeAspect="1"/>
          </p:cNvPicPr>
          <p:nvPr/>
        </p:nvPicPr>
        <p:blipFill rotWithShape="1">
          <a:blip r:embed="rId3">
            <a:extLst>
              <a:ext uri="{28A0092B-C50C-407E-A947-70E740481C1C}">
                <a14:useLocalDpi xmlns:a14="http://schemas.microsoft.com/office/drawing/2010/main" val="0"/>
              </a:ext>
            </a:extLst>
          </a:blip>
          <a:srcRect r="8366"/>
          <a:stretch/>
        </p:blipFill>
        <p:spPr>
          <a:xfrm>
            <a:off x="-2" y="0"/>
            <a:ext cx="9144001" cy="6400800"/>
          </a:xfrm>
          <a:prstGeom prst="rect">
            <a:avLst/>
          </a:prstGeom>
        </p:spPr>
      </p:pic>
      <p:sp>
        <p:nvSpPr>
          <p:cNvPr id="6" name="Textfeld 5">
            <a:extLst>
              <a:ext uri="{FF2B5EF4-FFF2-40B4-BE49-F238E27FC236}">
                <a16:creationId xmlns:a16="http://schemas.microsoft.com/office/drawing/2014/main" id="{6A01342B-EA3A-4569-B43B-6D6B241A7F34}"/>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WhatsApp</a:t>
            </a:r>
          </a:p>
        </p:txBody>
      </p:sp>
      <p:pic>
        <p:nvPicPr>
          <p:cNvPr id="10" name="Grafik 9" descr="Ein Bild, das Vektorgrafiken enthält.&#10;&#10;Mit hoher Zuverlässigkeit generierte Beschreibung">
            <a:extLst>
              <a:ext uri="{FF2B5EF4-FFF2-40B4-BE49-F238E27FC236}">
                <a16:creationId xmlns:a16="http://schemas.microsoft.com/office/drawing/2014/main" id="{94F39DF4-2DBB-48B0-938B-182D518C08C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26071" y="1134460"/>
            <a:ext cx="4291858" cy="4291858"/>
          </a:xfrm>
          <a:prstGeom prst="rect">
            <a:avLst/>
          </a:prstGeom>
        </p:spPr>
      </p:pic>
    </p:spTree>
    <p:extLst>
      <p:ext uri="{BB962C8B-B14F-4D97-AF65-F5344CB8AC3E}">
        <p14:creationId xmlns:p14="http://schemas.microsoft.com/office/powerpoint/2010/main" val="4562734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5" name="Gruppieren 14"/>
          <p:cNvGrpSpPr/>
          <p:nvPr/>
        </p:nvGrpSpPr>
        <p:grpSpPr>
          <a:xfrm>
            <a:off x="6227147" y="1974914"/>
            <a:ext cx="2521120" cy="2521118"/>
            <a:chOff x="6230655" y="1981572"/>
            <a:chExt cx="2521120" cy="2521118"/>
          </a:xfrm>
        </p:grpSpPr>
        <p:sp>
          <p:nvSpPr>
            <p:cNvPr id="54" name="Rechteck 53">
              <a:hlinkClick r:id="rId3"/>
            </p:cNvPr>
            <p:cNvSpPr/>
            <p:nvPr/>
          </p:nvSpPr>
          <p:spPr>
            <a:xfrm>
              <a:off x="6230657" y="1981572"/>
              <a:ext cx="2521118" cy="2521118"/>
            </a:xfrm>
            <a:prstGeom prst="rect">
              <a:avLst/>
            </a:prstGeom>
            <a:solidFill>
              <a:srgbClr val="94C23D">
                <a:alpha val="89804"/>
              </a:srgbClr>
            </a:solidFill>
            <a:ln w="317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55" name="Textfeld 54">
              <a:hlinkClick r:id="rId3"/>
            </p:cNvPr>
            <p:cNvSpPr txBox="1"/>
            <p:nvPr/>
          </p:nvSpPr>
          <p:spPr>
            <a:xfrm>
              <a:off x="6230657" y="2272201"/>
              <a:ext cx="2521118" cy="430887"/>
            </a:xfrm>
            <a:prstGeom prst="rect">
              <a:avLst/>
            </a:prstGeom>
            <a:noFill/>
          </p:spPr>
          <p:txBody>
            <a:bodyPr wrap="square" rtlCol="0">
              <a:spAutoFit/>
            </a:bodyPr>
            <a:lstStyle/>
            <a:p>
              <a:pPr algn="ctr"/>
              <a:r>
                <a:rPr lang="de-AT" sz="2200" dirty="0" err="1">
                  <a:solidFill>
                    <a:srgbClr val="434F55"/>
                  </a:solidFill>
                  <a:latin typeface="Gill Sans MT" panose="020B0502020104020203" pitchFamily="34" charset="0"/>
                </a:rPr>
                <a:t>Stopline</a:t>
              </a:r>
              <a:endParaRPr lang="de-AT" sz="2200" dirty="0">
                <a:solidFill>
                  <a:srgbClr val="434F55"/>
                </a:solidFill>
                <a:latin typeface="Gill Sans MT" panose="020B0502020104020203" pitchFamily="34" charset="0"/>
              </a:endParaRPr>
            </a:p>
          </p:txBody>
        </p:sp>
        <p:sp>
          <p:nvSpPr>
            <p:cNvPr id="12" name="Textfeld 11">
              <a:hlinkClick r:id="rId3"/>
            </p:cNvPr>
            <p:cNvSpPr txBox="1"/>
            <p:nvPr/>
          </p:nvSpPr>
          <p:spPr>
            <a:xfrm>
              <a:off x="6230655" y="4031122"/>
              <a:ext cx="2521119" cy="369332"/>
            </a:xfrm>
            <a:prstGeom prst="rect">
              <a:avLst/>
            </a:prstGeom>
            <a:noFill/>
          </p:spPr>
          <p:txBody>
            <a:bodyPr wrap="square" rtlCol="0">
              <a:spAutoFit/>
            </a:bodyPr>
            <a:lstStyle/>
            <a:p>
              <a:pPr algn="ctr"/>
              <a:r>
                <a:rPr lang="de-AT" dirty="0">
                  <a:solidFill>
                    <a:schemeClr val="bg1"/>
                  </a:solidFill>
                  <a:latin typeface="Gill Sans MT" panose="020B0502020104020203" pitchFamily="34" charset="0"/>
                </a:rPr>
                <a:t>www.stopline.at</a:t>
              </a:r>
            </a:p>
          </p:txBody>
        </p:sp>
      </p:grpSp>
      <p:grpSp>
        <p:nvGrpSpPr>
          <p:cNvPr id="14" name="Gruppieren 13"/>
          <p:cNvGrpSpPr/>
          <p:nvPr/>
        </p:nvGrpSpPr>
        <p:grpSpPr>
          <a:xfrm>
            <a:off x="3289594" y="1981572"/>
            <a:ext cx="2521119" cy="2521118"/>
            <a:chOff x="3412548" y="1981572"/>
            <a:chExt cx="2521119" cy="2521118"/>
          </a:xfrm>
        </p:grpSpPr>
        <p:sp>
          <p:nvSpPr>
            <p:cNvPr id="53" name="Rechteck 52">
              <a:hlinkClick r:id="rId4"/>
            </p:cNvPr>
            <p:cNvSpPr/>
            <p:nvPr/>
          </p:nvSpPr>
          <p:spPr>
            <a:xfrm>
              <a:off x="3412549" y="1981572"/>
              <a:ext cx="2521118" cy="2521118"/>
            </a:xfrm>
            <a:prstGeom prst="rect">
              <a:avLst/>
            </a:prstGeom>
            <a:solidFill>
              <a:srgbClr val="80197F">
                <a:alpha val="60000"/>
              </a:srgbClr>
            </a:solidFill>
            <a:ln w="317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de-AT" sz="2400" dirty="0">
                <a:solidFill>
                  <a:srgbClr val="434F55"/>
                </a:solidFill>
                <a:latin typeface="Gill Sans MT" panose="020B0502020104020203" pitchFamily="34" charset="0"/>
              </a:endParaRPr>
            </a:p>
          </p:txBody>
        </p:sp>
        <p:sp>
          <p:nvSpPr>
            <p:cNvPr id="56" name="Textfeld 55">
              <a:hlinkClick r:id="rId4"/>
            </p:cNvPr>
            <p:cNvSpPr txBox="1"/>
            <p:nvPr/>
          </p:nvSpPr>
          <p:spPr>
            <a:xfrm>
              <a:off x="3412548" y="2267683"/>
              <a:ext cx="2521119" cy="430887"/>
            </a:xfrm>
            <a:prstGeom prst="rect">
              <a:avLst/>
            </a:prstGeom>
            <a:noFill/>
          </p:spPr>
          <p:txBody>
            <a:bodyPr wrap="square" rtlCol="0">
              <a:spAutoFit/>
            </a:bodyPr>
            <a:lstStyle/>
            <a:p>
              <a:pPr marL="0" lvl="1" algn="ctr"/>
              <a:r>
                <a:rPr lang="de-AT" sz="2200" dirty="0">
                  <a:solidFill>
                    <a:srgbClr val="434F55"/>
                  </a:solidFill>
                  <a:latin typeface="Gill Sans MT" panose="020B0502020104020203" pitchFamily="34" charset="0"/>
                </a:rPr>
                <a:t>Rat auf Draht</a:t>
              </a:r>
              <a:endParaRPr lang="de-AT" sz="2200" dirty="0"/>
            </a:p>
          </p:txBody>
        </p:sp>
        <p:sp>
          <p:nvSpPr>
            <p:cNvPr id="11" name="Textfeld 10">
              <a:hlinkClick r:id="rId4"/>
            </p:cNvPr>
            <p:cNvSpPr txBox="1"/>
            <p:nvPr/>
          </p:nvSpPr>
          <p:spPr>
            <a:xfrm>
              <a:off x="3412548" y="4031122"/>
              <a:ext cx="2521119" cy="369332"/>
            </a:xfrm>
            <a:prstGeom prst="rect">
              <a:avLst/>
            </a:prstGeom>
            <a:noFill/>
          </p:spPr>
          <p:txBody>
            <a:bodyPr wrap="square" rtlCol="0">
              <a:spAutoFit/>
            </a:bodyPr>
            <a:lstStyle/>
            <a:p>
              <a:pPr algn="ctr"/>
              <a:r>
                <a:rPr lang="de-AT" dirty="0">
                  <a:solidFill>
                    <a:schemeClr val="bg1"/>
                  </a:solidFill>
                  <a:latin typeface="Gill Sans MT" panose="020B0502020104020203" pitchFamily="34" charset="0"/>
                </a:rPr>
                <a:t>www.rataufdraht.at</a:t>
              </a:r>
            </a:p>
          </p:txBody>
        </p:sp>
      </p:grpSp>
      <p:grpSp>
        <p:nvGrpSpPr>
          <p:cNvPr id="13" name="Gruppieren 12"/>
          <p:cNvGrpSpPr/>
          <p:nvPr/>
        </p:nvGrpSpPr>
        <p:grpSpPr>
          <a:xfrm>
            <a:off x="352040" y="1981572"/>
            <a:ext cx="2521120" cy="2521118"/>
            <a:chOff x="611187" y="1981572"/>
            <a:chExt cx="2521120" cy="2521118"/>
          </a:xfrm>
        </p:grpSpPr>
        <p:sp>
          <p:nvSpPr>
            <p:cNvPr id="52" name="Rechteck 51">
              <a:hlinkClick r:id="rId5"/>
            </p:cNvPr>
            <p:cNvSpPr/>
            <p:nvPr/>
          </p:nvSpPr>
          <p:spPr>
            <a:xfrm>
              <a:off x="611188" y="1981572"/>
              <a:ext cx="2521118" cy="2521118"/>
            </a:xfrm>
            <a:prstGeom prst="rect">
              <a:avLst/>
            </a:prstGeom>
            <a:solidFill>
              <a:srgbClr val="F39200">
                <a:alpha val="69804"/>
              </a:srgbClr>
            </a:solidFill>
            <a:ln w="317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solidFill>
                  <a:srgbClr val="434F55"/>
                </a:solidFill>
                <a:latin typeface="Gill Sans MT" panose="020B0502020104020203" pitchFamily="34" charset="0"/>
              </a:endParaRPr>
            </a:p>
          </p:txBody>
        </p:sp>
        <p:sp>
          <p:nvSpPr>
            <p:cNvPr id="57" name="Textfeld 56">
              <a:hlinkClick r:id="rId5"/>
            </p:cNvPr>
            <p:cNvSpPr txBox="1"/>
            <p:nvPr/>
          </p:nvSpPr>
          <p:spPr>
            <a:xfrm>
              <a:off x="611189" y="2267683"/>
              <a:ext cx="2521118" cy="430887"/>
            </a:xfrm>
            <a:prstGeom prst="rect">
              <a:avLst/>
            </a:prstGeom>
            <a:noFill/>
          </p:spPr>
          <p:txBody>
            <a:bodyPr wrap="square" rtlCol="0">
              <a:spAutoFit/>
            </a:bodyPr>
            <a:lstStyle/>
            <a:p>
              <a:pPr algn="ctr"/>
              <a:r>
                <a:rPr lang="de-AT" sz="2200" dirty="0">
                  <a:solidFill>
                    <a:srgbClr val="434F55"/>
                  </a:solidFill>
                  <a:latin typeface="Gill Sans MT" panose="020B0502020104020203" pitchFamily="34" charset="0"/>
                </a:rPr>
                <a:t>Saferinternet.at</a:t>
              </a:r>
              <a:endParaRPr lang="de-AT" sz="2200" dirty="0"/>
            </a:p>
          </p:txBody>
        </p:sp>
        <p:sp>
          <p:nvSpPr>
            <p:cNvPr id="10" name="Textfeld 9">
              <a:hlinkClick r:id="rId5"/>
            </p:cNvPr>
            <p:cNvSpPr txBox="1"/>
            <p:nvPr/>
          </p:nvSpPr>
          <p:spPr>
            <a:xfrm>
              <a:off x="611187" y="4031122"/>
              <a:ext cx="2521119" cy="369332"/>
            </a:xfrm>
            <a:prstGeom prst="rect">
              <a:avLst/>
            </a:prstGeom>
            <a:noFill/>
          </p:spPr>
          <p:txBody>
            <a:bodyPr wrap="square" rtlCol="0">
              <a:spAutoFit/>
            </a:bodyPr>
            <a:lstStyle/>
            <a:p>
              <a:r>
                <a:rPr lang="de-AT" dirty="0">
                  <a:solidFill>
                    <a:schemeClr val="bg1"/>
                  </a:solidFill>
                  <a:latin typeface="Gill Sans MT" panose="020B0502020104020203" pitchFamily="34" charset="0"/>
                </a:rPr>
                <a:t>www.saferinternet.at</a:t>
              </a:r>
              <a:endParaRPr lang="de-AT" dirty="0">
                <a:solidFill>
                  <a:schemeClr val="bg1"/>
                </a:solidFill>
              </a:endParaRPr>
            </a:p>
          </p:txBody>
        </p:sp>
      </p:grpSp>
      <p:pic>
        <p:nvPicPr>
          <p:cNvPr id="16" name="Grafik 15">
            <a:hlinkClick r:id="rId4"/>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48853" y="2752683"/>
            <a:ext cx="1362656" cy="1228843"/>
          </a:xfrm>
          <a:prstGeom prst="rect">
            <a:avLst/>
          </a:prstGeom>
        </p:spPr>
      </p:pic>
      <p:pic>
        <p:nvPicPr>
          <p:cNvPr id="18" name="Grafik 17">
            <a:hlinkClick r:id="rId3"/>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89088" y="2752683"/>
            <a:ext cx="1047410" cy="1186447"/>
          </a:xfrm>
          <a:prstGeom prst="rect">
            <a:avLst/>
          </a:prstGeom>
        </p:spPr>
      </p:pic>
      <p:pic>
        <p:nvPicPr>
          <p:cNvPr id="20" name="Grafik 19">
            <a:hlinkClick r:id="rId5"/>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16285" y="2802817"/>
            <a:ext cx="1704440" cy="1081254"/>
          </a:xfrm>
          <a:prstGeom prst="rect">
            <a:avLst/>
          </a:prstGeom>
        </p:spPr>
      </p:pic>
      <p:sp>
        <p:nvSpPr>
          <p:cNvPr id="21" name="Textfeld 20">
            <a:extLst>
              <a:ext uri="{FF2B5EF4-FFF2-40B4-BE49-F238E27FC236}">
                <a16:creationId xmlns:a16="http://schemas.microsoft.com/office/drawing/2014/main" id="{D0A5632A-181A-450C-81D4-47856EEB25F2}"/>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Beratungsangebot</a:t>
            </a:r>
          </a:p>
        </p:txBody>
      </p:sp>
    </p:spTree>
    <p:extLst>
      <p:ext uri="{BB962C8B-B14F-4D97-AF65-F5344CB8AC3E}">
        <p14:creationId xmlns:p14="http://schemas.microsoft.com/office/powerpoint/2010/main" val="10430614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6A01342B-EA3A-4569-B43B-6D6B241A7F34}"/>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Relevante Themen zu WhatsApp</a:t>
            </a:r>
          </a:p>
        </p:txBody>
      </p:sp>
      <p:sp>
        <p:nvSpPr>
          <p:cNvPr id="5" name="Rechteck 4">
            <a:extLst>
              <a:ext uri="{FF2B5EF4-FFF2-40B4-BE49-F238E27FC236}">
                <a16:creationId xmlns:a16="http://schemas.microsoft.com/office/drawing/2014/main" id="{7C837C4D-CE28-44E0-BB83-907197ABBAEF}"/>
              </a:ext>
            </a:extLst>
          </p:cNvPr>
          <p:cNvSpPr/>
          <p:nvPr/>
        </p:nvSpPr>
        <p:spPr>
          <a:xfrm>
            <a:off x="667277" y="2174393"/>
            <a:ext cx="3716947" cy="43678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900" b="1" dirty="0">
                <a:solidFill>
                  <a:schemeClr val="tx1"/>
                </a:solidFill>
                <a:latin typeface="Gill Sans MT" panose="020B0502020104020203" pitchFamily="34" charset="0"/>
              </a:rPr>
              <a:t>Beziehungen</a:t>
            </a:r>
          </a:p>
        </p:txBody>
      </p:sp>
      <p:sp>
        <p:nvSpPr>
          <p:cNvPr id="8" name="Rechteck 7">
            <a:extLst>
              <a:ext uri="{FF2B5EF4-FFF2-40B4-BE49-F238E27FC236}">
                <a16:creationId xmlns:a16="http://schemas.microsoft.com/office/drawing/2014/main" id="{96A0A547-6A7E-4103-991F-CF377417C939}"/>
              </a:ext>
            </a:extLst>
          </p:cNvPr>
          <p:cNvSpPr/>
          <p:nvPr/>
        </p:nvSpPr>
        <p:spPr>
          <a:xfrm>
            <a:off x="4848680" y="2177769"/>
            <a:ext cx="3716947" cy="43678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900" b="1" dirty="0">
                <a:solidFill>
                  <a:schemeClr val="tx1"/>
                </a:solidFill>
                <a:latin typeface="Gill Sans MT" panose="020B0502020104020203" pitchFamily="34" charset="0"/>
              </a:rPr>
              <a:t>Kostenfalle &amp; Internetbetrug</a:t>
            </a:r>
          </a:p>
        </p:txBody>
      </p:sp>
      <p:sp>
        <p:nvSpPr>
          <p:cNvPr id="9" name="Rechteck 8">
            <a:extLst>
              <a:ext uri="{FF2B5EF4-FFF2-40B4-BE49-F238E27FC236}">
                <a16:creationId xmlns:a16="http://schemas.microsoft.com/office/drawing/2014/main" id="{8302B9B2-A9C8-4EBC-97CF-8BC98BF5640C}"/>
              </a:ext>
            </a:extLst>
          </p:cNvPr>
          <p:cNvSpPr/>
          <p:nvPr/>
        </p:nvSpPr>
        <p:spPr>
          <a:xfrm>
            <a:off x="667276" y="2848008"/>
            <a:ext cx="3716947" cy="43678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900" b="1" dirty="0">
                <a:solidFill>
                  <a:schemeClr val="tx1"/>
                </a:solidFill>
                <a:latin typeface="Gill Sans MT" panose="020B0502020104020203" pitchFamily="34" charset="0"/>
              </a:rPr>
              <a:t>Gruppe mit Lehrenden?</a:t>
            </a:r>
          </a:p>
        </p:txBody>
      </p:sp>
      <p:sp>
        <p:nvSpPr>
          <p:cNvPr id="10" name="Rechteck 9">
            <a:extLst>
              <a:ext uri="{FF2B5EF4-FFF2-40B4-BE49-F238E27FC236}">
                <a16:creationId xmlns:a16="http://schemas.microsoft.com/office/drawing/2014/main" id="{4B9D69F7-A2AC-4B66-B774-FEAB0D48D467}"/>
              </a:ext>
            </a:extLst>
          </p:cNvPr>
          <p:cNvSpPr/>
          <p:nvPr/>
        </p:nvSpPr>
        <p:spPr>
          <a:xfrm>
            <a:off x="667275" y="3484661"/>
            <a:ext cx="3716947" cy="43678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900" b="1" dirty="0">
                <a:solidFill>
                  <a:schemeClr val="tx1"/>
                </a:solidFill>
                <a:latin typeface="Gill Sans MT" panose="020B0502020104020203" pitchFamily="34" charset="0"/>
              </a:rPr>
              <a:t>Infos, Fotos &amp; Dateien senden</a:t>
            </a:r>
          </a:p>
        </p:txBody>
      </p:sp>
      <p:sp>
        <p:nvSpPr>
          <p:cNvPr id="11" name="Rechteck 10">
            <a:extLst>
              <a:ext uri="{FF2B5EF4-FFF2-40B4-BE49-F238E27FC236}">
                <a16:creationId xmlns:a16="http://schemas.microsoft.com/office/drawing/2014/main" id="{30710AF7-D733-41CE-8E50-4F941438AF2F}"/>
              </a:ext>
            </a:extLst>
          </p:cNvPr>
          <p:cNvSpPr/>
          <p:nvPr/>
        </p:nvSpPr>
        <p:spPr>
          <a:xfrm>
            <a:off x="4848678" y="2807768"/>
            <a:ext cx="3716947" cy="43678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900" b="1" dirty="0">
                <a:solidFill>
                  <a:schemeClr val="tx1"/>
                </a:solidFill>
                <a:latin typeface="Gill Sans MT" panose="020B0502020104020203" pitchFamily="34" charset="0"/>
              </a:rPr>
              <a:t>Klassengruppen</a:t>
            </a:r>
          </a:p>
        </p:txBody>
      </p:sp>
      <p:sp>
        <p:nvSpPr>
          <p:cNvPr id="12" name="Rechteck 11">
            <a:extLst>
              <a:ext uri="{FF2B5EF4-FFF2-40B4-BE49-F238E27FC236}">
                <a16:creationId xmlns:a16="http://schemas.microsoft.com/office/drawing/2014/main" id="{71030B6D-B78C-4114-9AB9-70A245F2CFF1}"/>
              </a:ext>
            </a:extLst>
          </p:cNvPr>
          <p:cNvSpPr/>
          <p:nvPr/>
        </p:nvSpPr>
        <p:spPr>
          <a:xfrm>
            <a:off x="4848678" y="3484660"/>
            <a:ext cx="3716947" cy="43678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900" b="1" dirty="0">
                <a:solidFill>
                  <a:schemeClr val="tx1"/>
                </a:solidFill>
                <a:latin typeface="Gill Sans MT" panose="020B0502020104020203" pitchFamily="34" charset="0"/>
              </a:rPr>
              <a:t>Dokumentation des Alltags</a:t>
            </a:r>
          </a:p>
        </p:txBody>
      </p:sp>
      <p:sp>
        <p:nvSpPr>
          <p:cNvPr id="13" name="Rechteck 12">
            <a:extLst>
              <a:ext uri="{FF2B5EF4-FFF2-40B4-BE49-F238E27FC236}">
                <a16:creationId xmlns:a16="http://schemas.microsoft.com/office/drawing/2014/main" id="{31C03208-55AD-45CF-8984-1CC8EF299CCD}"/>
              </a:ext>
            </a:extLst>
          </p:cNvPr>
          <p:cNvSpPr/>
          <p:nvPr/>
        </p:nvSpPr>
        <p:spPr>
          <a:xfrm>
            <a:off x="667275" y="4118036"/>
            <a:ext cx="3716947" cy="43678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900" b="1" dirty="0">
                <a:solidFill>
                  <a:schemeClr val="tx1"/>
                </a:solidFill>
                <a:latin typeface="Gill Sans MT" panose="020B0502020104020203" pitchFamily="34" charset="0"/>
              </a:rPr>
              <a:t>Lehrende &amp; Eltern in Gruppen</a:t>
            </a:r>
          </a:p>
        </p:txBody>
      </p:sp>
      <p:sp>
        <p:nvSpPr>
          <p:cNvPr id="14" name="Rechteck 13">
            <a:extLst>
              <a:ext uri="{FF2B5EF4-FFF2-40B4-BE49-F238E27FC236}">
                <a16:creationId xmlns:a16="http://schemas.microsoft.com/office/drawing/2014/main" id="{9B942C3D-57F4-42F3-B81F-B5DF5FA075EB}"/>
              </a:ext>
            </a:extLst>
          </p:cNvPr>
          <p:cNvSpPr/>
          <p:nvPr/>
        </p:nvSpPr>
        <p:spPr>
          <a:xfrm>
            <a:off x="4848678" y="4118035"/>
            <a:ext cx="3716947" cy="43678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900" b="1" dirty="0">
                <a:solidFill>
                  <a:schemeClr val="tx1"/>
                </a:solidFill>
                <a:latin typeface="Gill Sans MT" panose="020B0502020104020203" pitchFamily="34" charset="0"/>
              </a:rPr>
              <a:t>Interessensgruppen</a:t>
            </a:r>
          </a:p>
        </p:txBody>
      </p:sp>
    </p:spTree>
    <p:extLst>
      <p:ext uri="{BB962C8B-B14F-4D97-AF65-F5344CB8AC3E}">
        <p14:creationId xmlns:p14="http://schemas.microsoft.com/office/powerpoint/2010/main" val="6085677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F7F2E86F-1E26-46F7-ACB2-B969586D6B21}"/>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WhatsApp-Gruppen</a:t>
            </a:r>
            <a:endParaRPr lang="de-AT" sz="1900" dirty="0">
              <a:latin typeface="+mj-lt"/>
            </a:endParaRPr>
          </a:p>
        </p:txBody>
      </p:sp>
      <p:pic>
        <p:nvPicPr>
          <p:cNvPr id="4" name="Grafik 3" descr="Team">
            <a:extLst>
              <a:ext uri="{FF2B5EF4-FFF2-40B4-BE49-F238E27FC236}">
                <a16:creationId xmlns:a16="http://schemas.microsoft.com/office/drawing/2014/main" id="{481CB822-E378-4D6D-B91C-A33E0AEC68C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494545" y="124866"/>
            <a:ext cx="6154910" cy="6154910"/>
          </a:xfrm>
          <a:prstGeom prst="rect">
            <a:avLst/>
          </a:prstGeom>
        </p:spPr>
      </p:pic>
      <p:pic>
        <p:nvPicPr>
          <p:cNvPr id="10" name="Grafik 9" descr="Smartphone">
            <a:extLst>
              <a:ext uri="{FF2B5EF4-FFF2-40B4-BE49-F238E27FC236}">
                <a16:creationId xmlns:a16="http://schemas.microsoft.com/office/drawing/2014/main" id="{BEE52D05-E80E-4A1A-AB85-12CA6046EB73}"/>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36276" y="912479"/>
            <a:ext cx="1146843" cy="1146843"/>
          </a:xfrm>
          <a:prstGeom prst="rect">
            <a:avLst/>
          </a:prstGeom>
        </p:spPr>
      </p:pic>
      <p:pic>
        <p:nvPicPr>
          <p:cNvPr id="22" name="Grafik 21" descr="Smartphone">
            <a:extLst>
              <a:ext uri="{FF2B5EF4-FFF2-40B4-BE49-F238E27FC236}">
                <a16:creationId xmlns:a16="http://schemas.microsoft.com/office/drawing/2014/main" id="{6B1384D8-20CF-4F0E-BF3A-542E4F9AEE12}"/>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81852" y="912478"/>
            <a:ext cx="1146843" cy="1146843"/>
          </a:xfrm>
          <a:prstGeom prst="rect">
            <a:avLst/>
          </a:prstGeom>
        </p:spPr>
      </p:pic>
      <p:pic>
        <p:nvPicPr>
          <p:cNvPr id="6" name="Grafik 5" descr="Ein Bild, das Vektorgrafiken enthält.&#10;&#10;Mit hoher Zuverlässigkeit generierte Beschreibung">
            <a:extLst>
              <a:ext uri="{FF2B5EF4-FFF2-40B4-BE49-F238E27FC236}">
                <a16:creationId xmlns:a16="http://schemas.microsoft.com/office/drawing/2014/main" id="{8E513992-648B-4EE9-98D0-0E7019CDD21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55273" y="1145621"/>
            <a:ext cx="680556" cy="680556"/>
          </a:xfrm>
          <a:prstGeom prst="rect">
            <a:avLst/>
          </a:prstGeom>
        </p:spPr>
      </p:pic>
    </p:spTree>
    <p:extLst>
      <p:ext uri="{BB962C8B-B14F-4D97-AF65-F5344CB8AC3E}">
        <p14:creationId xmlns:p14="http://schemas.microsoft.com/office/powerpoint/2010/main" val="25441915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F7F2E86F-1E26-46F7-ACB2-B969586D6B21}"/>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Gruppen</a:t>
            </a:r>
            <a:endParaRPr lang="de-AT" sz="1900" dirty="0">
              <a:latin typeface="+mj-lt"/>
            </a:endParaRPr>
          </a:p>
        </p:txBody>
      </p:sp>
      <p:sp>
        <p:nvSpPr>
          <p:cNvPr id="15" name="Inhaltsplatzhalter 2">
            <a:extLst>
              <a:ext uri="{FF2B5EF4-FFF2-40B4-BE49-F238E27FC236}">
                <a16:creationId xmlns:a16="http://schemas.microsoft.com/office/drawing/2014/main" id="{470747A8-C5A3-43FB-99FD-628523612FEC}"/>
              </a:ext>
            </a:extLst>
          </p:cNvPr>
          <p:cNvSpPr txBox="1">
            <a:spLocks/>
          </p:cNvSpPr>
          <p:nvPr/>
        </p:nvSpPr>
        <p:spPr>
          <a:xfrm>
            <a:off x="482197" y="34837"/>
            <a:ext cx="7886700" cy="6337971"/>
          </a:xfrm>
          <a:prstGeom prst="rect">
            <a:avLst/>
          </a:prstGeom>
        </p:spPr>
        <p:txBody>
          <a:bodyPr vert="horz" lIns="91440" tIns="45720" rIns="91440" bIns="45720" rtlCol="0" anchor="ctr">
            <a:noAutofit/>
          </a:bodyPr>
          <a:lstStyle>
            <a:lvl1pPr marL="514350" indent="-514350" algn="l" defTabSz="914400" rtl="0" eaLnBrk="1" latinLnBrk="0" hangingPunct="1">
              <a:lnSpc>
                <a:spcPct val="90000"/>
              </a:lnSpc>
              <a:spcBef>
                <a:spcPts val="1000"/>
              </a:spcBef>
              <a:buClr>
                <a:srgbClr val="F39200"/>
              </a:buClr>
              <a:buFontTx/>
              <a:buBlip>
                <a:blip r:embed="rId3"/>
              </a:buBlip>
              <a:defRPr sz="1800" kern="1200">
                <a:solidFill>
                  <a:srgbClr val="434F55"/>
                </a:solidFill>
                <a:latin typeface="+mj-lt"/>
                <a:ea typeface="+mn-ea"/>
                <a:cs typeface="+mn-cs"/>
              </a:defRPr>
            </a:lvl1pPr>
            <a:lvl2pPr marL="896938" indent="-439738"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2pPr>
            <a:lvl3pPr marL="1371600" indent="-4572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3pPr>
            <a:lvl4pPr marL="1600200" indent="-2286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4pPr>
            <a:lvl5pPr marL="2057400" indent="-2286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SzPct val="100000"/>
              <a:buFont typeface="Wingdings" panose="05000000000000000000" pitchFamily="2" charset="2"/>
              <a:buChar char="§"/>
              <a:defRPr/>
            </a:pPr>
            <a:r>
              <a:rPr lang="de-AT" sz="2000" dirty="0">
                <a:solidFill>
                  <a:schemeClr val="tx1"/>
                </a:solidFill>
                <a:latin typeface="Gill Sans MT" panose="020B0502020104020203" pitchFamily="34" charset="0"/>
              </a:rPr>
              <a:t>Es können Gruppen mit </a:t>
            </a:r>
            <a:r>
              <a:rPr lang="de-AT" sz="2000" b="1" dirty="0">
                <a:solidFill>
                  <a:schemeClr val="tx1"/>
                </a:solidFill>
                <a:latin typeface="Gill Sans MT" panose="020B0502020104020203" pitchFamily="34" charset="0"/>
              </a:rPr>
              <a:t>bis zu 256 Personen </a:t>
            </a:r>
            <a:r>
              <a:rPr lang="de-AT" sz="2000" dirty="0">
                <a:solidFill>
                  <a:schemeClr val="tx1"/>
                </a:solidFill>
                <a:latin typeface="Gill Sans MT" panose="020B0502020104020203" pitchFamily="34" charset="0"/>
              </a:rPr>
              <a:t>erstellt werden.</a:t>
            </a:r>
          </a:p>
          <a:p>
            <a:pPr>
              <a:lnSpc>
                <a:spcPct val="100000"/>
              </a:lnSpc>
              <a:buSzPct val="100000"/>
              <a:buFont typeface="Wingdings" panose="05000000000000000000" pitchFamily="2" charset="2"/>
              <a:buChar char="§"/>
              <a:defRPr/>
            </a:pPr>
            <a:r>
              <a:rPr lang="de-AT" sz="2000" dirty="0">
                <a:solidFill>
                  <a:schemeClr val="tx1"/>
                </a:solidFill>
                <a:latin typeface="Gill Sans MT" panose="020B0502020104020203" pitchFamily="34" charset="0"/>
              </a:rPr>
              <a:t>Alle Mitglieder können </a:t>
            </a:r>
            <a:r>
              <a:rPr lang="de-AT" sz="2000" b="1" dirty="0">
                <a:solidFill>
                  <a:schemeClr val="tx1"/>
                </a:solidFill>
                <a:latin typeface="Gill Sans MT" panose="020B0502020104020203" pitchFamily="34" charset="0"/>
              </a:rPr>
              <a:t>alle Nachrichten lesen</a:t>
            </a:r>
            <a:r>
              <a:rPr lang="de-AT" sz="2000" dirty="0">
                <a:solidFill>
                  <a:schemeClr val="tx1"/>
                </a:solidFill>
                <a:latin typeface="Gill Sans MT" panose="020B0502020104020203" pitchFamily="34" charset="0"/>
              </a:rPr>
              <a:t> und </a:t>
            </a:r>
            <a:r>
              <a:rPr lang="de-AT" sz="2000" b="1" dirty="0">
                <a:solidFill>
                  <a:schemeClr val="tx1"/>
                </a:solidFill>
                <a:latin typeface="Gill Sans MT" panose="020B0502020104020203" pitchFamily="34" charset="0"/>
              </a:rPr>
              <a:t>alle Nummern sehen.</a:t>
            </a:r>
          </a:p>
          <a:p>
            <a:pPr>
              <a:lnSpc>
                <a:spcPct val="100000"/>
              </a:lnSpc>
              <a:buSzPct val="100000"/>
              <a:buFont typeface="Wingdings" panose="05000000000000000000" pitchFamily="2" charset="2"/>
              <a:buChar char="§"/>
              <a:defRPr/>
            </a:pPr>
            <a:r>
              <a:rPr lang="de-AT" sz="2000" dirty="0">
                <a:solidFill>
                  <a:schemeClr val="tx1"/>
                </a:solidFill>
                <a:latin typeface="Gill Sans MT" panose="020B0502020104020203" pitchFamily="34" charset="0"/>
              </a:rPr>
              <a:t>Gruppeneinladungen können nicht abgelehnt werden. </a:t>
            </a:r>
            <a:endParaRPr lang="de-AT" sz="2000" b="1" dirty="0">
              <a:solidFill>
                <a:schemeClr val="tx1"/>
              </a:solidFill>
              <a:latin typeface="Gill Sans MT" panose="020B0502020104020203" pitchFamily="34" charset="0"/>
            </a:endParaRPr>
          </a:p>
          <a:p>
            <a:pPr>
              <a:lnSpc>
                <a:spcPct val="100000"/>
              </a:lnSpc>
              <a:buSzPct val="100000"/>
              <a:buFont typeface="Wingdings" panose="05000000000000000000" pitchFamily="2" charset="2"/>
              <a:buChar char="§"/>
              <a:defRPr/>
            </a:pPr>
            <a:r>
              <a:rPr lang="de-AT" sz="2000" dirty="0">
                <a:solidFill>
                  <a:schemeClr val="tx1"/>
                </a:solidFill>
                <a:latin typeface="Gill Sans MT" panose="020B0502020104020203" pitchFamily="34" charset="0"/>
              </a:rPr>
              <a:t>Du kannst die Gruppe jederzeit wieder verlassen und den Admin blockieren.</a:t>
            </a:r>
          </a:p>
          <a:p>
            <a:pPr>
              <a:lnSpc>
                <a:spcPct val="100000"/>
              </a:lnSpc>
              <a:buSzPct val="100000"/>
              <a:buFont typeface="Wingdings" panose="05000000000000000000" pitchFamily="2" charset="2"/>
              <a:buChar char="§"/>
              <a:defRPr/>
            </a:pPr>
            <a:r>
              <a:rPr lang="de-AT" sz="2000" dirty="0">
                <a:solidFill>
                  <a:schemeClr val="tx1"/>
                </a:solidFill>
                <a:latin typeface="Gill Sans MT" panose="020B0502020104020203" pitchFamily="34" charset="0"/>
              </a:rPr>
              <a:t>Kinder und Jugendliche sind in mehreren Gruppen. Ständige Benachrichtigungen über eingehende Nachrichten können ablenken!</a:t>
            </a:r>
          </a:p>
          <a:p>
            <a:pPr>
              <a:lnSpc>
                <a:spcPct val="100000"/>
              </a:lnSpc>
              <a:buSzPct val="100000"/>
              <a:buFont typeface="Wingdings" panose="05000000000000000000" pitchFamily="2" charset="2"/>
              <a:buChar char="§"/>
              <a:defRPr/>
            </a:pPr>
            <a:r>
              <a:rPr lang="de-AT" sz="2000" dirty="0" err="1">
                <a:solidFill>
                  <a:schemeClr val="tx1"/>
                </a:solidFill>
                <a:latin typeface="Gill Sans MT" panose="020B0502020104020203" pitchFamily="34" charset="0"/>
              </a:rPr>
              <a:t>Gruppenadmins</a:t>
            </a:r>
            <a:r>
              <a:rPr lang="de-AT" sz="2000" dirty="0">
                <a:solidFill>
                  <a:schemeClr val="tx1"/>
                </a:solidFill>
                <a:latin typeface="Gill Sans MT" panose="020B0502020104020203" pitchFamily="34" charset="0"/>
              </a:rPr>
              <a:t> haben eine wichtige </a:t>
            </a:r>
            <a:r>
              <a:rPr lang="de-AT" sz="2000" b="1" dirty="0">
                <a:solidFill>
                  <a:schemeClr val="tx1"/>
                </a:solidFill>
                <a:latin typeface="Gill Sans MT" panose="020B0502020104020203" pitchFamily="34" charset="0"/>
              </a:rPr>
              <a:t>Verantwortung </a:t>
            </a:r>
            <a:r>
              <a:rPr lang="de-AT" sz="2000" dirty="0">
                <a:solidFill>
                  <a:schemeClr val="tx1"/>
                </a:solidFill>
                <a:latin typeface="Gill Sans MT" panose="020B0502020104020203" pitchFamily="34" charset="0"/>
              </a:rPr>
              <a:t>und sollten bei Streitigkeiten als </a:t>
            </a:r>
            <a:r>
              <a:rPr lang="de-AT" sz="2000" dirty="0" err="1">
                <a:solidFill>
                  <a:schemeClr val="tx1"/>
                </a:solidFill>
                <a:latin typeface="Gill Sans MT" panose="020B0502020104020203" pitchFamily="34" charset="0"/>
              </a:rPr>
              <a:t>SteitschlichterInnen</a:t>
            </a:r>
            <a:r>
              <a:rPr lang="de-AT" sz="2000" dirty="0">
                <a:solidFill>
                  <a:schemeClr val="tx1"/>
                </a:solidFill>
                <a:latin typeface="Gill Sans MT" panose="020B0502020104020203" pitchFamily="34" charset="0"/>
              </a:rPr>
              <a:t> eingreifen.</a:t>
            </a:r>
          </a:p>
          <a:p>
            <a:pPr>
              <a:lnSpc>
                <a:spcPct val="100000"/>
              </a:lnSpc>
              <a:buSzPct val="100000"/>
              <a:buFont typeface="Wingdings" panose="05000000000000000000" pitchFamily="2" charset="2"/>
              <a:buChar char="§"/>
              <a:defRPr/>
            </a:pPr>
            <a:r>
              <a:rPr lang="de-AT" sz="2000" dirty="0">
                <a:solidFill>
                  <a:schemeClr val="tx1"/>
                </a:solidFill>
                <a:latin typeface="Gill Sans MT" panose="020B0502020104020203" pitchFamily="34" charset="0"/>
              </a:rPr>
              <a:t>Überlege:  </a:t>
            </a:r>
          </a:p>
          <a:p>
            <a:pPr lvl="1">
              <a:lnSpc>
                <a:spcPct val="100000"/>
              </a:lnSpc>
              <a:buSzPct val="100000"/>
              <a:buFont typeface="Wingdings" panose="05000000000000000000" pitchFamily="2" charset="2"/>
              <a:buChar char="§"/>
              <a:defRPr/>
            </a:pPr>
            <a:r>
              <a:rPr lang="de-AT" sz="2000" dirty="0">
                <a:solidFill>
                  <a:schemeClr val="tx1"/>
                </a:solidFill>
                <a:latin typeface="Gill Sans MT" panose="020B0502020104020203" pitchFamily="34" charset="0"/>
              </a:rPr>
              <a:t>Welche Gruppen hast du und warum? </a:t>
            </a:r>
          </a:p>
          <a:p>
            <a:pPr lvl="1">
              <a:lnSpc>
                <a:spcPct val="100000"/>
              </a:lnSpc>
              <a:buSzPct val="100000"/>
              <a:buFont typeface="Wingdings" panose="05000000000000000000" pitchFamily="2" charset="2"/>
              <a:buChar char="§"/>
              <a:defRPr/>
            </a:pPr>
            <a:r>
              <a:rPr lang="de-AT" sz="2000" dirty="0">
                <a:solidFill>
                  <a:schemeClr val="tx1"/>
                </a:solidFill>
                <a:latin typeface="Gill Sans MT" panose="020B0502020104020203" pitchFamily="34" charset="0"/>
              </a:rPr>
              <a:t>Wer ist für die Gruppe verantwortlich? </a:t>
            </a:r>
          </a:p>
          <a:p>
            <a:pPr lvl="1">
              <a:lnSpc>
                <a:spcPct val="100000"/>
              </a:lnSpc>
              <a:buSzPct val="100000"/>
              <a:buFont typeface="Wingdings" panose="05000000000000000000" pitchFamily="2" charset="2"/>
              <a:buChar char="§"/>
              <a:defRPr/>
            </a:pPr>
            <a:r>
              <a:rPr lang="de-AT" sz="2000" dirty="0">
                <a:solidFill>
                  <a:schemeClr val="tx1"/>
                </a:solidFill>
                <a:latin typeface="Gill Sans MT" panose="020B0502020104020203" pitchFamily="34" charset="0"/>
              </a:rPr>
              <a:t>Gibt es Verhaltensregeln?</a:t>
            </a:r>
          </a:p>
          <a:p>
            <a:pPr lvl="1">
              <a:lnSpc>
                <a:spcPct val="100000"/>
              </a:lnSpc>
              <a:buSzPct val="100000"/>
              <a:buFont typeface="Wingdings" panose="05000000000000000000" pitchFamily="2" charset="2"/>
              <a:buChar char="§"/>
              <a:defRPr/>
            </a:pPr>
            <a:r>
              <a:rPr lang="de-AT" sz="2000" dirty="0">
                <a:solidFill>
                  <a:schemeClr val="tx1"/>
                </a:solidFill>
                <a:latin typeface="Gill Sans MT" panose="020B0502020104020203" pitchFamily="34" charset="0"/>
              </a:rPr>
              <a:t>Sollten wir Regeln einführen?</a:t>
            </a:r>
          </a:p>
        </p:txBody>
      </p:sp>
    </p:spTree>
    <p:extLst>
      <p:ext uri="{BB962C8B-B14F-4D97-AF65-F5344CB8AC3E}">
        <p14:creationId xmlns:p14="http://schemas.microsoft.com/office/powerpoint/2010/main" val="9307153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E94AF38F-A197-41D6-A83E-9259C2EB2F7A}"/>
              </a:ext>
            </a:extLst>
          </p:cNvPr>
          <p:cNvPicPr>
            <a:picLocks noChangeAspect="1"/>
          </p:cNvPicPr>
          <p:nvPr/>
        </p:nvPicPr>
        <p:blipFill rotWithShape="1">
          <a:blip r:embed="rId3">
            <a:extLst>
              <a:ext uri="{28A0092B-C50C-407E-A947-70E740481C1C}">
                <a14:useLocalDpi xmlns:a14="http://schemas.microsoft.com/office/drawing/2010/main" val="0"/>
              </a:ext>
            </a:extLst>
          </a:blip>
          <a:srcRect r="8366"/>
          <a:stretch/>
        </p:blipFill>
        <p:spPr>
          <a:xfrm>
            <a:off x="0" y="0"/>
            <a:ext cx="9144001" cy="6400800"/>
          </a:xfrm>
          <a:prstGeom prst="rect">
            <a:avLst/>
          </a:prstGeom>
        </p:spPr>
      </p:pic>
      <p:grpSp>
        <p:nvGrpSpPr>
          <p:cNvPr id="4" name="Gruppieren 3">
            <a:extLst>
              <a:ext uri="{FF2B5EF4-FFF2-40B4-BE49-F238E27FC236}">
                <a16:creationId xmlns:a16="http://schemas.microsoft.com/office/drawing/2014/main" id="{33A9DB8F-0DE2-42A3-94D6-778ED21349E1}"/>
              </a:ext>
            </a:extLst>
          </p:cNvPr>
          <p:cNvGrpSpPr/>
          <p:nvPr/>
        </p:nvGrpSpPr>
        <p:grpSpPr>
          <a:xfrm>
            <a:off x="201579" y="4820860"/>
            <a:ext cx="5012852" cy="1283206"/>
            <a:chOff x="308878" y="4399694"/>
            <a:chExt cx="5012852" cy="1799631"/>
          </a:xfrm>
        </p:grpSpPr>
        <p:sp>
          <p:nvSpPr>
            <p:cNvPr id="11" name="Gleichschenkliges Dreieck 10">
              <a:extLst>
                <a:ext uri="{FF2B5EF4-FFF2-40B4-BE49-F238E27FC236}">
                  <a16:creationId xmlns:a16="http://schemas.microsoft.com/office/drawing/2014/main" id="{C7DC70F9-060D-41BF-A8C3-5C2881B79F66}"/>
                </a:ext>
              </a:extLst>
            </p:cNvPr>
            <p:cNvSpPr/>
            <p:nvPr/>
          </p:nvSpPr>
          <p:spPr>
            <a:xfrm rot="16200000">
              <a:off x="252022" y="5477371"/>
              <a:ext cx="663472" cy="549759"/>
            </a:xfrm>
            <a:prstGeom prst="triangle">
              <a:avLst/>
            </a:prstGeom>
            <a:solidFill>
              <a:srgbClr val="E2F9CB"/>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900" dirty="0" err="1">
                <a:solidFill>
                  <a:schemeClr val="tx1"/>
                </a:solidFill>
                <a:latin typeface="Gill Sans MT" panose="020B0502020104020203" pitchFamily="34" charset="0"/>
              </a:endParaRPr>
            </a:p>
          </p:txBody>
        </p:sp>
        <p:sp>
          <p:nvSpPr>
            <p:cNvPr id="12" name="Rechteck: abgerundete Ecken 11">
              <a:extLst>
                <a:ext uri="{FF2B5EF4-FFF2-40B4-BE49-F238E27FC236}">
                  <a16:creationId xmlns:a16="http://schemas.microsoft.com/office/drawing/2014/main" id="{B4071262-5F4F-43A8-B5FD-3404C6CD7B46}"/>
                </a:ext>
              </a:extLst>
            </p:cNvPr>
            <p:cNvSpPr/>
            <p:nvPr/>
          </p:nvSpPr>
          <p:spPr>
            <a:xfrm>
              <a:off x="525080" y="4399694"/>
              <a:ext cx="4796650" cy="1799631"/>
            </a:xfrm>
            <a:prstGeom prst="roundRect">
              <a:avLst/>
            </a:prstGeom>
            <a:solidFill>
              <a:srgbClr val="E2F9CB"/>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900" dirty="0" err="1">
                <a:solidFill>
                  <a:schemeClr val="tx1"/>
                </a:solidFill>
                <a:latin typeface="Gill Sans MT" panose="020B0502020104020203" pitchFamily="34" charset="0"/>
              </a:endParaRPr>
            </a:p>
          </p:txBody>
        </p:sp>
      </p:grpSp>
      <p:sp>
        <p:nvSpPr>
          <p:cNvPr id="14" name="Textfeld 13">
            <a:extLst>
              <a:ext uri="{FF2B5EF4-FFF2-40B4-BE49-F238E27FC236}">
                <a16:creationId xmlns:a16="http://schemas.microsoft.com/office/drawing/2014/main" id="{56A586A3-1641-4788-9306-E93B37E29EB5}"/>
              </a:ext>
            </a:extLst>
          </p:cNvPr>
          <p:cNvSpPr txBox="1"/>
          <p:nvPr/>
        </p:nvSpPr>
        <p:spPr>
          <a:xfrm>
            <a:off x="476458" y="4954631"/>
            <a:ext cx="4572000" cy="1015663"/>
          </a:xfrm>
          <a:prstGeom prst="rect">
            <a:avLst/>
          </a:prstGeom>
          <a:noFill/>
        </p:spPr>
        <p:txBody>
          <a:bodyPr wrap="square">
            <a:spAutoFit/>
          </a:bodyPr>
          <a:lstStyle/>
          <a:p>
            <a:r>
              <a:rPr lang="de-AT" sz="1200" dirty="0">
                <a:latin typeface="Arial" panose="020B0604020202020204" pitchFamily="34" charset="0"/>
                <a:cs typeface="Arial" panose="020B0604020202020204" pitchFamily="34" charset="0"/>
              </a:rPr>
              <a:t>Hallo ich bin Momo und bin vor 3 Jahren verstorben ich wurde von einem Auto angefahren und wenn du nicht möchtest das ich heute Abend um 00:00 Uhr in deinem Zimmer stehe und dir beim schlafen zuschaue dann sende diese Nachricht an 15 Kontakte weiter. Du glaubst mir nicht?</a:t>
            </a:r>
          </a:p>
        </p:txBody>
      </p:sp>
      <p:sp>
        <p:nvSpPr>
          <p:cNvPr id="17" name="Textfeld 4">
            <a:extLst>
              <a:ext uri="{FF2B5EF4-FFF2-40B4-BE49-F238E27FC236}">
                <a16:creationId xmlns:a16="http://schemas.microsoft.com/office/drawing/2014/main" id="{02E61F40-13E2-4772-86E1-D4532DCA816F}"/>
              </a:ext>
            </a:extLst>
          </p:cNvPr>
          <p:cNvSpPr txBox="1">
            <a:spLocks noChangeArrowheads="1"/>
          </p:cNvSpPr>
          <p:nvPr/>
        </p:nvSpPr>
        <p:spPr bwMode="auto">
          <a:xfrm>
            <a:off x="4146550" y="6464300"/>
            <a:ext cx="499745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gn="r" eaLnBrk="1" hangingPunct="1">
              <a:lnSpc>
                <a:spcPct val="100000"/>
              </a:lnSpc>
              <a:spcBef>
                <a:spcPct val="0"/>
              </a:spcBef>
              <a:buClrTx/>
              <a:buFontTx/>
              <a:buNone/>
            </a:pPr>
            <a:r>
              <a:rPr lang="de-AT" altLang="de-DE" sz="1900" dirty="0">
                <a:solidFill>
                  <a:schemeClr val="tx1"/>
                </a:solidFill>
              </a:rPr>
              <a:t>Kettenbriefe</a:t>
            </a:r>
            <a:endParaRPr lang="de-AT" altLang="de-DE" sz="1900" dirty="0">
              <a:solidFill>
                <a:schemeClr val="tx1"/>
              </a:solidFill>
              <a:latin typeface="Calibri Light" panose="020F0302020204030204" pitchFamily="34" charset="0"/>
            </a:endParaRPr>
          </a:p>
        </p:txBody>
      </p:sp>
      <p:grpSp>
        <p:nvGrpSpPr>
          <p:cNvPr id="16" name="Gruppieren 15">
            <a:extLst>
              <a:ext uri="{FF2B5EF4-FFF2-40B4-BE49-F238E27FC236}">
                <a16:creationId xmlns:a16="http://schemas.microsoft.com/office/drawing/2014/main" id="{F7A07D63-D2E0-4D7D-8B04-22985BA7836D}"/>
              </a:ext>
            </a:extLst>
          </p:cNvPr>
          <p:cNvGrpSpPr/>
          <p:nvPr/>
        </p:nvGrpSpPr>
        <p:grpSpPr>
          <a:xfrm>
            <a:off x="313965" y="457200"/>
            <a:ext cx="4973203" cy="2543174"/>
            <a:chOff x="1249866" y="2108200"/>
            <a:chExt cx="4617534" cy="1638300"/>
          </a:xfrm>
        </p:grpSpPr>
        <p:sp>
          <p:nvSpPr>
            <p:cNvPr id="18" name="Gleichschenkliges Dreieck 17">
              <a:extLst>
                <a:ext uri="{FF2B5EF4-FFF2-40B4-BE49-F238E27FC236}">
                  <a16:creationId xmlns:a16="http://schemas.microsoft.com/office/drawing/2014/main" id="{4AE89A73-AE61-4979-9FB3-0CFB56437EBC}"/>
                </a:ext>
              </a:extLst>
            </p:cNvPr>
            <p:cNvSpPr/>
            <p:nvPr/>
          </p:nvSpPr>
          <p:spPr>
            <a:xfrm rot="16200000">
              <a:off x="1319716" y="3188914"/>
              <a:ext cx="368300" cy="508000"/>
            </a:xfrm>
            <a:prstGeom prst="triangle">
              <a:avLst/>
            </a:prstGeom>
            <a:solidFill>
              <a:srgbClr val="E2F9CB"/>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900" dirty="0" err="1">
                <a:solidFill>
                  <a:schemeClr val="tx1"/>
                </a:solidFill>
                <a:latin typeface="Gill Sans MT" panose="020B0502020104020203" pitchFamily="34" charset="0"/>
              </a:endParaRPr>
            </a:p>
          </p:txBody>
        </p:sp>
        <p:sp>
          <p:nvSpPr>
            <p:cNvPr id="19" name="Rechteck: abgerundete Ecken 18">
              <a:extLst>
                <a:ext uri="{FF2B5EF4-FFF2-40B4-BE49-F238E27FC236}">
                  <a16:creationId xmlns:a16="http://schemas.microsoft.com/office/drawing/2014/main" id="{50DD3523-0304-4517-8672-99067E4306A3}"/>
                </a:ext>
              </a:extLst>
            </p:cNvPr>
            <p:cNvSpPr/>
            <p:nvPr/>
          </p:nvSpPr>
          <p:spPr>
            <a:xfrm>
              <a:off x="1435100" y="2108200"/>
              <a:ext cx="4432300" cy="1638300"/>
            </a:xfrm>
            <a:prstGeom prst="roundRect">
              <a:avLst/>
            </a:prstGeom>
            <a:solidFill>
              <a:srgbClr val="E2F9CB"/>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900" dirty="0" err="1">
                <a:solidFill>
                  <a:schemeClr val="tx1"/>
                </a:solidFill>
                <a:latin typeface="Gill Sans MT" panose="020B0502020104020203" pitchFamily="34" charset="0"/>
              </a:endParaRPr>
            </a:p>
          </p:txBody>
        </p:sp>
      </p:grpSp>
      <p:sp>
        <p:nvSpPr>
          <p:cNvPr id="13" name="Textfeld 12">
            <a:extLst>
              <a:ext uri="{FF2B5EF4-FFF2-40B4-BE49-F238E27FC236}">
                <a16:creationId xmlns:a16="http://schemas.microsoft.com/office/drawing/2014/main" id="{65369C66-6E83-4B06-A2BB-5A142E217D4A}"/>
              </a:ext>
            </a:extLst>
          </p:cNvPr>
          <p:cNvSpPr txBox="1"/>
          <p:nvPr/>
        </p:nvSpPr>
        <p:spPr>
          <a:xfrm>
            <a:off x="751338" y="568654"/>
            <a:ext cx="4644736" cy="2308324"/>
          </a:xfrm>
          <a:prstGeom prst="rect">
            <a:avLst/>
          </a:prstGeom>
          <a:noFill/>
        </p:spPr>
        <p:txBody>
          <a:bodyPr wrap="square">
            <a:spAutoFit/>
          </a:bodyPr>
          <a:lstStyle/>
          <a:p>
            <a:r>
              <a:rPr lang="de-AT" sz="1200" dirty="0">
                <a:latin typeface="Arial" panose="020B0604020202020204" pitchFamily="34" charset="0"/>
                <a:cs typeface="Arial" panose="020B0604020202020204" pitchFamily="34" charset="0"/>
              </a:rPr>
              <a:t>Traust du dich 🤔 Schick das an 5 Mädchen und 5 Jungs Mal sehen was du für Smiley zurück bekommst 😎=Du bist cool 😀=Ich mag dich 😂=Du bist lustig 😘=Will dich küssen 😍=Du bist hübsch 😇=Du bist ein Engel 👿=Du bist ein Teufel 😡=Ich hasse dich 😠=Ich mag dich nicht 😏=Du bist hässlich 🤓=Du bist ein </a:t>
            </a:r>
            <a:r>
              <a:rPr lang="de-AT" sz="1200" dirty="0" err="1">
                <a:latin typeface="Arial" panose="020B0604020202020204" pitchFamily="34" charset="0"/>
                <a:cs typeface="Arial" panose="020B0604020202020204" pitchFamily="34" charset="0"/>
              </a:rPr>
              <a:t>nerd</a:t>
            </a:r>
            <a:r>
              <a:rPr lang="de-AT" sz="1200" dirty="0">
                <a:latin typeface="Arial" panose="020B0604020202020204" pitchFamily="34" charset="0"/>
                <a:cs typeface="Arial" panose="020B0604020202020204" pitchFamily="34" charset="0"/>
              </a:rPr>
              <a:t> 🙄=Du nervst 😳=Ich kann dich nicht anschauen 😐=Bist OK 😤=Du machst mich wütend 😯=Bist so hübsch für die Welt 💩=Du bist scheiße 😻=Hab mich verliebt in dich 👍=Du bist gut 👎=Du bist schlecht 👯=Du bist meine BFF 💏=Will mit dir zusammen sein 😰=Will dich nie verlieren ❤=Lieb dich 💜=Lieb dich Freundschaftlich 💙beste Freund/in für immer 💚BFF Auch an mich zurück</a:t>
            </a:r>
          </a:p>
        </p:txBody>
      </p:sp>
      <p:grpSp>
        <p:nvGrpSpPr>
          <p:cNvPr id="7" name="Gruppieren 6">
            <a:extLst>
              <a:ext uri="{FF2B5EF4-FFF2-40B4-BE49-F238E27FC236}">
                <a16:creationId xmlns:a16="http://schemas.microsoft.com/office/drawing/2014/main" id="{4D25BC2A-D257-43DD-8F2F-06359602720F}"/>
              </a:ext>
            </a:extLst>
          </p:cNvPr>
          <p:cNvGrpSpPr/>
          <p:nvPr/>
        </p:nvGrpSpPr>
        <p:grpSpPr>
          <a:xfrm>
            <a:off x="4146549" y="3240920"/>
            <a:ext cx="4765915" cy="1283206"/>
            <a:chOff x="3657671" y="3240920"/>
            <a:chExt cx="4939366" cy="1283206"/>
          </a:xfrm>
        </p:grpSpPr>
        <p:sp>
          <p:nvSpPr>
            <p:cNvPr id="23" name="Rechteck: abgerundete Ecken 22">
              <a:extLst>
                <a:ext uri="{FF2B5EF4-FFF2-40B4-BE49-F238E27FC236}">
                  <a16:creationId xmlns:a16="http://schemas.microsoft.com/office/drawing/2014/main" id="{A8507AE3-7E14-4856-8E31-E96CB975E208}"/>
                </a:ext>
              </a:extLst>
            </p:cNvPr>
            <p:cNvSpPr/>
            <p:nvPr/>
          </p:nvSpPr>
          <p:spPr>
            <a:xfrm>
              <a:off x="3657671" y="3240920"/>
              <a:ext cx="4773699" cy="1283206"/>
            </a:xfrm>
            <a:prstGeom prst="roundRect">
              <a:avLst/>
            </a:prstGeom>
            <a:solidFill>
              <a:srgbClr val="FAFAFA"/>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900" dirty="0" err="1">
                <a:solidFill>
                  <a:schemeClr val="tx1"/>
                </a:solidFill>
                <a:latin typeface="Gill Sans MT" panose="020B0502020104020203" pitchFamily="34" charset="0"/>
              </a:endParaRPr>
            </a:p>
          </p:txBody>
        </p:sp>
        <p:sp>
          <p:nvSpPr>
            <p:cNvPr id="24" name="Gleichschenkliges Dreieck 23">
              <a:extLst>
                <a:ext uri="{FF2B5EF4-FFF2-40B4-BE49-F238E27FC236}">
                  <a16:creationId xmlns:a16="http://schemas.microsoft.com/office/drawing/2014/main" id="{4801FF8A-2D8B-4CEF-AE5D-A0D9EAB88B34}"/>
                </a:ext>
              </a:extLst>
            </p:cNvPr>
            <p:cNvSpPr/>
            <p:nvPr/>
          </p:nvSpPr>
          <p:spPr>
            <a:xfrm rot="5400000" flipH="1">
              <a:off x="8034923" y="3956862"/>
              <a:ext cx="574470" cy="549759"/>
            </a:xfrm>
            <a:prstGeom prst="triangle">
              <a:avLst/>
            </a:prstGeom>
            <a:solidFill>
              <a:srgbClr val="FAFAFA"/>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900" dirty="0" err="1">
                <a:solidFill>
                  <a:schemeClr val="tx1"/>
                </a:solidFill>
                <a:latin typeface="Gill Sans MT" panose="020B0502020104020203" pitchFamily="34" charset="0"/>
              </a:endParaRPr>
            </a:p>
          </p:txBody>
        </p:sp>
      </p:grpSp>
      <p:sp>
        <p:nvSpPr>
          <p:cNvPr id="20" name="Textfeld 19">
            <a:extLst>
              <a:ext uri="{FF2B5EF4-FFF2-40B4-BE49-F238E27FC236}">
                <a16:creationId xmlns:a16="http://schemas.microsoft.com/office/drawing/2014/main" id="{D8F5BA30-2904-49D9-A1FB-1669C15B4FD7}"/>
              </a:ext>
            </a:extLst>
          </p:cNvPr>
          <p:cNvSpPr txBox="1"/>
          <p:nvPr/>
        </p:nvSpPr>
        <p:spPr>
          <a:xfrm>
            <a:off x="4298159" y="3373175"/>
            <a:ext cx="4534381" cy="1015663"/>
          </a:xfrm>
          <a:prstGeom prst="rect">
            <a:avLst/>
          </a:prstGeom>
          <a:noFill/>
        </p:spPr>
        <p:txBody>
          <a:bodyPr wrap="square">
            <a:spAutoFit/>
          </a:bodyPr>
          <a:lstStyle/>
          <a:p>
            <a:r>
              <a:rPr lang="de-AT" sz="1200" dirty="0">
                <a:latin typeface="Arial" panose="020B0604020202020204" pitchFamily="34" charset="0"/>
                <a:cs typeface="Arial" panose="020B0604020202020204" pitchFamily="34" charset="0"/>
              </a:rPr>
              <a:t>Wenn du deine Mama liebst dann schick dies an 20Leute.Ein Mädchen hat das ignoriert und ihre </a:t>
            </a:r>
            <a:r>
              <a:rPr lang="de-AT" sz="1200" dirty="0" err="1">
                <a:latin typeface="Arial" panose="020B0604020202020204" pitchFamily="34" charset="0"/>
                <a:cs typeface="Arial" panose="020B0604020202020204" pitchFamily="34" charset="0"/>
              </a:rPr>
              <a:t>mama</a:t>
            </a:r>
            <a:r>
              <a:rPr lang="de-AT" sz="1200" dirty="0">
                <a:latin typeface="Arial" panose="020B0604020202020204" pitchFamily="34" charset="0"/>
                <a:cs typeface="Arial" panose="020B0604020202020204" pitchFamily="34" charset="0"/>
              </a:rPr>
              <a:t> ist in 365 Tagen gestorben. Sorry ich kann das nicht ignorieren weil ich meine </a:t>
            </a:r>
            <a:r>
              <a:rPr lang="de-AT" sz="1200" dirty="0" err="1">
                <a:latin typeface="Arial" panose="020B0604020202020204" pitchFamily="34" charset="0"/>
                <a:cs typeface="Arial" panose="020B0604020202020204" pitchFamily="34" charset="0"/>
              </a:rPr>
              <a:t>mama</a:t>
            </a:r>
            <a:r>
              <a:rPr lang="de-AT" sz="1200" dirty="0">
                <a:latin typeface="Arial" panose="020B0604020202020204" pitchFamily="34" charset="0"/>
                <a:cs typeface="Arial" panose="020B0604020202020204" pitchFamily="34" charset="0"/>
              </a:rPr>
              <a:t> liebe❤❤❤ Schäme dich wen du das nicht machst 🔫😡♥️♥️♥️</a:t>
            </a:r>
          </a:p>
        </p:txBody>
      </p:sp>
    </p:spTree>
    <p:extLst>
      <p:ext uri="{BB962C8B-B14F-4D97-AF65-F5344CB8AC3E}">
        <p14:creationId xmlns:p14="http://schemas.microsoft.com/office/powerpoint/2010/main" val="18622273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4B2F14-1493-417F-82C8-23D913670B67}"/>
              </a:ext>
            </a:extLst>
          </p:cNvPr>
          <p:cNvSpPr>
            <a:spLocks noGrp="1"/>
          </p:cNvSpPr>
          <p:nvPr>
            <p:ph type="title"/>
          </p:nvPr>
        </p:nvSpPr>
        <p:spPr/>
        <p:txBody>
          <a:bodyPr/>
          <a:lstStyle/>
          <a:p>
            <a:endParaRPr lang="de-AT"/>
          </a:p>
        </p:txBody>
      </p:sp>
      <p:sp>
        <p:nvSpPr>
          <p:cNvPr id="4" name="Textfeld 4">
            <a:extLst>
              <a:ext uri="{FF2B5EF4-FFF2-40B4-BE49-F238E27FC236}">
                <a16:creationId xmlns:a16="http://schemas.microsoft.com/office/drawing/2014/main" id="{75BC3B21-D524-41DE-8E25-047B778BA9A2}"/>
              </a:ext>
            </a:extLst>
          </p:cNvPr>
          <p:cNvSpPr txBox="1">
            <a:spLocks noChangeArrowheads="1"/>
          </p:cNvSpPr>
          <p:nvPr/>
        </p:nvSpPr>
        <p:spPr bwMode="auto">
          <a:xfrm>
            <a:off x="4146550" y="6464300"/>
            <a:ext cx="499745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1pPr>
            <a:lvl2pPr marL="37931725" indent="-37474525">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2pPr>
            <a:lvl3pPr marL="11430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3pPr>
            <a:lvl4pPr marL="16002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4pPr>
            <a:lvl5pPr marL="2057400" indent="-228600">
              <a:lnSpc>
                <a:spcPct val="90000"/>
              </a:lnSpc>
              <a:spcBef>
                <a:spcPts val="500"/>
              </a:spcBef>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5pPr>
            <a:lvl6pPr marL="25146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6pPr>
            <a:lvl7pPr marL="29718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7pPr>
            <a:lvl8pPr marL="34290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8pPr>
            <a:lvl9pPr marL="3886200" indent="-228600" defTabSz="457200" eaLnBrk="0" fontAlgn="base" hangingPunct="0">
              <a:lnSpc>
                <a:spcPct val="90000"/>
              </a:lnSpc>
              <a:spcBef>
                <a:spcPts val="500"/>
              </a:spcBef>
              <a:spcAft>
                <a:spcPct val="0"/>
              </a:spcAft>
              <a:buClr>
                <a:srgbClr val="F39200"/>
              </a:buClr>
              <a:buFont typeface="Wingdings" panose="05000000000000000000" pitchFamily="2" charset="2"/>
              <a:buChar char="§"/>
              <a:defRPr>
                <a:solidFill>
                  <a:srgbClr val="434F55"/>
                </a:solidFill>
                <a:latin typeface="Gill Sans MT" panose="020B0502020104020203" pitchFamily="34" charset="0"/>
                <a:ea typeface="ヒラギノ角ゴ Pro W3" pitchFamily="6" charset="-128"/>
              </a:defRPr>
            </a:lvl9pPr>
          </a:lstStyle>
          <a:p>
            <a:pPr algn="r" eaLnBrk="1" hangingPunct="1">
              <a:lnSpc>
                <a:spcPct val="100000"/>
              </a:lnSpc>
              <a:spcBef>
                <a:spcPct val="0"/>
              </a:spcBef>
              <a:buClrTx/>
              <a:buFontTx/>
              <a:buNone/>
            </a:pPr>
            <a:r>
              <a:rPr lang="de-AT" altLang="de-DE" sz="1900" dirty="0">
                <a:solidFill>
                  <a:schemeClr val="tx1"/>
                </a:solidFill>
              </a:rPr>
              <a:t>Kettenbrief-Chatbot</a:t>
            </a:r>
            <a:endParaRPr lang="de-AT" altLang="de-DE" sz="1900" dirty="0">
              <a:solidFill>
                <a:schemeClr val="tx1"/>
              </a:solidFill>
              <a:latin typeface="Calibri Light" panose="020F0302020204030204" pitchFamily="34" charset="0"/>
            </a:endParaRPr>
          </a:p>
        </p:txBody>
      </p:sp>
      <p:pic>
        <p:nvPicPr>
          <p:cNvPr id="5" name="Grafik 4">
            <a:extLst>
              <a:ext uri="{FF2B5EF4-FFF2-40B4-BE49-F238E27FC236}">
                <a16:creationId xmlns:a16="http://schemas.microsoft.com/office/drawing/2014/main" id="{689C56F9-35FA-4DFB-87A1-A5B8322CCF4A}"/>
              </a:ext>
            </a:extLst>
          </p:cNvPr>
          <p:cNvPicPr>
            <a:picLocks noChangeAspect="1"/>
          </p:cNvPicPr>
          <p:nvPr/>
        </p:nvPicPr>
        <p:blipFill rotWithShape="1">
          <a:blip r:embed="rId3">
            <a:extLst>
              <a:ext uri="{28A0092B-C50C-407E-A947-70E740481C1C}">
                <a14:useLocalDpi xmlns:a14="http://schemas.microsoft.com/office/drawing/2010/main" val="0"/>
              </a:ext>
            </a:extLst>
          </a:blip>
          <a:srcRect r="8366"/>
          <a:stretch/>
        </p:blipFill>
        <p:spPr>
          <a:xfrm>
            <a:off x="0" y="-14198"/>
            <a:ext cx="9144001" cy="6400800"/>
          </a:xfrm>
          <a:prstGeom prst="rect">
            <a:avLst/>
          </a:prstGeom>
        </p:spPr>
      </p:pic>
      <p:grpSp>
        <p:nvGrpSpPr>
          <p:cNvPr id="6" name="Gruppieren 5">
            <a:extLst>
              <a:ext uri="{FF2B5EF4-FFF2-40B4-BE49-F238E27FC236}">
                <a16:creationId xmlns:a16="http://schemas.microsoft.com/office/drawing/2014/main" id="{259DF65B-C22A-44DF-97B2-EE637DD6BE6E}"/>
              </a:ext>
            </a:extLst>
          </p:cNvPr>
          <p:cNvGrpSpPr/>
          <p:nvPr/>
        </p:nvGrpSpPr>
        <p:grpSpPr>
          <a:xfrm>
            <a:off x="-76865" y="757606"/>
            <a:ext cx="5312134" cy="5606340"/>
            <a:chOff x="3645322" y="1072753"/>
            <a:chExt cx="4056364" cy="4393736"/>
          </a:xfrm>
        </p:grpSpPr>
        <p:pic>
          <p:nvPicPr>
            <p:cNvPr id="7" name="Grafik 6">
              <a:extLst>
                <a:ext uri="{FF2B5EF4-FFF2-40B4-BE49-F238E27FC236}">
                  <a16:creationId xmlns:a16="http://schemas.microsoft.com/office/drawing/2014/main" id="{5D3E9AB8-6352-4D6D-AA61-352EF4E755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5322" y="1072753"/>
              <a:ext cx="2361632" cy="4393736"/>
            </a:xfrm>
            <a:prstGeom prst="rect">
              <a:avLst/>
            </a:prstGeom>
          </p:spPr>
        </p:pic>
        <p:sp>
          <p:nvSpPr>
            <p:cNvPr id="8" name="Sprechblase: rechteckig mit abgerundeten Ecken 7">
              <a:extLst>
                <a:ext uri="{FF2B5EF4-FFF2-40B4-BE49-F238E27FC236}">
                  <a16:creationId xmlns:a16="http://schemas.microsoft.com/office/drawing/2014/main" id="{5BB0BC17-3DB2-47B3-A640-8AE2F7CFC53A}"/>
                </a:ext>
              </a:extLst>
            </p:cNvPr>
            <p:cNvSpPr/>
            <p:nvPr/>
          </p:nvSpPr>
          <p:spPr>
            <a:xfrm>
              <a:off x="6235463" y="1700440"/>
              <a:ext cx="1465817" cy="596829"/>
            </a:xfrm>
            <a:prstGeom prst="wedgeRoundRectCallout">
              <a:avLst>
                <a:gd name="adj1" fmla="val -85576"/>
                <a:gd name="adj2" fmla="val 5789"/>
                <a:gd name="adj3" fmla="val 16667"/>
              </a:avLst>
            </a:prstGeom>
            <a:solidFill>
              <a:schemeClr val="bg1"/>
            </a:solidFill>
            <a:ln w="3175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100" dirty="0">
                  <a:solidFill>
                    <a:schemeClr val="tx1"/>
                  </a:solidFill>
                  <a:latin typeface="Gill Sans MT" panose="020B0502020104020203" pitchFamily="34" charset="0"/>
                </a:rPr>
                <a:t>Kinder zwischen 8 und 12 Jahren erhalten Kettenbriefe</a:t>
              </a:r>
            </a:p>
          </p:txBody>
        </p:sp>
        <p:sp>
          <p:nvSpPr>
            <p:cNvPr id="9" name="Sprechblase: rechteckig mit abgerundeten Ecken 8">
              <a:extLst>
                <a:ext uri="{FF2B5EF4-FFF2-40B4-BE49-F238E27FC236}">
                  <a16:creationId xmlns:a16="http://schemas.microsoft.com/office/drawing/2014/main" id="{B17C53D8-A967-4B88-8B25-D8439C42CAA9}"/>
                </a:ext>
              </a:extLst>
            </p:cNvPr>
            <p:cNvSpPr/>
            <p:nvPr/>
          </p:nvSpPr>
          <p:spPr>
            <a:xfrm>
              <a:off x="6235463" y="4436590"/>
              <a:ext cx="1465200" cy="597600"/>
            </a:xfrm>
            <a:prstGeom prst="wedgeRoundRectCallout">
              <a:avLst>
                <a:gd name="adj1" fmla="val -90039"/>
                <a:gd name="adj2" fmla="val 16128"/>
                <a:gd name="adj3" fmla="val 16667"/>
              </a:avLst>
            </a:prstGeom>
            <a:solidFill>
              <a:schemeClr val="bg1"/>
            </a:solidFill>
            <a:ln w="3175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100" dirty="0">
                  <a:solidFill>
                    <a:schemeClr val="tx1"/>
                  </a:solidFill>
                  <a:latin typeface="Gill Sans MT" panose="020B0502020104020203" pitchFamily="34" charset="0"/>
                </a:rPr>
                <a:t>Harmlose und witzige Nachrichten</a:t>
              </a:r>
            </a:p>
          </p:txBody>
        </p:sp>
        <p:sp>
          <p:nvSpPr>
            <p:cNvPr id="10" name="Sprechblase: rechteckig mit abgerundeten Ecken 9">
              <a:extLst>
                <a:ext uri="{FF2B5EF4-FFF2-40B4-BE49-F238E27FC236}">
                  <a16:creationId xmlns:a16="http://schemas.microsoft.com/office/drawing/2014/main" id="{6A8A2BBE-F84B-4598-A6DB-5E084A5F10F6}"/>
                </a:ext>
              </a:extLst>
            </p:cNvPr>
            <p:cNvSpPr/>
            <p:nvPr/>
          </p:nvSpPr>
          <p:spPr>
            <a:xfrm>
              <a:off x="6236486" y="3455308"/>
              <a:ext cx="1465200" cy="597600"/>
            </a:xfrm>
            <a:prstGeom prst="wedgeRoundRectCallout">
              <a:avLst>
                <a:gd name="adj1" fmla="val -93525"/>
                <a:gd name="adj2" fmla="val 12168"/>
                <a:gd name="adj3" fmla="val 16667"/>
              </a:avLst>
            </a:prstGeom>
            <a:solidFill>
              <a:schemeClr val="bg1"/>
            </a:solidFill>
            <a:ln w="3175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100" dirty="0">
                  <a:solidFill>
                    <a:schemeClr val="tx1"/>
                  </a:solidFill>
                  <a:latin typeface="Gill Sans MT" panose="020B0502020104020203" pitchFamily="34" charset="0"/>
                </a:rPr>
                <a:t>Betrug, Drohung, Einschüchterung, Todesprognose </a:t>
              </a:r>
              <a:endParaRPr lang="de-AT" sz="1100" dirty="0"/>
            </a:p>
          </p:txBody>
        </p:sp>
        <p:sp>
          <p:nvSpPr>
            <p:cNvPr id="11" name="Sprechblase: rechteckig mit abgerundeten Ecken 10">
              <a:extLst>
                <a:ext uri="{FF2B5EF4-FFF2-40B4-BE49-F238E27FC236}">
                  <a16:creationId xmlns:a16="http://schemas.microsoft.com/office/drawing/2014/main" id="{A9797F0F-9C6E-499B-BBD2-35FFE4B1BB49}"/>
                </a:ext>
              </a:extLst>
            </p:cNvPr>
            <p:cNvSpPr/>
            <p:nvPr/>
          </p:nvSpPr>
          <p:spPr>
            <a:xfrm>
              <a:off x="6236486" y="2475752"/>
              <a:ext cx="1465200" cy="597600"/>
            </a:xfrm>
            <a:prstGeom prst="wedgeRoundRectCallout">
              <a:avLst>
                <a:gd name="adj1" fmla="val -93741"/>
                <a:gd name="adj2" fmla="val 57944"/>
                <a:gd name="adj3" fmla="val 16667"/>
              </a:avLst>
            </a:prstGeom>
            <a:solidFill>
              <a:schemeClr val="bg1"/>
            </a:solidFill>
            <a:ln w="3175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100" dirty="0">
                  <a:solidFill>
                    <a:schemeClr val="tx1"/>
                  </a:solidFill>
                  <a:latin typeface="Gill Sans MT" panose="020B0502020104020203" pitchFamily="34" charset="0"/>
                </a:rPr>
                <a:t>Gruselige Video- und Audiodateien</a:t>
              </a:r>
              <a:endParaRPr lang="de-AT" sz="1100" dirty="0"/>
            </a:p>
          </p:txBody>
        </p:sp>
      </p:grpSp>
      <p:grpSp>
        <p:nvGrpSpPr>
          <p:cNvPr id="12" name="Gruppieren 11">
            <a:extLst>
              <a:ext uri="{FF2B5EF4-FFF2-40B4-BE49-F238E27FC236}">
                <a16:creationId xmlns:a16="http://schemas.microsoft.com/office/drawing/2014/main" id="{AB71F0C9-28E2-44C0-9FB0-67BA857A670F}"/>
              </a:ext>
            </a:extLst>
          </p:cNvPr>
          <p:cNvGrpSpPr/>
          <p:nvPr/>
        </p:nvGrpSpPr>
        <p:grpSpPr>
          <a:xfrm>
            <a:off x="3120982" y="196077"/>
            <a:ext cx="6545296" cy="914400"/>
            <a:chOff x="4610522" y="5135814"/>
            <a:chExt cx="6545296" cy="914400"/>
          </a:xfrm>
        </p:grpSpPr>
        <p:pic>
          <p:nvPicPr>
            <p:cNvPr id="13" name="Grafik 12" descr="Smartphone mit einfarbiger Füllung">
              <a:extLst>
                <a:ext uri="{FF2B5EF4-FFF2-40B4-BE49-F238E27FC236}">
                  <a16:creationId xmlns:a16="http://schemas.microsoft.com/office/drawing/2014/main" id="{B30ECBB9-FE17-4ACC-A31F-B555905664E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610522" y="5135814"/>
              <a:ext cx="914400" cy="914400"/>
            </a:xfrm>
            <a:prstGeom prst="rect">
              <a:avLst/>
            </a:prstGeom>
          </p:spPr>
        </p:pic>
        <p:sp>
          <p:nvSpPr>
            <p:cNvPr id="14" name="Textfeld 13">
              <a:extLst>
                <a:ext uri="{FF2B5EF4-FFF2-40B4-BE49-F238E27FC236}">
                  <a16:creationId xmlns:a16="http://schemas.microsoft.com/office/drawing/2014/main" id="{A0EAF573-D0BB-4323-83E4-F27E09D96DD7}"/>
                </a:ext>
              </a:extLst>
            </p:cNvPr>
            <p:cNvSpPr txBox="1"/>
            <p:nvPr/>
          </p:nvSpPr>
          <p:spPr>
            <a:xfrm>
              <a:off x="5506858" y="5316015"/>
              <a:ext cx="5648960" cy="630942"/>
            </a:xfrm>
            <a:prstGeom prst="rect">
              <a:avLst/>
            </a:prstGeom>
            <a:noFill/>
          </p:spPr>
          <p:txBody>
            <a:bodyPr wrap="square">
              <a:spAutoFit/>
            </a:bodyPr>
            <a:lstStyle/>
            <a:p>
              <a:r>
                <a:rPr lang="de-AT" sz="3500" b="1" dirty="0">
                  <a:latin typeface="Gill Sans MT" panose="020B0502020104020203" pitchFamily="34" charset="0"/>
                </a:rPr>
                <a:t>0681 108 094 49 </a:t>
              </a:r>
              <a:endParaRPr lang="de-AT" sz="3500" dirty="0"/>
            </a:p>
          </p:txBody>
        </p:sp>
      </p:grpSp>
      <p:graphicFrame>
        <p:nvGraphicFramePr>
          <p:cNvPr id="15" name="Diagramm 14">
            <a:extLst>
              <a:ext uri="{FF2B5EF4-FFF2-40B4-BE49-F238E27FC236}">
                <a16:creationId xmlns:a16="http://schemas.microsoft.com/office/drawing/2014/main" id="{701326B6-85B4-4526-8A88-533F1BC6C759}"/>
              </a:ext>
            </a:extLst>
          </p:cNvPr>
          <p:cNvGraphicFramePr/>
          <p:nvPr/>
        </p:nvGraphicFramePr>
        <p:xfrm>
          <a:off x="3700288" y="1270474"/>
          <a:ext cx="6283020" cy="486913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7" name="Inhaltsplatzhalter 16">
            <a:extLst>
              <a:ext uri="{FF2B5EF4-FFF2-40B4-BE49-F238E27FC236}">
                <a16:creationId xmlns:a16="http://schemas.microsoft.com/office/drawing/2014/main" id="{9C4BFD01-97F5-4430-B1F0-290CAC0F3D3A}"/>
              </a:ext>
            </a:extLst>
          </p:cNvPr>
          <p:cNvPicPr>
            <a:picLocks noGrp="1" noChangeAspect="1"/>
          </p:cNvPicPr>
          <p:nvPr>
            <p:ph idx="1"/>
          </p:nvPr>
        </p:nvPicPr>
        <p:blipFill>
          <a:blip r:embed="rId12">
            <a:extLst>
              <a:ext uri="{28A0092B-C50C-407E-A947-70E740481C1C}">
                <a14:useLocalDpi xmlns:a14="http://schemas.microsoft.com/office/drawing/2010/main" val="0"/>
              </a:ext>
            </a:extLst>
          </a:blip>
          <a:stretch>
            <a:fillRect/>
          </a:stretch>
        </p:blipFill>
        <p:spPr>
          <a:xfrm>
            <a:off x="7578442" y="111354"/>
            <a:ext cx="1292504" cy="1292504"/>
          </a:xfrm>
        </p:spPr>
      </p:pic>
    </p:spTree>
    <p:extLst>
      <p:ext uri="{BB962C8B-B14F-4D97-AF65-F5344CB8AC3E}">
        <p14:creationId xmlns:p14="http://schemas.microsoft.com/office/powerpoint/2010/main" val="13093763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83C28A85-D624-4DBA-980D-4291F4DFE88D}"/>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Hashtags als Ausdrucksmittel</a:t>
            </a:r>
            <a:endParaRPr lang="de-AT" sz="1900" dirty="0">
              <a:latin typeface="+mj-lt"/>
            </a:endParaRPr>
          </a:p>
        </p:txBody>
      </p:sp>
      <p:pic>
        <p:nvPicPr>
          <p:cNvPr id="3" name="Grafik 2">
            <a:extLst>
              <a:ext uri="{FF2B5EF4-FFF2-40B4-BE49-F238E27FC236}">
                <a16:creationId xmlns:a16="http://schemas.microsoft.com/office/drawing/2014/main" id="{FCA403D4-896D-4BFE-BAE5-2480E1E485D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3999" cy="6438442"/>
          </a:xfrm>
          <a:prstGeom prst="rect">
            <a:avLst/>
          </a:prstGeom>
        </p:spPr>
      </p:pic>
      <p:sp>
        <p:nvSpPr>
          <p:cNvPr id="6" name="Rechteck 5">
            <a:extLst>
              <a:ext uri="{FF2B5EF4-FFF2-40B4-BE49-F238E27FC236}">
                <a16:creationId xmlns:a16="http://schemas.microsoft.com/office/drawing/2014/main" id="{727DF42B-EB5E-40F1-A86F-FAE60515A282}"/>
              </a:ext>
            </a:extLst>
          </p:cNvPr>
          <p:cNvSpPr/>
          <p:nvPr/>
        </p:nvSpPr>
        <p:spPr>
          <a:xfrm>
            <a:off x="7134219" y="6140191"/>
            <a:ext cx="2009781" cy="307777"/>
          </a:xfrm>
          <a:prstGeom prst="rect">
            <a:avLst/>
          </a:prstGeom>
        </p:spPr>
        <p:txBody>
          <a:bodyPr wrap="none">
            <a:spAutoFit/>
          </a:bodyPr>
          <a:lstStyle/>
          <a:p>
            <a:r>
              <a:rPr lang="de-AT" sz="1400" dirty="0">
                <a:solidFill>
                  <a:schemeClr val="bg1"/>
                </a:solidFill>
                <a:latin typeface="Gill Sans MT" panose="020B0502020104020203" pitchFamily="34" charset="0"/>
              </a:rPr>
              <a:t>Bild: </a:t>
            </a:r>
            <a:r>
              <a:rPr lang="de-AT" sz="14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Jon Tyson</a:t>
            </a:r>
            <a:r>
              <a:rPr lang="de-AT" sz="1400" dirty="0">
                <a:solidFill>
                  <a:schemeClr val="bg1"/>
                </a:solidFill>
                <a:latin typeface="Gill Sans MT" panose="020B0502020104020203" pitchFamily="34" charset="0"/>
              </a:rPr>
              <a:t> / </a:t>
            </a:r>
            <a:r>
              <a:rPr lang="de-AT" sz="1400" dirty="0" err="1">
                <a:solidFill>
                  <a:schemeClr val="bg1"/>
                </a:solidFill>
                <a:latin typeface="Gill Sans MT" panose="020B0502020104020203" pitchFamily="34" charset="0"/>
              </a:rPr>
              <a:t>Unsplash</a:t>
            </a:r>
            <a:endParaRPr lang="de-AT" sz="1400" dirty="0">
              <a:solidFill>
                <a:schemeClr val="bg1"/>
              </a:solidFill>
              <a:latin typeface="Gill Sans MT" panose="020B0502020104020203" pitchFamily="34" charset="0"/>
            </a:endParaRPr>
          </a:p>
        </p:txBody>
      </p:sp>
    </p:spTree>
    <p:extLst>
      <p:ext uri="{BB962C8B-B14F-4D97-AF65-F5344CB8AC3E}">
        <p14:creationId xmlns:p14="http://schemas.microsoft.com/office/powerpoint/2010/main" val="21007428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83C28A85-D624-4DBA-980D-4291F4DFE88D}"/>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Beispiele für Hashtags</a:t>
            </a:r>
            <a:endParaRPr lang="de-AT" sz="1900" dirty="0">
              <a:latin typeface="+mj-lt"/>
            </a:endParaRPr>
          </a:p>
        </p:txBody>
      </p:sp>
      <p:sp>
        <p:nvSpPr>
          <p:cNvPr id="2" name="Rechteck 1">
            <a:extLst>
              <a:ext uri="{FF2B5EF4-FFF2-40B4-BE49-F238E27FC236}">
                <a16:creationId xmlns:a16="http://schemas.microsoft.com/office/drawing/2014/main" id="{2778E18C-F3DD-4D69-AD43-C999C39EC680}"/>
              </a:ext>
            </a:extLst>
          </p:cNvPr>
          <p:cNvSpPr/>
          <p:nvPr/>
        </p:nvSpPr>
        <p:spPr>
          <a:xfrm>
            <a:off x="653365" y="723579"/>
            <a:ext cx="2383088" cy="646331"/>
          </a:xfrm>
          <a:prstGeom prst="rect">
            <a:avLst/>
          </a:prstGeom>
        </p:spPr>
        <p:txBody>
          <a:bodyPr wrap="none">
            <a:spAutoFit/>
          </a:bodyPr>
          <a:lstStyle/>
          <a:p>
            <a:r>
              <a:rPr lang="de-AT" sz="3600" dirty="0">
                <a:latin typeface="Gill Sans MT" panose="020B0502020104020203" pitchFamily="34" charset="0"/>
              </a:rPr>
              <a:t>#</a:t>
            </a:r>
            <a:r>
              <a:rPr lang="de-AT" sz="3600" dirty="0" err="1">
                <a:latin typeface="Gill Sans MT" panose="020B0502020104020203" pitchFamily="34" charset="0"/>
              </a:rPr>
              <a:t>nomakeup</a:t>
            </a:r>
            <a:endParaRPr lang="de-AT" sz="3600" dirty="0">
              <a:latin typeface="Gill Sans MT" panose="020B0502020104020203" pitchFamily="34" charset="0"/>
            </a:endParaRPr>
          </a:p>
        </p:txBody>
      </p:sp>
      <p:sp>
        <p:nvSpPr>
          <p:cNvPr id="14" name="Rechteck 13">
            <a:extLst>
              <a:ext uri="{FF2B5EF4-FFF2-40B4-BE49-F238E27FC236}">
                <a16:creationId xmlns:a16="http://schemas.microsoft.com/office/drawing/2014/main" id="{7D36E9F4-084F-41C3-B3BA-8516086C8730}"/>
              </a:ext>
            </a:extLst>
          </p:cNvPr>
          <p:cNvSpPr/>
          <p:nvPr/>
        </p:nvSpPr>
        <p:spPr>
          <a:xfrm>
            <a:off x="5714662" y="1972222"/>
            <a:ext cx="3429337" cy="584775"/>
          </a:xfrm>
          <a:prstGeom prst="rect">
            <a:avLst/>
          </a:prstGeom>
        </p:spPr>
        <p:txBody>
          <a:bodyPr wrap="none">
            <a:spAutoFit/>
          </a:bodyPr>
          <a:lstStyle/>
          <a:p>
            <a:r>
              <a:rPr lang="de-AT" sz="3200" dirty="0">
                <a:latin typeface="Gill Sans MT" panose="020B0502020104020203" pitchFamily="34" charset="0"/>
              </a:rPr>
              <a:t>#</a:t>
            </a:r>
            <a:r>
              <a:rPr lang="de-AT" sz="3200" dirty="0" err="1">
                <a:latin typeface="Gill Sans MT" panose="020B0502020104020203" pitchFamily="34" charset="0"/>
              </a:rPr>
              <a:t>shorthairdontcare</a:t>
            </a:r>
            <a:endParaRPr lang="de-AT" sz="3200" dirty="0">
              <a:latin typeface="Gill Sans MT" panose="020B0502020104020203" pitchFamily="34" charset="0"/>
            </a:endParaRPr>
          </a:p>
        </p:txBody>
      </p:sp>
      <p:sp>
        <p:nvSpPr>
          <p:cNvPr id="15" name="Rechteck 14">
            <a:extLst>
              <a:ext uri="{FF2B5EF4-FFF2-40B4-BE49-F238E27FC236}">
                <a16:creationId xmlns:a16="http://schemas.microsoft.com/office/drawing/2014/main" id="{8320D8A2-7EEB-491E-B6E7-908813CD50E2}"/>
              </a:ext>
            </a:extLst>
          </p:cNvPr>
          <p:cNvSpPr/>
          <p:nvPr/>
        </p:nvSpPr>
        <p:spPr>
          <a:xfrm>
            <a:off x="1685397" y="1607549"/>
            <a:ext cx="1260281" cy="584775"/>
          </a:xfrm>
          <a:prstGeom prst="rect">
            <a:avLst/>
          </a:prstGeom>
        </p:spPr>
        <p:txBody>
          <a:bodyPr wrap="none">
            <a:spAutoFit/>
          </a:bodyPr>
          <a:lstStyle/>
          <a:p>
            <a:r>
              <a:rPr lang="de-AT" sz="3200" dirty="0">
                <a:latin typeface="Gill Sans MT" panose="020B0502020104020203" pitchFamily="34" charset="0"/>
              </a:rPr>
              <a:t>#</a:t>
            </a:r>
            <a:r>
              <a:rPr lang="de-AT" sz="3200" dirty="0" err="1">
                <a:latin typeface="Gill Sans MT" panose="020B0502020104020203" pitchFamily="34" charset="0"/>
              </a:rPr>
              <a:t>selfie</a:t>
            </a:r>
            <a:endParaRPr lang="de-AT" sz="3200" dirty="0">
              <a:latin typeface="Gill Sans MT" panose="020B0502020104020203" pitchFamily="34" charset="0"/>
            </a:endParaRPr>
          </a:p>
        </p:txBody>
      </p:sp>
      <p:sp>
        <p:nvSpPr>
          <p:cNvPr id="16" name="Rechteck 15">
            <a:extLst>
              <a:ext uri="{FF2B5EF4-FFF2-40B4-BE49-F238E27FC236}">
                <a16:creationId xmlns:a16="http://schemas.microsoft.com/office/drawing/2014/main" id="{4FAC82DD-28C5-4DE7-811C-F6EB3A8E6866}"/>
              </a:ext>
            </a:extLst>
          </p:cNvPr>
          <p:cNvSpPr/>
          <p:nvPr/>
        </p:nvSpPr>
        <p:spPr>
          <a:xfrm>
            <a:off x="5042585" y="4988953"/>
            <a:ext cx="2911374" cy="646331"/>
          </a:xfrm>
          <a:prstGeom prst="rect">
            <a:avLst/>
          </a:prstGeom>
        </p:spPr>
        <p:txBody>
          <a:bodyPr wrap="none">
            <a:spAutoFit/>
          </a:bodyPr>
          <a:lstStyle/>
          <a:p>
            <a:r>
              <a:rPr lang="de-AT" sz="3600" dirty="0">
                <a:latin typeface="Gill Sans MT" panose="020B0502020104020203" pitchFamily="34" charset="0"/>
              </a:rPr>
              <a:t>#</a:t>
            </a:r>
            <a:r>
              <a:rPr lang="de-AT" sz="3600" dirty="0" err="1">
                <a:latin typeface="Gill Sans MT" panose="020B0502020104020203" pitchFamily="34" charset="0"/>
              </a:rPr>
              <a:t>nopainnogain</a:t>
            </a:r>
            <a:endParaRPr lang="de-AT" sz="3600" dirty="0">
              <a:latin typeface="Gill Sans MT" panose="020B0502020104020203" pitchFamily="34" charset="0"/>
            </a:endParaRPr>
          </a:p>
        </p:txBody>
      </p:sp>
      <p:sp>
        <p:nvSpPr>
          <p:cNvPr id="17" name="Rechteck 16">
            <a:extLst>
              <a:ext uri="{FF2B5EF4-FFF2-40B4-BE49-F238E27FC236}">
                <a16:creationId xmlns:a16="http://schemas.microsoft.com/office/drawing/2014/main" id="{0DF9B4F8-A665-4522-A880-38E0F31E0642}"/>
              </a:ext>
            </a:extLst>
          </p:cNvPr>
          <p:cNvSpPr/>
          <p:nvPr/>
        </p:nvSpPr>
        <p:spPr>
          <a:xfrm>
            <a:off x="1351812" y="3272134"/>
            <a:ext cx="963725" cy="461665"/>
          </a:xfrm>
          <a:prstGeom prst="rect">
            <a:avLst/>
          </a:prstGeom>
        </p:spPr>
        <p:txBody>
          <a:bodyPr wrap="none">
            <a:spAutoFit/>
          </a:bodyPr>
          <a:lstStyle/>
          <a:p>
            <a:r>
              <a:rPr lang="de-AT" sz="2400" dirty="0">
                <a:latin typeface="Gill Sans MT" panose="020B0502020104020203" pitchFamily="34" charset="0"/>
              </a:rPr>
              <a:t>#</a:t>
            </a:r>
            <a:r>
              <a:rPr lang="de-AT" sz="2400" dirty="0" err="1">
                <a:latin typeface="Gill Sans MT" panose="020B0502020104020203" pitchFamily="34" charset="0"/>
              </a:rPr>
              <a:t>ootd</a:t>
            </a:r>
            <a:endParaRPr lang="de-AT" sz="2400" dirty="0">
              <a:latin typeface="Gill Sans MT" panose="020B0502020104020203" pitchFamily="34" charset="0"/>
            </a:endParaRPr>
          </a:p>
        </p:txBody>
      </p:sp>
      <p:sp>
        <p:nvSpPr>
          <p:cNvPr id="18" name="Rechteck 17">
            <a:extLst>
              <a:ext uri="{FF2B5EF4-FFF2-40B4-BE49-F238E27FC236}">
                <a16:creationId xmlns:a16="http://schemas.microsoft.com/office/drawing/2014/main" id="{C5D7E563-AFF3-4097-B932-ACF1925DFE1C}"/>
              </a:ext>
            </a:extLst>
          </p:cNvPr>
          <p:cNvSpPr/>
          <p:nvPr/>
        </p:nvSpPr>
        <p:spPr>
          <a:xfrm>
            <a:off x="5255666" y="772697"/>
            <a:ext cx="1069524" cy="461665"/>
          </a:xfrm>
          <a:prstGeom prst="rect">
            <a:avLst/>
          </a:prstGeom>
        </p:spPr>
        <p:txBody>
          <a:bodyPr wrap="none">
            <a:spAutoFit/>
          </a:bodyPr>
          <a:lstStyle/>
          <a:p>
            <a:r>
              <a:rPr lang="de-AT" sz="2400" dirty="0">
                <a:latin typeface="Gill Sans MT" panose="020B0502020104020203" pitchFamily="34" charset="0"/>
              </a:rPr>
              <a:t>#</a:t>
            </a:r>
            <a:r>
              <a:rPr lang="de-AT" sz="2400" dirty="0" err="1">
                <a:latin typeface="Gill Sans MT" panose="020B0502020104020203" pitchFamily="34" charset="0"/>
              </a:rPr>
              <a:t>babes</a:t>
            </a:r>
            <a:endParaRPr lang="de-AT" sz="2400" dirty="0">
              <a:latin typeface="Gill Sans MT" panose="020B0502020104020203" pitchFamily="34" charset="0"/>
            </a:endParaRPr>
          </a:p>
        </p:txBody>
      </p:sp>
      <p:sp>
        <p:nvSpPr>
          <p:cNvPr id="19" name="Rechteck 18">
            <a:extLst>
              <a:ext uri="{FF2B5EF4-FFF2-40B4-BE49-F238E27FC236}">
                <a16:creationId xmlns:a16="http://schemas.microsoft.com/office/drawing/2014/main" id="{913FA9C8-DF49-4EE6-94D2-DAA4707D1E59}"/>
              </a:ext>
            </a:extLst>
          </p:cNvPr>
          <p:cNvSpPr/>
          <p:nvPr/>
        </p:nvSpPr>
        <p:spPr>
          <a:xfrm>
            <a:off x="852906" y="5034102"/>
            <a:ext cx="1984005" cy="584775"/>
          </a:xfrm>
          <a:prstGeom prst="rect">
            <a:avLst/>
          </a:prstGeom>
        </p:spPr>
        <p:txBody>
          <a:bodyPr wrap="none">
            <a:spAutoFit/>
          </a:bodyPr>
          <a:lstStyle/>
          <a:p>
            <a:r>
              <a:rPr lang="de-AT" sz="3200" dirty="0">
                <a:latin typeface="Gill Sans MT" panose="020B0502020104020203" pitchFamily="34" charset="0"/>
              </a:rPr>
              <a:t>#</a:t>
            </a:r>
            <a:r>
              <a:rPr lang="de-AT" sz="3200" dirty="0" err="1">
                <a:latin typeface="Gill Sans MT" panose="020B0502020104020203" pitchFamily="34" charset="0"/>
              </a:rPr>
              <a:t>foodporn</a:t>
            </a:r>
            <a:endParaRPr lang="de-AT" sz="3200" dirty="0">
              <a:latin typeface="Gill Sans MT" panose="020B0502020104020203" pitchFamily="34" charset="0"/>
            </a:endParaRPr>
          </a:p>
        </p:txBody>
      </p:sp>
      <p:sp>
        <p:nvSpPr>
          <p:cNvPr id="20" name="Rechteck 19">
            <a:extLst>
              <a:ext uri="{FF2B5EF4-FFF2-40B4-BE49-F238E27FC236}">
                <a16:creationId xmlns:a16="http://schemas.microsoft.com/office/drawing/2014/main" id="{60987441-04F0-4557-9915-0126D3B142A9}"/>
              </a:ext>
            </a:extLst>
          </p:cNvPr>
          <p:cNvSpPr/>
          <p:nvPr/>
        </p:nvSpPr>
        <p:spPr>
          <a:xfrm>
            <a:off x="4055068" y="1621599"/>
            <a:ext cx="795411" cy="523220"/>
          </a:xfrm>
          <a:prstGeom prst="rect">
            <a:avLst/>
          </a:prstGeom>
        </p:spPr>
        <p:txBody>
          <a:bodyPr wrap="none">
            <a:spAutoFit/>
          </a:bodyPr>
          <a:lstStyle/>
          <a:p>
            <a:r>
              <a:rPr lang="de-AT" sz="2800" dirty="0">
                <a:latin typeface="Gill Sans MT" panose="020B0502020104020203" pitchFamily="34" charset="0"/>
              </a:rPr>
              <a:t>#fail</a:t>
            </a:r>
          </a:p>
        </p:txBody>
      </p:sp>
      <p:sp>
        <p:nvSpPr>
          <p:cNvPr id="21" name="Rechteck 20">
            <a:extLst>
              <a:ext uri="{FF2B5EF4-FFF2-40B4-BE49-F238E27FC236}">
                <a16:creationId xmlns:a16="http://schemas.microsoft.com/office/drawing/2014/main" id="{34DD5B67-ED3D-4614-AED2-024866222F74}"/>
              </a:ext>
            </a:extLst>
          </p:cNvPr>
          <p:cNvSpPr/>
          <p:nvPr/>
        </p:nvSpPr>
        <p:spPr>
          <a:xfrm>
            <a:off x="5714662" y="4084227"/>
            <a:ext cx="2365071" cy="523220"/>
          </a:xfrm>
          <a:prstGeom prst="rect">
            <a:avLst/>
          </a:prstGeom>
        </p:spPr>
        <p:txBody>
          <a:bodyPr wrap="none">
            <a:spAutoFit/>
          </a:bodyPr>
          <a:lstStyle/>
          <a:p>
            <a:r>
              <a:rPr lang="de-AT" sz="2800" dirty="0">
                <a:latin typeface="Gill Sans MT" panose="020B0502020104020203" pitchFamily="34" charset="0"/>
              </a:rPr>
              <a:t>#follow4follow</a:t>
            </a:r>
          </a:p>
        </p:txBody>
      </p:sp>
      <p:sp>
        <p:nvSpPr>
          <p:cNvPr id="22" name="Rechteck 21">
            <a:extLst>
              <a:ext uri="{FF2B5EF4-FFF2-40B4-BE49-F238E27FC236}">
                <a16:creationId xmlns:a16="http://schemas.microsoft.com/office/drawing/2014/main" id="{72D0BC73-B14A-4D10-9BDC-AC9DD9466E80}"/>
              </a:ext>
            </a:extLst>
          </p:cNvPr>
          <p:cNvSpPr/>
          <p:nvPr/>
        </p:nvSpPr>
        <p:spPr>
          <a:xfrm>
            <a:off x="3036453" y="2553449"/>
            <a:ext cx="814647" cy="523220"/>
          </a:xfrm>
          <a:prstGeom prst="rect">
            <a:avLst/>
          </a:prstGeom>
        </p:spPr>
        <p:txBody>
          <a:bodyPr wrap="none">
            <a:spAutoFit/>
          </a:bodyPr>
          <a:lstStyle/>
          <a:p>
            <a:r>
              <a:rPr lang="de-AT" sz="2800" dirty="0">
                <a:latin typeface="Gill Sans MT" panose="020B0502020104020203" pitchFamily="34" charset="0"/>
              </a:rPr>
              <a:t>#</a:t>
            </a:r>
            <a:r>
              <a:rPr lang="de-AT" sz="2800" dirty="0" err="1">
                <a:latin typeface="Gill Sans MT" panose="020B0502020104020203" pitchFamily="34" charset="0"/>
              </a:rPr>
              <a:t>tbt</a:t>
            </a:r>
            <a:endParaRPr lang="de-AT" sz="2800" dirty="0">
              <a:latin typeface="Gill Sans MT" panose="020B0502020104020203" pitchFamily="34" charset="0"/>
            </a:endParaRPr>
          </a:p>
        </p:txBody>
      </p:sp>
      <p:sp>
        <p:nvSpPr>
          <p:cNvPr id="23" name="Rechteck 22">
            <a:extLst>
              <a:ext uri="{FF2B5EF4-FFF2-40B4-BE49-F238E27FC236}">
                <a16:creationId xmlns:a16="http://schemas.microsoft.com/office/drawing/2014/main" id="{975A451E-C044-40A8-A2CA-B13E3D5EEDD9}"/>
              </a:ext>
            </a:extLst>
          </p:cNvPr>
          <p:cNvSpPr/>
          <p:nvPr/>
        </p:nvSpPr>
        <p:spPr>
          <a:xfrm>
            <a:off x="3111808" y="415500"/>
            <a:ext cx="1553054" cy="523220"/>
          </a:xfrm>
          <a:prstGeom prst="rect">
            <a:avLst/>
          </a:prstGeom>
        </p:spPr>
        <p:txBody>
          <a:bodyPr wrap="none">
            <a:spAutoFit/>
          </a:bodyPr>
          <a:lstStyle/>
          <a:p>
            <a:r>
              <a:rPr lang="de-AT" sz="2800" dirty="0">
                <a:latin typeface="Gill Sans MT" panose="020B0502020104020203" pitchFamily="34" charset="0"/>
              </a:rPr>
              <a:t>#like4like</a:t>
            </a:r>
          </a:p>
        </p:txBody>
      </p:sp>
      <p:sp>
        <p:nvSpPr>
          <p:cNvPr id="24" name="Rechteck 23">
            <a:extLst>
              <a:ext uri="{FF2B5EF4-FFF2-40B4-BE49-F238E27FC236}">
                <a16:creationId xmlns:a16="http://schemas.microsoft.com/office/drawing/2014/main" id="{129AA79A-B302-48DE-BD3E-571CE4E171AB}"/>
              </a:ext>
            </a:extLst>
          </p:cNvPr>
          <p:cNvSpPr/>
          <p:nvPr/>
        </p:nvSpPr>
        <p:spPr>
          <a:xfrm>
            <a:off x="6943397" y="3013723"/>
            <a:ext cx="1697581" cy="523220"/>
          </a:xfrm>
          <a:prstGeom prst="rect">
            <a:avLst/>
          </a:prstGeom>
        </p:spPr>
        <p:txBody>
          <a:bodyPr wrap="none">
            <a:spAutoFit/>
          </a:bodyPr>
          <a:lstStyle/>
          <a:p>
            <a:r>
              <a:rPr lang="de-AT" sz="2800" dirty="0">
                <a:latin typeface="Gill Sans MT" panose="020B0502020104020203" pitchFamily="34" charset="0"/>
              </a:rPr>
              <a:t>#</a:t>
            </a:r>
            <a:r>
              <a:rPr lang="de-AT" sz="2800" dirty="0" err="1">
                <a:latin typeface="Gill Sans MT" panose="020B0502020104020203" pitchFamily="34" charset="0"/>
              </a:rPr>
              <a:t>foodshot</a:t>
            </a:r>
            <a:endParaRPr lang="de-AT" sz="2800" dirty="0">
              <a:latin typeface="Gill Sans MT" panose="020B0502020104020203" pitchFamily="34" charset="0"/>
            </a:endParaRPr>
          </a:p>
        </p:txBody>
      </p:sp>
      <p:sp>
        <p:nvSpPr>
          <p:cNvPr id="25" name="Rechteck 24">
            <a:extLst>
              <a:ext uri="{FF2B5EF4-FFF2-40B4-BE49-F238E27FC236}">
                <a16:creationId xmlns:a16="http://schemas.microsoft.com/office/drawing/2014/main" id="{761610A4-0E8B-4C5A-A64F-03376D66B376}"/>
              </a:ext>
            </a:extLst>
          </p:cNvPr>
          <p:cNvSpPr/>
          <p:nvPr/>
        </p:nvSpPr>
        <p:spPr>
          <a:xfrm>
            <a:off x="3634316" y="4558555"/>
            <a:ext cx="1204176" cy="523220"/>
          </a:xfrm>
          <a:prstGeom prst="rect">
            <a:avLst/>
          </a:prstGeom>
        </p:spPr>
        <p:txBody>
          <a:bodyPr wrap="none">
            <a:spAutoFit/>
          </a:bodyPr>
          <a:lstStyle/>
          <a:p>
            <a:r>
              <a:rPr lang="de-AT" sz="2800" dirty="0">
                <a:latin typeface="Gill Sans MT" panose="020B0502020104020203" pitchFamily="34" charset="0"/>
              </a:rPr>
              <a:t>#</a:t>
            </a:r>
            <a:r>
              <a:rPr lang="de-AT" sz="2800" dirty="0" err="1">
                <a:latin typeface="Gill Sans MT" panose="020B0502020104020203" pitchFamily="34" charset="0"/>
              </a:rPr>
              <a:t>fitfam</a:t>
            </a:r>
            <a:endParaRPr lang="de-AT" sz="2800" dirty="0">
              <a:latin typeface="Gill Sans MT" panose="020B0502020104020203" pitchFamily="34" charset="0"/>
            </a:endParaRPr>
          </a:p>
        </p:txBody>
      </p:sp>
      <p:sp>
        <p:nvSpPr>
          <p:cNvPr id="26" name="Rechteck 25">
            <a:extLst>
              <a:ext uri="{FF2B5EF4-FFF2-40B4-BE49-F238E27FC236}">
                <a16:creationId xmlns:a16="http://schemas.microsoft.com/office/drawing/2014/main" id="{B3BBA623-53AC-477A-B120-466CC54E6AB0}"/>
              </a:ext>
            </a:extLst>
          </p:cNvPr>
          <p:cNvSpPr/>
          <p:nvPr/>
        </p:nvSpPr>
        <p:spPr>
          <a:xfrm>
            <a:off x="6498272" y="1092833"/>
            <a:ext cx="1722908" cy="523220"/>
          </a:xfrm>
          <a:prstGeom prst="rect">
            <a:avLst/>
          </a:prstGeom>
        </p:spPr>
        <p:txBody>
          <a:bodyPr wrap="none">
            <a:spAutoFit/>
          </a:bodyPr>
          <a:lstStyle/>
          <a:p>
            <a:r>
              <a:rPr lang="de-AT" sz="2800" dirty="0">
                <a:latin typeface="Gill Sans MT" panose="020B0502020104020203" pitchFamily="34" charset="0"/>
              </a:rPr>
              <a:t>#</a:t>
            </a:r>
            <a:r>
              <a:rPr lang="de-AT" sz="2800" dirty="0" err="1">
                <a:latin typeface="Gill Sans MT" panose="020B0502020104020203" pitchFamily="34" charset="0"/>
              </a:rPr>
              <a:t>trainhard</a:t>
            </a:r>
            <a:endParaRPr lang="de-AT" sz="2800" dirty="0">
              <a:latin typeface="Gill Sans MT" panose="020B0502020104020203" pitchFamily="34" charset="0"/>
            </a:endParaRPr>
          </a:p>
        </p:txBody>
      </p:sp>
      <p:sp>
        <p:nvSpPr>
          <p:cNvPr id="27" name="Rechteck 26">
            <a:extLst>
              <a:ext uri="{FF2B5EF4-FFF2-40B4-BE49-F238E27FC236}">
                <a16:creationId xmlns:a16="http://schemas.microsoft.com/office/drawing/2014/main" id="{8B916CA3-F6AC-40DE-9AA4-3E59C67FA93A}"/>
              </a:ext>
            </a:extLst>
          </p:cNvPr>
          <p:cNvSpPr/>
          <p:nvPr/>
        </p:nvSpPr>
        <p:spPr>
          <a:xfrm>
            <a:off x="4055068" y="3171747"/>
            <a:ext cx="2211118" cy="523220"/>
          </a:xfrm>
          <a:prstGeom prst="rect">
            <a:avLst/>
          </a:prstGeom>
        </p:spPr>
        <p:txBody>
          <a:bodyPr wrap="none">
            <a:spAutoFit/>
          </a:bodyPr>
          <a:lstStyle/>
          <a:p>
            <a:r>
              <a:rPr lang="de-AT" sz="2800" dirty="0">
                <a:latin typeface="Gill Sans MT" panose="020B0502020104020203" pitchFamily="34" charset="0"/>
              </a:rPr>
              <a:t>#</a:t>
            </a:r>
            <a:r>
              <a:rPr lang="de-AT" sz="2800" dirty="0" err="1">
                <a:latin typeface="Gill Sans MT" panose="020B0502020104020203" pitchFamily="34" charset="0"/>
              </a:rPr>
              <a:t>welltravelled</a:t>
            </a:r>
            <a:endParaRPr lang="de-AT" sz="2800" dirty="0">
              <a:latin typeface="Gill Sans MT" panose="020B0502020104020203" pitchFamily="34" charset="0"/>
            </a:endParaRPr>
          </a:p>
        </p:txBody>
      </p:sp>
      <p:sp>
        <p:nvSpPr>
          <p:cNvPr id="28" name="Rechteck 27">
            <a:extLst>
              <a:ext uri="{FF2B5EF4-FFF2-40B4-BE49-F238E27FC236}">
                <a16:creationId xmlns:a16="http://schemas.microsoft.com/office/drawing/2014/main" id="{6F4BA45F-96A3-42DC-AEDC-1D02E79C37BA}"/>
              </a:ext>
            </a:extLst>
          </p:cNvPr>
          <p:cNvSpPr/>
          <p:nvPr/>
        </p:nvSpPr>
        <p:spPr>
          <a:xfrm>
            <a:off x="852906" y="2372049"/>
            <a:ext cx="957313" cy="461665"/>
          </a:xfrm>
          <a:prstGeom prst="rect">
            <a:avLst/>
          </a:prstGeom>
        </p:spPr>
        <p:txBody>
          <a:bodyPr wrap="none">
            <a:spAutoFit/>
          </a:bodyPr>
          <a:lstStyle/>
          <a:p>
            <a:r>
              <a:rPr lang="de-AT" sz="2400" dirty="0">
                <a:latin typeface="Gill Sans MT" panose="020B0502020104020203" pitchFamily="34" charset="0"/>
              </a:rPr>
              <a:t>#</a:t>
            </a:r>
            <a:r>
              <a:rPr lang="de-AT" sz="2400" dirty="0" err="1">
                <a:latin typeface="Gill Sans MT" panose="020B0502020104020203" pitchFamily="34" charset="0"/>
              </a:rPr>
              <a:t>fame</a:t>
            </a:r>
            <a:endParaRPr lang="de-AT" sz="2400" dirty="0">
              <a:latin typeface="Gill Sans MT" panose="020B0502020104020203" pitchFamily="34" charset="0"/>
            </a:endParaRPr>
          </a:p>
        </p:txBody>
      </p:sp>
      <p:sp>
        <p:nvSpPr>
          <p:cNvPr id="29" name="Rechteck 28">
            <a:extLst>
              <a:ext uri="{FF2B5EF4-FFF2-40B4-BE49-F238E27FC236}">
                <a16:creationId xmlns:a16="http://schemas.microsoft.com/office/drawing/2014/main" id="{C2241CC0-08CD-4A17-BB68-3F719C4DA25D}"/>
              </a:ext>
            </a:extLst>
          </p:cNvPr>
          <p:cNvSpPr/>
          <p:nvPr/>
        </p:nvSpPr>
        <p:spPr>
          <a:xfrm>
            <a:off x="476663" y="4091563"/>
            <a:ext cx="2881879" cy="584775"/>
          </a:xfrm>
          <a:prstGeom prst="rect">
            <a:avLst/>
          </a:prstGeom>
        </p:spPr>
        <p:txBody>
          <a:bodyPr wrap="none">
            <a:spAutoFit/>
          </a:bodyPr>
          <a:lstStyle/>
          <a:p>
            <a:r>
              <a:rPr lang="de-AT" sz="3200" dirty="0">
                <a:latin typeface="Gill Sans MT" panose="020B0502020104020203" pitchFamily="34" charset="0"/>
              </a:rPr>
              <a:t>#</a:t>
            </a:r>
            <a:r>
              <a:rPr lang="de-AT" sz="3200" dirty="0" err="1">
                <a:latin typeface="Gill Sans MT" panose="020B0502020104020203" pitchFamily="34" charset="0"/>
              </a:rPr>
              <a:t>wokeuplikethis</a:t>
            </a:r>
            <a:endParaRPr lang="de-AT" sz="3200" dirty="0">
              <a:latin typeface="Gill Sans MT" panose="020B0502020104020203" pitchFamily="34" charset="0"/>
            </a:endParaRPr>
          </a:p>
        </p:txBody>
      </p:sp>
    </p:spTree>
    <p:extLst>
      <p:ext uri="{BB962C8B-B14F-4D97-AF65-F5344CB8AC3E}">
        <p14:creationId xmlns:p14="http://schemas.microsoft.com/office/powerpoint/2010/main" val="5272991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B29B58-0230-4684-A623-89B429D39F3F}"/>
              </a:ext>
            </a:extLst>
          </p:cNvPr>
          <p:cNvSpPr>
            <a:spLocks noGrp="1"/>
          </p:cNvSpPr>
          <p:nvPr>
            <p:ph type="title"/>
          </p:nvPr>
        </p:nvSpPr>
        <p:spPr/>
        <p:txBody>
          <a:bodyPr/>
          <a:lstStyle/>
          <a:p>
            <a:endParaRPr lang="de-AT"/>
          </a:p>
        </p:txBody>
      </p:sp>
      <p:sp>
        <p:nvSpPr>
          <p:cNvPr id="4" name="Textfeld 3">
            <a:extLst>
              <a:ext uri="{FF2B5EF4-FFF2-40B4-BE49-F238E27FC236}">
                <a16:creationId xmlns:a16="http://schemas.microsoft.com/office/drawing/2014/main" id="{95E1AA0B-6D05-4807-AC17-CD6986397CB7}"/>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Herausforderungen durch </a:t>
            </a:r>
            <a:r>
              <a:rPr lang="de-AT" sz="1900" dirty="0" err="1">
                <a:latin typeface="Gill Sans MT" panose="020B0502020104020203" pitchFamily="34" charset="0"/>
              </a:rPr>
              <a:t>Social</a:t>
            </a:r>
            <a:r>
              <a:rPr lang="de-AT" sz="1900" dirty="0">
                <a:latin typeface="Gill Sans MT" panose="020B0502020104020203" pitchFamily="34" charset="0"/>
              </a:rPr>
              <a:t> Media</a:t>
            </a:r>
            <a:endParaRPr lang="de-AT" sz="1900" dirty="0"/>
          </a:p>
        </p:txBody>
      </p:sp>
      <p:sp>
        <p:nvSpPr>
          <p:cNvPr id="5" name="Inhaltsplatzhalter 4">
            <a:extLst>
              <a:ext uri="{FF2B5EF4-FFF2-40B4-BE49-F238E27FC236}">
                <a16:creationId xmlns:a16="http://schemas.microsoft.com/office/drawing/2014/main" id="{68160515-1EB8-4ACD-8E17-F9B2A0FA652F}"/>
              </a:ext>
            </a:extLst>
          </p:cNvPr>
          <p:cNvSpPr>
            <a:spLocks noGrp="1"/>
          </p:cNvSpPr>
          <p:nvPr>
            <p:ph idx="1"/>
          </p:nvPr>
        </p:nvSpPr>
        <p:spPr/>
        <p:txBody>
          <a:bodyPr/>
          <a:lstStyle/>
          <a:p>
            <a:endParaRPr lang="de-AT"/>
          </a:p>
        </p:txBody>
      </p:sp>
      <p:pic>
        <p:nvPicPr>
          <p:cNvPr id="7" name="Picture 2" descr="person holding green string LED light sitting on bed sheet">
            <a:extLst>
              <a:ext uri="{FF2B5EF4-FFF2-40B4-BE49-F238E27FC236}">
                <a16:creationId xmlns:a16="http://schemas.microsoft.com/office/drawing/2014/main" id="{DCD3930F-6FA6-4DA2-B143-EC28BCEC8B5B}"/>
              </a:ext>
            </a:extLst>
          </p:cNvPr>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p:blipFill>
        <p:spPr bwMode="auto">
          <a:xfrm>
            <a:off x="0" y="-32632"/>
            <a:ext cx="9144000" cy="6438442"/>
          </a:xfrm>
          <a:prstGeom prst="rect">
            <a:avLst/>
          </a:prstGeom>
          <a:noFill/>
          <a:extLst>
            <a:ext uri="{909E8E84-426E-40DD-AFC4-6F175D3DCCD1}">
              <a14:hiddenFill xmlns:a14="http://schemas.microsoft.com/office/drawing/2010/main">
                <a:solidFill>
                  <a:srgbClr val="FFFFFF"/>
                </a:solidFill>
              </a14:hiddenFill>
            </a:ext>
          </a:extLst>
        </p:spPr>
      </p:pic>
      <p:sp>
        <p:nvSpPr>
          <p:cNvPr id="3" name="Rechteck 2">
            <a:extLst>
              <a:ext uri="{FF2B5EF4-FFF2-40B4-BE49-F238E27FC236}">
                <a16:creationId xmlns:a16="http://schemas.microsoft.com/office/drawing/2014/main" id="{64F830D9-6FC3-4D01-AA98-68C834400C29}"/>
              </a:ext>
            </a:extLst>
          </p:cNvPr>
          <p:cNvSpPr/>
          <p:nvPr/>
        </p:nvSpPr>
        <p:spPr>
          <a:xfrm>
            <a:off x="7000272" y="6088131"/>
            <a:ext cx="2143728" cy="307777"/>
          </a:xfrm>
          <a:prstGeom prst="rect">
            <a:avLst/>
          </a:prstGeom>
        </p:spPr>
        <p:txBody>
          <a:bodyPr wrap="none">
            <a:spAutoFit/>
          </a:bodyPr>
          <a:lstStyle/>
          <a:p>
            <a:r>
              <a:rPr lang="de-AT" sz="1400" dirty="0">
                <a:solidFill>
                  <a:schemeClr val="bg1"/>
                </a:solidFill>
                <a:latin typeface="Gill Sans MT" panose="020B0502020104020203" pitchFamily="34" charset="0"/>
              </a:rPr>
              <a:t>Bild: </a:t>
            </a:r>
            <a:r>
              <a:rPr lang="de-AT" sz="1400" dirty="0">
                <a:solidFill>
                  <a:schemeClr val="bg1"/>
                </a:solidFill>
                <a:latin typeface="Gill Sans MT" panose="020B0502020104020203" pitchFamily="34" charset="0"/>
                <a:hlinkClick r:id="rId5">
                  <a:extLst>
                    <a:ext uri="{A12FA001-AC4F-418D-AE19-62706E023703}">
                      <ahyp:hlinkClr xmlns:ahyp="http://schemas.microsoft.com/office/drawing/2018/hyperlinkcolor" val="tx"/>
                    </a:ext>
                  </a:extLst>
                </a:hlinkClick>
              </a:rPr>
              <a:t>Max Felner </a:t>
            </a:r>
            <a:r>
              <a:rPr lang="de-AT" sz="1400" dirty="0">
                <a:solidFill>
                  <a:schemeClr val="bg1"/>
                </a:solidFill>
                <a:latin typeface="Gill Sans MT" panose="020B0502020104020203" pitchFamily="34" charset="0"/>
              </a:rPr>
              <a:t>/ </a:t>
            </a:r>
            <a:r>
              <a:rPr lang="de-AT" sz="1400" dirty="0" err="1">
                <a:solidFill>
                  <a:schemeClr val="bg1"/>
                </a:solidFill>
                <a:latin typeface="Gill Sans MT" panose="020B0502020104020203" pitchFamily="34" charset="0"/>
              </a:rPr>
              <a:t>Unsplash</a:t>
            </a:r>
            <a:endParaRPr lang="de-AT" sz="1400" dirty="0">
              <a:solidFill>
                <a:schemeClr val="bg1"/>
              </a:solidFill>
              <a:latin typeface="Gill Sans MT" panose="020B0502020104020203" pitchFamily="34" charset="0"/>
            </a:endParaRPr>
          </a:p>
        </p:txBody>
      </p:sp>
    </p:spTree>
    <p:extLst>
      <p:ext uri="{BB962C8B-B14F-4D97-AF65-F5344CB8AC3E}">
        <p14:creationId xmlns:p14="http://schemas.microsoft.com/office/powerpoint/2010/main" val="26710579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95E1AA0B-6D05-4807-AC17-CD6986397CB7}"/>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Herausforderungen durch </a:t>
            </a:r>
            <a:r>
              <a:rPr lang="de-AT" sz="1900" dirty="0" err="1">
                <a:latin typeface="Gill Sans MT" panose="020B0502020104020203" pitchFamily="34" charset="0"/>
              </a:rPr>
              <a:t>Social</a:t>
            </a:r>
            <a:r>
              <a:rPr lang="de-AT" sz="1900" dirty="0">
                <a:latin typeface="Gill Sans MT" panose="020B0502020104020203" pitchFamily="34" charset="0"/>
              </a:rPr>
              <a:t> Media</a:t>
            </a:r>
            <a:endParaRPr lang="de-AT" sz="1900" dirty="0">
              <a:latin typeface="+mj-lt"/>
            </a:endParaRPr>
          </a:p>
        </p:txBody>
      </p:sp>
      <p:grpSp>
        <p:nvGrpSpPr>
          <p:cNvPr id="6" name="Gruppieren 5">
            <a:extLst>
              <a:ext uri="{FF2B5EF4-FFF2-40B4-BE49-F238E27FC236}">
                <a16:creationId xmlns:a16="http://schemas.microsoft.com/office/drawing/2014/main" id="{311069D7-5795-4CA1-B6DE-765A06AD631F}"/>
              </a:ext>
            </a:extLst>
          </p:cNvPr>
          <p:cNvGrpSpPr/>
          <p:nvPr/>
        </p:nvGrpSpPr>
        <p:grpSpPr>
          <a:xfrm>
            <a:off x="392830" y="1890288"/>
            <a:ext cx="8358339" cy="4081208"/>
            <a:chOff x="592282" y="2043050"/>
            <a:chExt cx="7898353" cy="3609862"/>
          </a:xfrm>
        </p:grpSpPr>
        <p:sp>
          <p:nvSpPr>
            <p:cNvPr id="10" name="Rechteck 9">
              <a:extLst>
                <a:ext uri="{FF2B5EF4-FFF2-40B4-BE49-F238E27FC236}">
                  <a16:creationId xmlns:a16="http://schemas.microsoft.com/office/drawing/2014/main" id="{5B8B5E84-67D6-4C5B-B525-1B38E80722EE}"/>
                </a:ext>
              </a:extLst>
            </p:cNvPr>
            <p:cNvSpPr/>
            <p:nvPr/>
          </p:nvSpPr>
          <p:spPr>
            <a:xfrm>
              <a:off x="592285" y="2043050"/>
              <a:ext cx="3716947" cy="436785"/>
            </a:xfrm>
            <a:prstGeom prst="rect">
              <a:avLst/>
            </a:prstGeom>
            <a:solidFill>
              <a:srgbClr val="F39200"/>
            </a:solidFill>
            <a:ln w="5715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solidFill>
                    <a:schemeClr val="bg1"/>
                  </a:solidFill>
                  <a:latin typeface="Gill Sans MT" panose="020B0502020104020203" pitchFamily="34" charset="0"/>
                </a:rPr>
                <a:t>Visuelle und textliche Gestaltung</a:t>
              </a:r>
            </a:p>
          </p:txBody>
        </p:sp>
        <p:sp>
          <p:nvSpPr>
            <p:cNvPr id="11" name="Rechteck 10">
              <a:extLst>
                <a:ext uri="{FF2B5EF4-FFF2-40B4-BE49-F238E27FC236}">
                  <a16:creationId xmlns:a16="http://schemas.microsoft.com/office/drawing/2014/main" id="{EDAB9DB1-F389-46CC-825C-6870A2677529}"/>
                </a:ext>
              </a:extLst>
            </p:cNvPr>
            <p:cNvSpPr/>
            <p:nvPr/>
          </p:nvSpPr>
          <p:spPr>
            <a:xfrm>
              <a:off x="4773688" y="2046426"/>
              <a:ext cx="3716947" cy="436785"/>
            </a:xfrm>
            <a:prstGeom prst="rect">
              <a:avLst/>
            </a:prstGeom>
            <a:solidFill>
              <a:schemeClr val="tx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solidFill>
                    <a:schemeClr val="bg1"/>
                  </a:solidFill>
                  <a:latin typeface="Gill Sans MT" panose="020B0502020104020203" pitchFamily="34" charset="0"/>
                </a:rPr>
                <a:t>Umgang mit Gefühlen und Konflikten</a:t>
              </a:r>
            </a:p>
          </p:txBody>
        </p:sp>
        <p:sp>
          <p:nvSpPr>
            <p:cNvPr id="12" name="Rechteck 11">
              <a:extLst>
                <a:ext uri="{FF2B5EF4-FFF2-40B4-BE49-F238E27FC236}">
                  <a16:creationId xmlns:a16="http://schemas.microsoft.com/office/drawing/2014/main" id="{4ECF495D-A3D0-41DC-A9F5-08C275B7B6E8}"/>
                </a:ext>
              </a:extLst>
            </p:cNvPr>
            <p:cNvSpPr/>
            <p:nvPr/>
          </p:nvSpPr>
          <p:spPr>
            <a:xfrm>
              <a:off x="592284" y="2716665"/>
              <a:ext cx="3716947" cy="436785"/>
            </a:xfrm>
            <a:prstGeom prst="rect">
              <a:avLst/>
            </a:prstGeom>
            <a:solidFill>
              <a:srgbClr val="F39200"/>
            </a:solidFill>
            <a:ln w="5715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solidFill>
                    <a:schemeClr val="bg1"/>
                  </a:solidFill>
                  <a:latin typeface="Gill Sans MT" panose="020B0502020104020203" pitchFamily="34" charset="0"/>
                </a:rPr>
                <a:t>Technik, Tools</a:t>
              </a:r>
            </a:p>
          </p:txBody>
        </p:sp>
        <p:sp>
          <p:nvSpPr>
            <p:cNvPr id="13" name="Rechteck 12">
              <a:extLst>
                <a:ext uri="{FF2B5EF4-FFF2-40B4-BE49-F238E27FC236}">
                  <a16:creationId xmlns:a16="http://schemas.microsoft.com/office/drawing/2014/main" id="{70D7365D-9C2B-41E6-8C30-13078CC6692C}"/>
                </a:ext>
              </a:extLst>
            </p:cNvPr>
            <p:cNvSpPr/>
            <p:nvPr/>
          </p:nvSpPr>
          <p:spPr>
            <a:xfrm>
              <a:off x="592283" y="3353318"/>
              <a:ext cx="3716947" cy="436785"/>
            </a:xfrm>
            <a:prstGeom prst="rect">
              <a:avLst/>
            </a:prstGeom>
            <a:solidFill>
              <a:srgbClr val="F39200"/>
            </a:solidFill>
            <a:ln w="5715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solidFill>
                    <a:schemeClr val="bg1"/>
                  </a:solidFill>
                  <a:latin typeface="Gill Sans MT" panose="020B0502020104020203" pitchFamily="34" charset="0"/>
                </a:rPr>
                <a:t>Interaktion mit dem Publikum</a:t>
              </a:r>
            </a:p>
          </p:txBody>
        </p:sp>
        <p:sp>
          <p:nvSpPr>
            <p:cNvPr id="14" name="Rechteck 13">
              <a:extLst>
                <a:ext uri="{FF2B5EF4-FFF2-40B4-BE49-F238E27FC236}">
                  <a16:creationId xmlns:a16="http://schemas.microsoft.com/office/drawing/2014/main" id="{57EE4302-CDE5-4376-AF39-3BAA993DE2C5}"/>
                </a:ext>
              </a:extLst>
            </p:cNvPr>
            <p:cNvSpPr/>
            <p:nvPr/>
          </p:nvSpPr>
          <p:spPr>
            <a:xfrm>
              <a:off x="4773686" y="2676425"/>
              <a:ext cx="3716947" cy="436785"/>
            </a:xfrm>
            <a:prstGeom prst="rect">
              <a:avLst/>
            </a:prstGeom>
            <a:solidFill>
              <a:schemeClr val="tx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solidFill>
                    <a:schemeClr val="bg1"/>
                  </a:solidFill>
                  <a:latin typeface="Gill Sans MT" panose="020B0502020104020203" pitchFamily="34" charset="0"/>
                </a:rPr>
                <a:t>Sicherheit, Privatsphäre</a:t>
              </a:r>
            </a:p>
          </p:txBody>
        </p:sp>
        <p:sp>
          <p:nvSpPr>
            <p:cNvPr id="15" name="Rechteck 14">
              <a:extLst>
                <a:ext uri="{FF2B5EF4-FFF2-40B4-BE49-F238E27FC236}">
                  <a16:creationId xmlns:a16="http://schemas.microsoft.com/office/drawing/2014/main" id="{2A9E601C-096E-4078-8166-E5B5E28E5981}"/>
                </a:ext>
              </a:extLst>
            </p:cNvPr>
            <p:cNvSpPr/>
            <p:nvPr/>
          </p:nvSpPr>
          <p:spPr>
            <a:xfrm>
              <a:off x="4773686" y="3353317"/>
              <a:ext cx="3716947" cy="436785"/>
            </a:xfrm>
            <a:prstGeom prst="rect">
              <a:avLst/>
            </a:prstGeom>
            <a:solidFill>
              <a:schemeClr val="tx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solidFill>
                    <a:schemeClr val="bg1"/>
                  </a:solidFill>
                  <a:latin typeface="Gill Sans MT" panose="020B0502020104020203" pitchFamily="34" charset="0"/>
                </a:rPr>
                <a:t>Quellen beurteilen</a:t>
              </a:r>
            </a:p>
          </p:txBody>
        </p:sp>
        <p:sp>
          <p:nvSpPr>
            <p:cNvPr id="16" name="Rechteck 15">
              <a:extLst>
                <a:ext uri="{FF2B5EF4-FFF2-40B4-BE49-F238E27FC236}">
                  <a16:creationId xmlns:a16="http://schemas.microsoft.com/office/drawing/2014/main" id="{E8F5E3DE-0135-4E87-93DD-CDF0B9011BA9}"/>
                </a:ext>
              </a:extLst>
            </p:cNvPr>
            <p:cNvSpPr/>
            <p:nvPr/>
          </p:nvSpPr>
          <p:spPr>
            <a:xfrm>
              <a:off x="592283" y="3986693"/>
              <a:ext cx="3716947" cy="436785"/>
            </a:xfrm>
            <a:prstGeom prst="rect">
              <a:avLst/>
            </a:prstGeom>
            <a:solidFill>
              <a:srgbClr val="F39200"/>
            </a:solidFill>
            <a:ln w="5715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solidFill>
                    <a:schemeClr val="bg1"/>
                  </a:solidFill>
                  <a:latin typeface="Gill Sans MT" panose="020B0502020104020203" pitchFamily="34" charset="0"/>
                </a:rPr>
                <a:t>Dranbleiben, Durchhaltevermögen</a:t>
              </a:r>
            </a:p>
          </p:txBody>
        </p:sp>
        <p:sp>
          <p:nvSpPr>
            <p:cNvPr id="17" name="Rechteck 16">
              <a:extLst>
                <a:ext uri="{FF2B5EF4-FFF2-40B4-BE49-F238E27FC236}">
                  <a16:creationId xmlns:a16="http://schemas.microsoft.com/office/drawing/2014/main" id="{9743238B-64A3-4CE3-A738-80F134B04523}"/>
                </a:ext>
              </a:extLst>
            </p:cNvPr>
            <p:cNvSpPr/>
            <p:nvPr/>
          </p:nvSpPr>
          <p:spPr>
            <a:xfrm>
              <a:off x="4773686" y="3986692"/>
              <a:ext cx="3716947" cy="436785"/>
            </a:xfrm>
            <a:prstGeom prst="rect">
              <a:avLst/>
            </a:prstGeom>
            <a:solidFill>
              <a:schemeClr val="tx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solidFill>
                    <a:schemeClr val="bg1"/>
                  </a:solidFill>
                  <a:latin typeface="Gill Sans MT" panose="020B0502020104020203" pitchFamily="34" charset="0"/>
                </a:rPr>
                <a:t>Exzessive Nutzung, Gesundheit</a:t>
              </a:r>
            </a:p>
          </p:txBody>
        </p:sp>
        <p:sp>
          <p:nvSpPr>
            <p:cNvPr id="18" name="Rechteck 17">
              <a:extLst>
                <a:ext uri="{FF2B5EF4-FFF2-40B4-BE49-F238E27FC236}">
                  <a16:creationId xmlns:a16="http://schemas.microsoft.com/office/drawing/2014/main" id="{B2989B68-B907-4F65-9EF8-3A4F80C52DEF}"/>
                </a:ext>
              </a:extLst>
            </p:cNvPr>
            <p:cNvSpPr/>
            <p:nvPr/>
          </p:nvSpPr>
          <p:spPr>
            <a:xfrm>
              <a:off x="4773686" y="4611242"/>
              <a:ext cx="3716947" cy="436785"/>
            </a:xfrm>
            <a:prstGeom prst="rect">
              <a:avLst/>
            </a:prstGeom>
            <a:solidFill>
              <a:schemeClr val="tx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solidFill>
                    <a:schemeClr val="bg1"/>
                  </a:solidFill>
                  <a:latin typeface="Gill Sans MT" panose="020B0502020104020203" pitchFamily="34" charset="0"/>
                </a:rPr>
                <a:t>Urheberrecht</a:t>
              </a:r>
            </a:p>
          </p:txBody>
        </p:sp>
        <p:sp>
          <p:nvSpPr>
            <p:cNvPr id="20" name="Rechteck 19">
              <a:extLst>
                <a:ext uri="{FF2B5EF4-FFF2-40B4-BE49-F238E27FC236}">
                  <a16:creationId xmlns:a16="http://schemas.microsoft.com/office/drawing/2014/main" id="{1353F8F8-B58F-473B-B223-411893E2233E}"/>
                </a:ext>
              </a:extLst>
            </p:cNvPr>
            <p:cNvSpPr/>
            <p:nvPr/>
          </p:nvSpPr>
          <p:spPr>
            <a:xfrm>
              <a:off x="592282" y="5216127"/>
              <a:ext cx="7898351" cy="436785"/>
            </a:xfrm>
            <a:prstGeom prst="rect">
              <a:avLst/>
            </a:prstGeom>
            <a:solidFill>
              <a:schemeClr val="accent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hangingPunct="0">
                <a:spcBef>
                  <a:spcPct val="0"/>
                </a:spcBef>
              </a:pPr>
              <a:r>
                <a:rPr lang="de-AT" sz="1900" dirty="0">
                  <a:solidFill>
                    <a:schemeClr val="bg1"/>
                  </a:solidFill>
                  <a:latin typeface="Gill Sans MT" panose="020B0502020104020203" pitchFamily="34" charset="0"/>
                </a:rPr>
                <a:t>…Identitätsbildung</a:t>
              </a:r>
            </a:p>
          </p:txBody>
        </p:sp>
        <p:sp>
          <p:nvSpPr>
            <p:cNvPr id="21" name="Rechteck 20">
              <a:extLst>
                <a:ext uri="{FF2B5EF4-FFF2-40B4-BE49-F238E27FC236}">
                  <a16:creationId xmlns:a16="http://schemas.microsoft.com/office/drawing/2014/main" id="{DE764A39-645C-4854-8BBA-E41EF053EACD}"/>
                </a:ext>
              </a:extLst>
            </p:cNvPr>
            <p:cNvSpPr/>
            <p:nvPr/>
          </p:nvSpPr>
          <p:spPr>
            <a:xfrm>
              <a:off x="603935" y="4620068"/>
              <a:ext cx="3716947" cy="436785"/>
            </a:xfrm>
            <a:prstGeom prst="rect">
              <a:avLst/>
            </a:prstGeom>
            <a:solidFill>
              <a:srgbClr val="F39200"/>
            </a:solidFill>
            <a:ln w="5715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solidFill>
                    <a:schemeClr val="bg1"/>
                  </a:solidFill>
                  <a:latin typeface="Gill Sans MT" panose="020B0502020104020203" pitchFamily="34" charset="0"/>
                </a:rPr>
                <a:t>Digitales Ich </a:t>
              </a:r>
            </a:p>
          </p:txBody>
        </p:sp>
      </p:grpSp>
      <p:grpSp>
        <p:nvGrpSpPr>
          <p:cNvPr id="5" name="Gruppieren 4">
            <a:extLst>
              <a:ext uri="{FF2B5EF4-FFF2-40B4-BE49-F238E27FC236}">
                <a16:creationId xmlns:a16="http://schemas.microsoft.com/office/drawing/2014/main" id="{5ED755B4-6D66-4A45-88C5-F00FEDED8029}"/>
              </a:ext>
            </a:extLst>
          </p:cNvPr>
          <p:cNvGrpSpPr/>
          <p:nvPr/>
        </p:nvGrpSpPr>
        <p:grpSpPr>
          <a:xfrm>
            <a:off x="392830" y="299163"/>
            <a:ext cx="5012000" cy="1174681"/>
            <a:chOff x="761003" y="655471"/>
            <a:chExt cx="5012000" cy="1174681"/>
          </a:xfrm>
        </p:grpSpPr>
        <p:sp>
          <p:nvSpPr>
            <p:cNvPr id="3" name="Textfeld 2">
              <a:extLst>
                <a:ext uri="{FF2B5EF4-FFF2-40B4-BE49-F238E27FC236}">
                  <a16:creationId xmlns:a16="http://schemas.microsoft.com/office/drawing/2014/main" id="{13726B62-EB17-4736-8FED-C44606520145}"/>
                </a:ext>
              </a:extLst>
            </p:cNvPr>
            <p:cNvSpPr txBox="1"/>
            <p:nvPr/>
          </p:nvSpPr>
          <p:spPr>
            <a:xfrm>
              <a:off x="941003" y="655471"/>
              <a:ext cx="4832000" cy="1174681"/>
            </a:xfrm>
            <a:prstGeom prst="rect">
              <a:avLst/>
            </a:prstGeom>
            <a:noFill/>
          </p:spPr>
          <p:txBody>
            <a:bodyPr wrap="square" rtlCol="0">
              <a:spAutoFit/>
            </a:bodyPr>
            <a:lstStyle/>
            <a:p>
              <a:pPr>
                <a:spcBef>
                  <a:spcPts val="400"/>
                </a:spcBef>
                <a:spcAft>
                  <a:spcPts val="400"/>
                </a:spcAft>
              </a:pPr>
              <a:r>
                <a:rPr lang="de-AT" sz="1900" dirty="0" err="1">
                  <a:solidFill>
                    <a:srgbClr val="F39200"/>
                  </a:solidFill>
                  <a:latin typeface="Gill Sans MT" panose="020B0502020104020203" pitchFamily="34" charset="0"/>
                </a:rPr>
                <a:t>Social</a:t>
              </a:r>
              <a:r>
                <a:rPr lang="de-AT" sz="1900" dirty="0">
                  <a:solidFill>
                    <a:srgbClr val="F39200"/>
                  </a:solidFill>
                  <a:latin typeface="Gill Sans MT" panose="020B0502020104020203" pitchFamily="34" charset="0"/>
                </a:rPr>
                <a:t> Media für Kinder und Jugendliche </a:t>
              </a:r>
            </a:p>
            <a:p>
              <a:pPr>
                <a:spcBef>
                  <a:spcPts val="400"/>
                </a:spcBef>
                <a:spcAft>
                  <a:spcPts val="400"/>
                </a:spcAft>
              </a:pPr>
              <a:r>
                <a:rPr lang="de-AT" sz="1900" dirty="0" err="1">
                  <a:latin typeface="Gill Sans MT" panose="020B0502020104020203" pitchFamily="34" charset="0"/>
                </a:rPr>
                <a:t>Social</a:t>
              </a:r>
              <a:r>
                <a:rPr lang="de-AT" sz="1900" dirty="0">
                  <a:latin typeface="Gill Sans MT" panose="020B0502020104020203" pitchFamily="34" charset="0"/>
                </a:rPr>
                <a:t> Media für Expertinnen und Experten</a:t>
              </a:r>
            </a:p>
            <a:p>
              <a:pPr>
                <a:spcBef>
                  <a:spcPts val="400"/>
                </a:spcBef>
                <a:spcAft>
                  <a:spcPts val="400"/>
                </a:spcAft>
              </a:pPr>
              <a:r>
                <a:rPr lang="de-AT" sz="1900" dirty="0" err="1">
                  <a:solidFill>
                    <a:srgbClr val="0070C0"/>
                  </a:solidFill>
                  <a:latin typeface="Gill Sans MT" panose="020B0502020104020203" pitchFamily="34" charset="0"/>
                </a:rPr>
                <a:t>Social</a:t>
              </a:r>
              <a:r>
                <a:rPr lang="de-AT" sz="1900" dirty="0">
                  <a:solidFill>
                    <a:srgbClr val="0070C0"/>
                  </a:solidFill>
                  <a:latin typeface="Gill Sans MT" panose="020B0502020104020203" pitchFamily="34" charset="0"/>
                </a:rPr>
                <a:t> Media fördert…</a:t>
              </a:r>
            </a:p>
          </p:txBody>
        </p:sp>
        <p:sp>
          <p:nvSpPr>
            <p:cNvPr id="2" name="Rechteck 1">
              <a:extLst>
                <a:ext uri="{FF2B5EF4-FFF2-40B4-BE49-F238E27FC236}">
                  <a16:creationId xmlns:a16="http://schemas.microsoft.com/office/drawing/2014/main" id="{51AE8FEB-6A2A-4A49-83AC-D07EC21BAD54}"/>
                </a:ext>
              </a:extLst>
            </p:cNvPr>
            <p:cNvSpPr/>
            <p:nvPr/>
          </p:nvSpPr>
          <p:spPr>
            <a:xfrm>
              <a:off x="761003" y="755360"/>
              <a:ext cx="180000" cy="180000"/>
            </a:xfrm>
            <a:prstGeom prst="rect">
              <a:avLst/>
            </a:prstGeom>
            <a:solidFill>
              <a:srgbClr val="F39200"/>
            </a:solidFill>
            <a:ln w="5715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900" dirty="0" err="1">
                <a:solidFill>
                  <a:schemeClr val="tx1"/>
                </a:solidFill>
                <a:latin typeface="Gill Sans MT" panose="020B0502020104020203" pitchFamily="34" charset="0"/>
              </a:endParaRPr>
            </a:p>
          </p:txBody>
        </p:sp>
        <p:sp>
          <p:nvSpPr>
            <p:cNvPr id="19" name="Rechteck 18">
              <a:extLst>
                <a:ext uri="{FF2B5EF4-FFF2-40B4-BE49-F238E27FC236}">
                  <a16:creationId xmlns:a16="http://schemas.microsoft.com/office/drawing/2014/main" id="{743E6C80-3593-4B06-A2B2-2E41A59B02EC}"/>
                </a:ext>
              </a:extLst>
            </p:cNvPr>
            <p:cNvSpPr/>
            <p:nvPr/>
          </p:nvSpPr>
          <p:spPr>
            <a:xfrm>
              <a:off x="761003" y="1139374"/>
              <a:ext cx="180000" cy="180000"/>
            </a:xfrm>
            <a:prstGeom prst="rect">
              <a:avLst/>
            </a:prstGeom>
            <a:solidFill>
              <a:schemeClr val="tx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900" dirty="0" err="1">
                <a:solidFill>
                  <a:schemeClr val="tx1"/>
                </a:solidFill>
                <a:latin typeface="Gill Sans MT" panose="020B0502020104020203" pitchFamily="34" charset="0"/>
              </a:endParaRPr>
            </a:p>
          </p:txBody>
        </p:sp>
        <p:sp>
          <p:nvSpPr>
            <p:cNvPr id="22" name="Rechteck 21">
              <a:extLst>
                <a:ext uri="{FF2B5EF4-FFF2-40B4-BE49-F238E27FC236}">
                  <a16:creationId xmlns:a16="http://schemas.microsoft.com/office/drawing/2014/main" id="{B80523CD-479E-498F-B95D-A310DE8EE2CC}"/>
                </a:ext>
              </a:extLst>
            </p:cNvPr>
            <p:cNvSpPr/>
            <p:nvPr/>
          </p:nvSpPr>
          <p:spPr>
            <a:xfrm>
              <a:off x="761003" y="1526332"/>
              <a:ext cx="180000" cy="180000"/>
            </a:xfrm>
            <a:prstGeom prst="rect">
              <a:avLst/>
            </a:prstGeom>
            <a:solidFill>
              <a:schemeClr val="accent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900" dirty="0" err="1">
                <a:solidFill>
                  <a:schemeClr val="tx1"/>
                </a:solidFill>
                <a:latin typeface="Gill Sans MT" panose="020B0502020104020203" pitchFamily="34" charset="0"/>
              </a:endParaRPr>
            </a:p>
          </p:txBody>
        </p:sp>
      </p:grpSp>
    </p:spTree>
    <p:extLst>
      <p:ext uri="{BB962C8B-B14F-4D97-AF65-F5344CB8AC3E}">
        <p14:creationId xmlns:p14="http://schemas.microsoft.com/office/powerpoint/2010/main" val="555828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16EA24C9-33D9-47DD-AB2D-458306509C16}"/>
              </a:ext>
            </a:extLst>
          </p:cNvPr>
          <p:cNvSpPr txBox="1"/>
          <p:nvPr/>
        </p:nvSpPr>
        <p:spPr>
          <a:xfrm>
            <a:off x="4146698" y="6438442"/>
            <a:ext cx="4997301" cy="677108"/>
          </a:xfrm>
          <a:prstGeom prst="rect">
            <a:avLst/>
          </a:prstGeom>
          <a:noFill/>
        </p:spPr>
        <p:txBody>
          <a:bodyPr wrap="square" rtlCol="0">
            <a:spAutoFit/>
          </a:bodyPr>
          <a:lstStyle/>
          <a:p>
            <a:pPr algn="r"/>
            <a:r>
              <a:rPr lang="de-AT" sz="1900" dirty="0">
                <a:latin typeface="Gill Sans MT" panose="020B0502020104020203" pitchFamily="34" charset="0"/>
              </a:rPr>
              <a:t>Exzessive Nutzung</a:t>
            </a:r>
          </a:p>
          <a:p>
            <a:pPr algn="r"/>
            <a:endParaRPr lang="de-AT" sz="1900" dirty="0">
              <a:latin typeface="+mj-lt"/>
            </a:endParaRPr>
          </a:p>
        </p:txBody>
      </p:sp>
      <p:pic>
        <p:nvPicPr>
          <p:cNvPr id="6" name="Grafik 5" descr="Ein Bild, das Person, drinnen, Mobiltelefon, haltend enthält.&#10;&#10;Automatisch generierte Beschreibung">
            <a:extLst>
              <a:ext uri="{FF2B5EF4-FFF2-40B4-BE49-F238E27FC236}">
                <a16:creationId xmlns:a16="http://schemas.microsoft.com/office/drawing/2014/main" id="{C4BAB827-9FA9-4E96-A759-62780B80532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40640"/>
            <a:ext cx="9144000" cy="6438442"/>
          </a:xfrm>
          <a:prstGeom prst="rect">
            <a:avLst/>
          </a:prstGeom>
        </p:spPr>
      </p:pic>
      <p:sp>
        <p:nvSpPr>
          <p:cNvPr id="7" name="Rechteck 6">
            <a:extLst>
              <a:ext uri="{FF2B5EF4-FFF2-40B4-BE49-F238E27FC236}">
                <a16:creationId xmlns:a16="http://schemas.microsoft.com/office/drawing/2014/main" id="{C89C9A2F-7F49-4226-AF42-FB0A879F7EDD}"/>
              </a:ext>
            </a:extLst>
          </p:cNvPr>
          <p:cNvSpPr/>
          <p:nvPr/>
        </p:nvSpPr>
        <p:spPr>
          <a:xfrm>
            <a:off x="7360873" y="6090025"/>
            <a:ext cx="1869230" cy="307777"/>
          </a:xfrm>
          <a:prstGeom prst="rect">
            <a:avLst/>
          </a:prstGeom>
        </p:spPr>
        <p:txBody>
          <a:bodyPr wrap="none">
            <a:spAutoFit/>
          </a:bodyPr>
          <a:lstStyle/>
          <a:p>
            <a:r>
              <a:rPr lang="de-AT" sz="1400" dirty="0">
                <a:solidFill>
                  <a:schemeClr val="bg1"/>
                </a:solidFill>
                <a:latin typeface="Gill Sans MT" panose="020B0502020104020203" pitchFamily="34" charset="0"/>
              </a:rPr>
              <a:t>Bild: </a:t>
            </a:r>
            <a:r>
              <a:rPr lang="de-AT" sz="14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rawpixel</a:t>
            </a:r>
            <a:r>
              <a:rPr lang="de-AT" sz="1400" dirty="0">
                <a:solidFill>
                  <a:schemeClr val="bg1"/>
                </a:solidFill>
                <a:latin typeface="Gill Sans MT" panose="020B0502020104020203" pitchFamily="34" charset="0"/>
              </a:rPr>
              <a:t> / </a:t>
            </a:r>
            <a:r>
              <a:rPr lang="de-AT" sz="1400" dirty="0" err="1">
                <a:solidFill>
                  <a:schemeClr val="bg1"/>
                </a:solidFill>
                <a:latin typeface="Gill Sans MT" panose="020B0502020104020203" pitchFamily="34" charset="0"/>
              </a:rPr>
              <a:t>pixabay</a:t>
            </a:r>
            <a:endParaRPr lang="de-AT" sz="1400" dirty="0">
              <a:solidFill>
                <a:schemeClr val="bg1"/>
              </a:solidFill>
              <a:latin typeface="Gill Sans MT" panose="020B0502020104020203" pitchFamily="34" charset="0"/>
            </a:endParaRPr>
          </a:p>
        </p:txBody>
      </p:sp>
    </p:spTree>
    <p:extLst>
      <p:ext uri="{BB962C8B-B14F-4D97-AF65-F5344CB8AC3E}">
        <p14:creationId xmlns:p14="http://schemas.microsoft.com/office/powerpoint/2010/main" val="29658018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7" name="Gruppieren 46"/>
          <p:cNvGrpSpPr/>
          <p:nvPr/>
        </p:nvGrpSpPr>
        <p:grpSpPr>
          <a:xfrm>
            <a:off x="6097420" y="3437768"/>
            <a:ext cx="2700003" cy="2376000"/>
            <a:chOff x="6284715" y="3822903"/>
            <a:chExt cx="2700003" cy="2376000"/>
          </a:xfrm>
        </p:grpSpPr>
        <p:sp>
          <p:nvSpPr>
            <p:cNvPr id="18" name="Rechteck 17">
              <a:hlinkClick r:id="rId3"/>
            </p:cNvPr>
            <p:cNvSpPr/>
            <p:nvPr/>
          </p:nvSpPr>
          <p:spPr>
            <a:xfrm>
              <a:off x="6284718" y="3822903"/>
              <a:ext cx="2700000" cy="2376000"/>
            </a:xfrm>
            <a:prstGeom prst="rect">
              <a:avLst/>
            </a:prstGeom>
            <a:solidFill>
              <a:srgbClr val="969696">
                <a:alpha val="69804"/>
              </a:srgbClr>
            </a:solidFill>
            <a:ln w="317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solidFill>
                  <a:srgbClr val="434F55"/>
                </a:solidFill>
                <a:latin typeface="Gill Sans MT" panose="020B0502020104020203" pitchFamily="34" charset="0"/>
              </a:endParaRPr>
            </a:p>
          </p:txBody>
        </p:sp>
        <p:sp>
          <p:nvSpPr>
            <p:cNvPr id="45" name="Textfeld 44">
              <a:hlinkClick r:id="rId3"/>
            </p:cNvPr>
            <p:cNvSpPr txBox="1"/>
            <p:nvPr/>
          </p:nvSpPr>
          <p:spPr>
            <a:xfrm>
              <a:off x="6284715" y="5526618"/>
              <a:ext cx="2690009" cy="584775"/>
            </a:xfrm>
            <a:prstGeom prst="rect">
              <a:avLst/>
            </a:prstGeom>
            <a:noFill/>
          </p:spPr>
          <p:txBody>
            <a:bodyPr wrap="square" rtlCol="0">
              <a:spAutoFit/>
            </a:bodyPr>
            <a:lstStyle/>
            <a:p>
              <a:pPr algn="ctr"/>
              <a:r>
                <a:rPr lang="de-AT" sz="1600" dirty="0">
                  <a:solidFill>
                    <a:schemeClr val="bg1"/>
                  </a:solidFill>
                  <a:latin typeface="Gill Sans MT" panose="020B0502020104020203" pitchFamily="34" charset="0"/>
                </a:rPr>
                <a:t>www.saferinternet.at/zielgruppen/jugendliche</a:t>
              </a:r>
              <a:endParaRPr lang="de-AT" sz="1600" dirty="0">
                <a:solidFill>
                  <a:schemeClr val="bg1"/>
                </a:solidFill>
              </a:endParaRPr>
            </a:p>
          </p:txBody>
        </p:sp>
      </p:grpSp>
      <p:grpSp>
        <p:nvGrpSpPr>
          <p:cNvPr id="74" name="Gruppieren 73"/>
          <p:cNvGrpSpPr/>
          <p:nvPr/>
        </p:nvGrpSpPr>
        <p:grpSpPr>
          <a:xfrm>
            <a:off x="3213886" y="889235"/>
            <a:ext cx="2700299" cy="2376000"/>
            <a:chOff x="3213886" y="1279760"/>
            <a:chExt cx="2700299" cy="2376000"/>
          </a:xfrm>
        </p:grpSpPr>
        <p:sp>
          <p:nvSpPr>
            <p:cNvPr id="17" name="Rechteck 16">
              <a:hlinkClick r:id="rId4"/>
            </p:cNvPr>
            <p:cNvSpPr/>
            <p:nvPr/>
          </p:nvSpPr>
          <p:spPr>
            <a:xfrm>
              <a:off x="3214184" y="1279760"/>
              <a:ext cx="2700000" cy="2376000"/>
            </a:xfrm>
            <a:prstGeom prst="rect">
              <a:avLst/>
            </a:prstGeom>
            <a:solidFill>
              <a:srgbClr val="80197F">
                <a:alpha val="60000"/>
              </a:srgbClr>
            </a:solidFill>
            <a:ln w="317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solidFill>
                  <a:srgbClr val="434F55"/>
                </a:solidFill>
                <a:latin typeface="Gill Sans MT" panose="020B0502020104020203" pitchFamily="34" charset="0"/>
              </a:endParaRPr>
            </a:p>
          </p:txBody>
        </p:sp>
        <p:sp>
          <p:nvSpPr>
            <p:cNvPr id="20" name="Textfeld 19">
              <a:hlinkClick r:id="rId4"/>
            </p:cNvPr>
            <p:cNvSpPr txBox="1"/>
            <p:nvPr/>
          </p:nvSpPr>
          <p:spPr>
            <a:xfrm>
              <a:off x="3214185" y="1413436"/>
              <a:ext cx="2700000" cy="384721"/>
            </a:xfrm>
            <a:prstGeom prst="rect">
              <a:avLst/>
            </a:prstGeom>
            <a:noFill/>
          </p:spPr>
          <p:txBody>
            <a:bodyPr wrap="square" rtlCol="0">
              <a:spAutoFit/>
            </a:bodyPr>
            <a:lstStyle/>
            <a:p>
              <a:pPr algn="ctr"/>
              <a:r>
                <a:rPr lang="de-AT" sz="1900" dirty="0" err="1">
                  <a:latin typeface="Gill Sans MT" panose="020B0502020104020203" pitchFamily="34" charset="0"/>
                </a:rPr>
                <a:t>Broschürenservice</a:t>
              </a:r>
              <a:endParaRPr lang="de-AT" sz="1900" dirty="0"/>
            </a:p>
          </p:txBody>
        </p:sp>
        <p:sp>
          <p:nvSpPr>
            <p:cNvPr id="29" name="Textfeld 28">
              <a:hlinkClick r:id="rId4"/>
            </p:cNvPr>
            <p:cNvSpPr txBox="1"/>
            <p:nvPr/>
          </p:nvSpPr>
          <p:spPr>
            <a:xfrm>
              <a:off x="3213886" y="2984132"/>
              <a:ext cx="2700298" cy="584775"/>
            </a:xfrm>
            <a:prstGeom prst="rect">
              <a:avLst/>
            </a:prstGeom>
            <a:noFill/>
          </p:spPr>
          <p:txBody>
            <a:bodyPr wrap="square" rtlCol="0">
              <a:spAutoFit/>
            </a:bodyPr>
            <a:lstStyle/>
            <a:p>
              <a:pPr algn="ctr"/>
              <a:r>
                <a:rPr lang="de-AT" sz="1600" dirty="0">
                  <a:solidFill>
                    <a:schemeClr val="bg1"/>
                  </a:solidFill>
                  <a:latin typeface="Gill Sans MT" panose="020B0502020104020203" pitchFamily="34" charset="0"/>
                </a:rPr>
                <a:t>www.saferinternet.at/</a:t>
              </a:r>
            </a:p>
            <a:p>
              <a:pPr algn="ctr"/>
              <a:r>
                <a:rPr lang="de-AT" sz="1600" dirty="0" err="1">
                  <a:solidFill>
                    <a:schemeClr val="bg1"/>
                  </a:solidFill>
                  <a:latin typeface="Gill Sans MT" panose="020B0502020104020203" pitchFamily="34" charset="0"/>
                </a:rPr>
                <a:t>broschuerenservice</a:t>
              </a:r>
              <a:endParaRPr lang="de-AT" sz="1600" dirty="0">
                <a:solidFill>
                  <a:schemeClr val="bg1"/>
                </a:solidFill>
              </a:endParaRPr>
            </a:p>
          </p:txBody>
        </p:sp>
        <p:pic>
          <p:nvPicPr>
            <p:cNvPr id="66" name="Grafik 65">
              <a:hlinkClick r:id="rId4"/>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18942" y="1835368"/>
              <a:ext cx="1019931" cy="1113872"/>
            </a:xfrm>
            <a:prstGeom prst="rect">
              <a:avLst/>
            </a:prstGeom>
          </p:spPr>
        </p:pic>
      </p:grpSp>
      <p:grpSp>
        <p:nvGrpSpPr>
          <p:cNvPr id="75" name="Gruppieren 74"/>
          <p:cNvGrpSpPr/>
          <p:nvPr/>
        </p:nvGrpSpPr>
        <p:grpSpPr>
          <a:xfrm>
            <a:off x="6087431" y="894906"/>
            <a:ext cx="2700000" cy="2376000"/>
            <a:chOff x="6087431" y="1285431"/>
            <a:chExt cx="2700000" cy="2376000"/>
          </a:xfrm>
        </p:grpSpPr>
        <p:grpSp>
          <p:nvGrpSpPr>
            <p:cNvPr id="48" name="Gruppieren 47"/>
            <p:cNvGrpSpPr/>
            <p:nvPr/>
          </p:nvGrpSpPr>
          <p:grpSpPr>
            <a:xfrm>
              <a:off x="6087431" y="1285431"/>
              <a:ext cx="2700000" cy="2376000"/>
              <a:chOff x="6295976" y="1280662"/>
              <a:chExt cx="2700000" cy="2376000"/>
            </a:xfrm>
          </p:grpSpPr>
          <p:sp>
            <p:nvSpPr>
              <p:cNvPr id="19" name="Rechteck 18">
                <a:hlinkClick r:id="rId6"/>
              </p:cNvPr>
              <p:cNvSpPr/>
              <p:nvPr/>
            </p:nvSpPr>
            <p:spPr>
              <a:xfrm>
                <a:off x="6295976" y="1280662"/>
                <a:ext cx="2700000" cy="2376000"/>
              </a:xfrm>
              <a:prstGeom prst="rect">
                <a:avLst/>
              </a:prstGeom>
              <a:solidFill>
                <a:srgbClr val="ED7D31">
                  <a:alpha val="80000"/>
                </a:srgbClr>
              </a:solidFill>
              <a:ln w="317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solidFill>
                    <a:srgbClr val="434F55"/>
                  </a:solidFill>
                  <a:latin typeface="Gill Sans MT" panose="020B0502020104020203" pitchFamily="34" charset="0"/>
                </a:endParaRPr>
              </a:p>
            </p:txBody>
          </p:sp>
          <p:sp>
            <p:nvSpPr>
              <p:cNvPr id="21" name="Textfeld 20">
                <a:hlinkClick r:id="rId6"/>
              </p:cNvPr>
              <p:cNvSpPr txBox="1"/>
              <p:nvPr/>
            </p:nvSpPr>
            <p:spPr>
              <a:xfrm>
                <a:off x="6295977" y="1425170"/>
                <a:ext cx="2699999" cy="384721"/>
              </a:xfrm>
              <a:prstGeom prst="rect">
                <a:avLst/>
              </a:prstGeom>
              <a:noFill/>
            </p:spPr>
            <p:txBody>
              <a:bodyPr wrap="square" rtlCol="0">
                <a:spAutoFit/>
              </a:bodyPr>
              <a:lstStyle/>
              <a:p>
                <a:pPr algn="ctr"/>
                <a:r>
                  <a:rPr lang="de-AT" sz="1900" dirty="0">
                    <a:latin typeface="Gill Sans MT" panose="020B0502020104020203" pitchFamily="34" charset="0"/>
                  </a:rPr>
                  <a:t>Veranstaltungsservice</a:t>
                </a:r>
                <a:endParaRPr lang="de-AT" sz="1900" dirty="0"/>
              </a:p>
            </p:txBody>
          </p:sp>
          <p:sp>
            <p:nvSpPr>
              <p:cNvPr id="31" name="Textfeld 30">
                <a:hlinkClick r:id="rId6"/>
              </p:cNvPr>
              <p:cNvSpPr txBox="1"/>
              <p:nvPr/>
            </p:nvSpPr>
            <p:spPr>
              <a:xfrm>
                <a:off x="6305968" y="2983015"/>
                <a:ext cx="2690008" cy="584775"/>
              </a:xfrm>
              <a:prstGeom prst="rect">
                <a:avLst/>
              </a:prstGeom>
              <a:noFill/>
            </p:spPr>
            <p:txBody>
              <a:bodyPr wrap="square" rtlCol="0">
                <a:spAutoFit/>
              </a:bodyPr>
              <a:lstStyle/>
              <a:p>
                <a:pPr algn="ctr"/>
                <a:r>
                  <a:rPr lang="de-AT" sz="1600" dirty="0">
                    <a:solidFill>
                      <a:schemeClr val="bg1"/>
                    </a:solidFill>
                    <a:latin typeface="Gill Sans MT" panose="020B0502020104020203" pitchFamily="34" charset="0"/>
                  </a:rPr>
                  <a:t>www.saferinternet.at/</a:t>
                </a:r>
              </a:p>
              <a:p>
                <a:pPr algn="ctr"/>
                <a:r>
                  <a:rPr lang="de-AT" sz="1600" dirty="0" err="1">
                    <a:solidFill>
                      <a:schemeClr val="bg1"/>
                    </a:solidFill>
                    <a:latin typeface="Gill Sans MT" panose="020B0502020104020203" pitchFamily="34" charset="0"/>
                  </a:rPr>
                  <a:t>veranstaltungsservice</a:t>
                </a:r>
                <a:endParaRPr lang="de-AT" sz="1600" dirty="0">
                  <a:solidFill>
                    <a:schemeClr val="bg1"/>
                  </a:solidFill>
                </a:endParaRPr>
              </a:p>
            </p:txBody>
          </p:sp>
        </p:grpSp>
        <p:pic>
          <p:nvPicPr>
            <p:cNvPr id="67" name="Grafik 66">
              <a:hlinkClick r:id="rId6"/>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48408" y="1853337"/>
              <a:ext cx="960742" cy="1095111"/>
            </a:xfrm>
            <a:prstGeom prst="rect">
              <a:avLst/>
            </a:prstGeom>
          </p:spPr>
        </p:pic>
      </p:grpSp>
      <p:grpSp>
        <p:nvGrpSpPr>
          <p:cNvPr id="76" name="Gruppieren 75"/>
          <p:cNvGrpSpPr/>
          <p:nvPr/>
        </p:nvGrpSpPr>
        <p:grpSpPr>
          <a:xfrm>
            <a:off x="338351" y="3431476"/>
            <a:ext cx="2826481" cy="2376000"/>
            <a:chOff x="338351" y="3822001"/>
            <a:chExt cx="2826481" cy="2376000"/>
          </a:xfrm>
        </p:grpSpPr>
        <p:grpSp>
          <p:nvGrpSpPr>
            <p:cNvPr id="46" name="Gruppieren 45"/>
            <p:cNvGrpSpPr/>
            <p:nvPr/>
          </p:nvGrpSpPr>
          <p:grpSpPr>
            <a:xfrm>
              <a:off x="338351" y="3822001"/>
              <a:ext cx="2826481" cy="2376000"/>
              <a:chOff x="576552" y="3822903"/>
              <a:chExt cx="2826481" cy="2376000"/>
            </a:xfrm>
          </p:grpSpPr>
          <p:sp>
            <p:nvSpPr>
              <p:cNvPr id="52" name="Rechteck 51">
                <a:hlinkClick r:id="rId8"/>
              </p:cNvPr>
              <p:cNvSpPr/>
              <p:nvPr/>
            </p:nvSpPr>
            <p:spPr>
              <a:xfrm>
                <a:off x="611188" y="3822903"/>
                <a:ext cx="2700000" cy="2376000"/>
              </a:xfrm>
              <a:prstGeom prst="rect">
                <a:avLst/>
              </a:prstGeom>
              <a:solidFill>
                <a:srgbClr val="2E75B6">
                  <a:alpha val="80000"/>
                </a:srgbClr>
              </a:solidFill>
              <a:ln w="317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solidFill>
                    <a:srgbClr val="434F55"/>
                  </a:solidFill>
                  <a:latin typeface="Gill Sans MT" panose="020B0502020104020203" pitchFamily="34" charset="0"/>
                </a:endParaRPr>
              </a:p>
            </p:txBody>
          </p:sp>
          <p:sp>
            <p:nvSpPr>
              <p:cNvPr id="57" name="Textfeld 56">
                <a:hlinkClick r:id="rId8"/>
              </p:cNvPr>
              <p:cNvSpPr txBox="1"/>
              <p:nvPr/>
            </p:nvSpPr>
            <p:spPr>
              <a:xfrm>
                <a:off x="576552" y="3961052"/>
                <a:ext cx="2826481" cy="384721"/>
              </a:xfrm>
              <a:prstGeom prst="rect">
                <a:avLst/>
              </a:prstGeom>
              <a:noFill/>
            </p:spPr>
            <p:txBody>
              <a:bodyPr wrap="square" rtlCol="0">
                <a:spAutoFit/>
              </a:bodyPr>
              <a:lstStyle/>
              <a:p>
                <a:pPr algn="ctr"/>
                <a:r>
                  <a:rPr lang="de-AT" sz="1900" dirty="0">
                    <a:latin typeface="Gill Sans MT" panose="020B0502020104020203" pitchFamily="34" charset="0"/>
                  </a:rPr>
                  <a:t>Privatsphäre-Leitfäden</a:t>
                </a:r>
                <a:endParaRPr lang="de-AT" sz="2000" dirty="0">
                  <a:latin typeface="Gill Sans MT" panose="020B0502020104020203" pitchFamily="34" charset="0"/>
                </a:endParaRPr>
              </a:p>
            </p:txBody>
          </p:sp>
          <p:sp>
            <p:nvSpPr>
              <p:cNvPr id="30" name="Textfeld 29">
                <a:hlinkClick r:id="rId8"/>
              </p:cNvPr>
              <p:cNvSpPr txBox="1"/>
              <p:nvPr/>
            </p:nvSpPr>
            <p:spPr>
              <a:xfrm>
                <a:off x="611186" y="5532910"/>
                <a:ext cx="2700000" cy="584775"/>
              </a:xfrm>
              <a:prstGeom prst="rect">
                <a:avLst/>
              </a:prstGeom>
              <a:noFill/>
            </p:spPr>
            <p:txBody>
              <a:bodyPr wrap="square" rtlCol="0">
                <a:spAutoFit/>
              </a:bodyPr>
              <a:lstStyle/>
              <a:p>
                <a:pPr algn="ctr"/>
                <a:r>
                  <a:rPr lang="de-AT" sz="1600" dirty="0">
                    <a:solidFill>
                      <a:schemeClr val="bg1"/>
                    </a:solidFill>
                    <a:latin typeface="Gill Sans MT" panose="020B0502020104020203" pitchFamily="34" charset="0"/>
                  </a:rPr>
                  <a:t>www.saferinternet.at/</a:t>
                </a:r>
                <a:br>
                  <a:rPr lang="de-AT" sz="1600" dirty="0">
                    <a:solidFill>
                      <a:schemeClr val="bg1"/>
                    </a:solidFill>
                    <a:latin typeface="Gill Sans MT" panose="020B0502020104020203" pitchFamily="34" charset="0"/>
                  </a:rPr>
                </a:br>
                <a:r>
                  <a:rPr lang="de-AT" sz="1600" dirty="0">
                    <a:solidFill>
                      <a:schemeClr val="bg1"/>
                    </a:solidFill>
                    <a:latin typeface="Gill Sans MT" panose="020B0502020104020203" pitchFamily="34" charset="0"/>
                  </a:rPr>
                  <a:t>leitfaden</a:t>
                </a:r>
                <a:endParaRPr lang="de-AT" sz="1600" dirty="0">
                  <a:solidFill>
                    <a:schemeClr val="bg1"/>
                  </a:solidFill>
                </a:endParaRPr>
              </a:p>
            </p:txBody>
          </p:sp>
        </p:grpSp>
        <p:pic>
          <p:nvPicPr>
            <p:cNvPr id="68" name="Grafik 67">
              <a:hlinkClick r:id="rId8"/>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51022" y="4427707"/>
              <a:ext cx="1170876" cy="1135179"/>
            </a:xfrm>
            <a:prstGeom prst="rect">
              <a:avLst/>
            </a:prstGeom>
          </p:spPr>
        </p:pic>
      </p:grpSp>
      <p:grpSp>
        <p:nvGrpSpPr>
          <p:cNvPr id="77" name="Gruppieren 76"/>
          <p:cNvGrpSpPr/>
          <p:nvPr/>
        </p:nvGrpSpPr>
        <p:grpSpPr>
          <a:xfrm>
            <a:off x="3213886" y="3444059"/>
            <a:ext cx="2700298" cy="2376000"/>
            <a:chOff x="3213886" y="3834584"/>
            <a:chExt cx="2700298" cy="2376000"/>
          </a:xfrm>
        </p:grpSpPr>
        <p:grpSp>
          <p:nvGrpSpPr>
            <p:cNvPr id="14" name="Gruppieren 13"/>
            <p:cNvGrpSpPr/>
            <p:nvPr/>
          </p:nvGrpSpPr>
          <p:grpSpPr>
            <a:xfrm>
              <a:off x="3213886" y="3834584"/>
              <a:ext cx="2700298" cy="2376000"/>
              <a:chOff x="3385254" y="3732354"/>
              <a:chExt cx="2700298" cy="2376000"/>
            </a:xfrm>
          </p:grpSpPr>
          <p:sp>
            <p:nvSpPr>
              <p:cNvPr id="16" name="Rechteck 15">
                <a:hlinkClick r:id="rId10"/>
              </p:cNvPr>
              <p:cNvSpPr/>
              <p:nvPr/>
            </p:nvSpPr>
            <p:spPr>
              <a:xfrm>
                <a:off x="3385552" y="3732354"/>
                <a:ext cx="2700000" cy="2376000"/>
              </a:xfrm>
              <a:prstGeom prst="rect">
                <a:avLst/>
              </a:prstGeom>
              <a:solidFill>
                <a:srgbClr val="94C23D">
                  <a:alpha val="89804"/>
                </a:srgbClr>
              </a:solidFill>
              <a:ln w="317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solidFill>
                    <a:srgbClr val="434F55"/>
                  </a:solidFill>
                  <a:latin typeface="Gill Sans MT" panose="020B0502020104020203" pitchFamily="34" charset="0"/>
                </a:endParaRPr>
              </a:p>
            </p:txBody>
          </p:sp>
          <p:sp>
            <p:nvSpPr>
              <p:cNvPr id="22" name="Textfeld 21">
                <a:hlinkClick r:id="rId10"/>
              </p:cNvPr>
              <p:cNvSpPr txBox="1"/>
              <p:nvPr/>
            </p:nvSpPr>
            <p:spPr>
              <a:xfrm>
                <a:off x="3385255" y="3859435"/>
                <a:ext cx="2700297" cy="384721"/>
              </a:xfrm>
              <a:prstGeom prst="rect">
                <a:avLst/>
              </a:prstGeom>
              <a:noFill/>
            </p:spPr>
            <p:txBody>
              <a:bodyPr wrap="square" rtlCol="0">
                <a:spAutoFit/>
              </a:bodyPr>
              <a:lstStyle/>
              <a:p>
                <a:pPr algn="ctr"/>
                <a:r>
                  <a:rPr lang="de-AT" sz="1900" dirty="0">
                    <a:latin typeface="Gill Sans MT" panose="020B0502020104020203" pitchFamily="34" charset="0"/>
                  </a:rPr>
                  <a:t>Tests und Quiz</a:t>
                </a:r>
                <a:endParaRPr lang="de-AT" sz="1900" dirty="0"/>
              </a:p>
            </p:txBody>
          </p:sp>
          <p:sp>
            <p:nvSpPr>
              <p:cNvPr id="34" name="Textfeld 33">
                <a:hlinkClick r:id="rId10"/>
              </p:cNvPr>
              <p:cNvSpPr txBox="1"/>
              <p:nvPr/>
            </p:nvSpPr>
            <p:spPr>
              <a:xfrm>
                <a:off x="3385254" y="5429778"/>
                <a:ext cx="2700298" cy="584775"/>
              </a:xfrm>
              <a:prstGeom prst="rect">
                <a:avLst/>
              </a:prstGeom>
              <a:noFill/>
            </p:spPr>
            <p:txBody>
              <a:bodyPr wrap="square" rtlCol="0">
                <a:spAutoFit/>
              </a:bodyPr>
              <a:lstStyle/>
              <a:p>
                <a:pPr algn="ctr"/>
                <a:r>
                  <a:rPr lang="de-AT" sz="1600" dirty="0">
                    <a:solidFill>
                      <a:schemeClr val="bg1"/>
                    </a:solidFill>
                    <a:latin typeface="Gill Sans MT" panose="020B0502020104020203" pitchFamily="34" charset="0"/>
                  </a:rPr>
                  <a:t>www.saferinternet.at/</a:t>
                </a:r>
              </a:p>
              <a:p>
                <a:pPr algn="ctr"/>
                <a:r>
                  <a:rPr lang="de-AT" sz="1600" dirty="0" err="1">
                    <a:solidFill>
                      <a:schemeClr val="bg1"/>
                    </a:solidFill>
                    <a:latin typeface="Gill Sans MT" panose="020B0502020104020203" pitchFamily="34" charset="0"/>
                  </a:rPr>
                  <a:t>quiz</a:t>
                </a:r>
                <a:endParaRPr lang="de-AT" sz="1600" dirty="0">
                  <a:solidFill>
                    <a:schemeClr val="bg1"/>
                  </a:solidFill>
                </a:endParaRPr>
              </a:p>
            </p:txBody>
          </p:sp>
        </p:grpSp>
        <p:pic>
          <p:nvPicPr>
            <p:cNvPr id="69" name="Grafik 68">
              <a:hlinkClick r:id="rId10"/>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120704" y="4484392"/>
              <a:ext cx="877915" cy="1050837"/>
            </a:xfrm>
            <a:prstGeom prst="rect">
              <a:avLst/>
            </a:prstGeom>
          </p:spPr>
        </p:pic>
      </p:grpSp>
      <p:sp>
        <p:nvSpPr>
          <p:cNvPr id="44" name="Textfeld 43">
            <a:hlinkClick r:id="rId3"/>
          </p:cNvPr>
          <p:cNvSpPr txBox="1"/>
          <p:nvPr/>
        </p:nvSpPr>
        <p:spPr>
          <a:xfrm>
            <a:off x="6097423" y="3577043"/>
            <a:ext cx="2699999" cy="677108"/>
          </a:xfrm>
          <a:prstGeom prst="rect">
            <a:avLst/>
          </a:prstGeom>
          <a:noFill/>
        </p:spPr>
        <p:txBody>
          <a:bodyPr wrap="square" rtlCol="0">
            <a:spAutoFit/>
          </a:bodyPr>
          <a:lstStyle/>
          <a:p>
            <a:pPr algn="ctr"/>
            <a:r>
              <a:rPr lang="de-AT" sz="1900" dirty="0">
                <a:latin typeface="Gill Sans MT" panose="020B0502020104020203" pitchFamily="34" charset="0"/>
              </a:rPr>
              <a:t>Tipps &amp; Infos für Jugendliche</a:t>
            </a:r>
            <a:endParaRPr lang="de-AT" sz="1900" dirty="0"/>
          </a:p>
        </p:txBody>
      </p:sp>
      <p:pic>
        <p:nvPicPr>
          <p:cNvPr id="49" name="Grafik 48">
            <a:hlinkClick r:id="rId3"/>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830274" y="4037182"/>
            <a:ext cx="1214314" cy="1200821"/>
          </a:xfrm>
          <a:prstGeom prst="rect">
            <a:avLst/>
          </a:prstGeom>
        </p:spPr>
      </p:pic>
      <p:grpSp>
        <p:nvGrpSpPr>
          <p:cNvPr id="53" name="Gruppieren 52"/>
          <p:cNvGrpSpPr/>
          <p:nvPr/>
        </p:nvGrpSpPr>
        <p:grpSpPr>
          <a:xfrm>
            <a:off x="372985" y="889235"/>
            <a:ext cx="2700000" cy="2389402"/>
            <a:chOff x="372985" y="1279760"/>
            <a:chExt cx="2700000" cy="2389402"/>
          </a:xfrm>
        </p:grpSpPr>
        <p:sp>
          <p:nvSpPr>
            <p:cNvPr id="55" name="Rechteck 54">
              <a:hlinkClick r:id="rId13"/>
            </p:cNvPr>
            <p:cNvSpPr/>
            <p:nvPr/>
          </p:nvSpPr>
          <p:spPr>
            <a:xfrm>
              <a:off x="372985" y="1279760"/>
              <a:ext cx="2700000" cy="2376000"/>
            </a:xfrm>
            <a:prstGeom prst="rect">
              <a:avLst/>
            </a:prstGeom>
            <a:solidFill>
              <a:srgbClr val="F39200">
                <a:alpha val="70000"/>
              </a:srgbClr>
            </a:solidFill>
            <a:ln w="31750">
              <a:no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solidFill>
                  <a:srgbClr val="434F55"/>
                </a:solidFill>
                <a:latin typeface="Gill Sans MT" panose="020B0502020104020203" pitchFamily="34" charset="0"/>
              </a:endParaRPr>
            </a:p>
          </p:txBody>
        </p:sp>
        <p:sp>
          <p:nvSpPr>
            <p:cNvPr id="56" name="Textfeld 55">
              <a:hlinkClick r:id="rId13"/>
            </p:cNvPr>
            <p:cNvSpPr txBox="1"/>
            <p:nvPr/>
          </p:nvSpPr>
          <p:spPr>
            <a:xfrm>
              <a:off x="372985" y="1431198"/>
              <a:ext cx="2700000" cy="384721"/>
            </a:xfrm>
            <a:prstGeom prst="rect">
              <a:avLst/>
            </a:prstGeom>
            <a:noFill/>
          </p:spPr>
          <p:txBody>
            <a:bodyPr wrap="square" rtlCol="0">
              <a:spAutoFit/>
            </a:bodyPr>
            <a:lstStyle/>
            <a:p>
              <a:pPr algn="ctr"/>
              <a:r>
                <a:rPr lang="de-AT" sz="1900" dirty="0">
                  <a:latin typeface="Gill Sans MT" panose="020B0502020104020203" pitchFamily="34" charset="0"/>
                </a:rPr>
                <a:t>Tipps &amp; Infos</a:t>
              </a:r>
            </a:p>
          </p:txBody>
        </p:sp>
        <p:sp>
          <p:nvSpPr>
            <p:cNvPr id="58" name="Textfeld 57">
              <a:hlinkClick r:id="rId13"/>
            </p:cNvPr>
            <p:cNvSpPr txBox="1"/>
            <p:nvPr/>
          </p:nvSpPr>
          <p:spPr>
            <a:xfrm>
              <a:off x="372985" y="2982193"/>
              <a:ext cx="2700000" cy="338554"/>
            </a:xfrm>
            <a:prstGeom prst="rect">
              <a:avLst/>
            </a:prstGeom>
            <a:noFill/>
          </p:spPr>
          <p:txBody>
            <a:bodyPr wrap="square" rtlCol="0">
              <a:spAutoFit/>
            </a:bodyPr>
            <a:lstStyle/>
            <a:p>
              <a:pPr algn="ctr"/>
              <a:r>
                <a:rPr lang="de-AT" sz="1600" dirty="0">
                  <a:solidFill>
                    <a:schemeClr val="bg1"/>
                  </a:solidFill>
                  <a:latin typeface="Gill Sans MT" panose="020B0502020104020203" pitchFamily="34" charset="0"/>
                </a:rPr>
                <a:t>www.saferinternet.at</a:t>
              </a:r>
              <a:endParaRPr lang="de-AT" sz="1600" dirty="0">
                <a:solidFill>
                  <a:schemeClr val="bg1"/>
                </a:solidFill>
              </a:endParaRPr>
            </a:p>
          </p:txBody>
        </p:sp>
        <p:grpSp>
          <p:nvGrpSpPr>
            <p:cNvPr id="62" name="Gruppieren 61"/>
            <p:cNvGrpSpPr/>
            <p:nvPr/>
          </p:nvGrpSpPr>
          <p:grpSpPr>
            <a:xfrm>
              <a:off x="826801" y="3236430"/>
              <a:ext cx="1444789" cy="432732"/>
              <a:chOff x="826801" y="3236430"/>
              <a:chExt cx="1444789" cy="432732"/>
            </a:xfrm>
          </p:grpSpPr>
          <p:pic>
            <p:nvPicPr>
              <p:cNvPr id="71" name="Grafik 70">
                <a:hlinkClick r:id="rId14"/>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826801" y="3312797"/>
                <a:ext cx="259762" cy="259762"/>
              </a:xfrm>
              <a:prstGeom prst="rect">
                <a:avLst/>
              </a:prstGeom>
            </p:spPr>
          </p:pic>
          <p:pic>
            <p:nvPicPr>
              <p:cNvPr id="72" name="Grafik 71">
                <a:hlinkClick r:id="rId16"/>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227464" y="3303699"/>
                <a:ext cx="273299" cy="273299"/>
              </a:xfrm>
              <a:prstGeom prst="rect">
                <a:avLst/>
              </a:prstGeom>
            </p:spPr>
          </p:pic>
          <p:pic>
            <p:nvPicPr>
              <p:cNvPr id="78" name="Grafik 77">
                <a:hlinkClick r:id="rId18"/>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1515125" y="3236430"/>
                <a:ext cx="432733" cy="432732"/>
              </a:xfrm>
              <a:prstGeom prst="rect">
                <a:avLst/>
              </a:prstGeom>
            </p:spPr>
          </p:pic>
          <p:pic>
            <p:nvPicPr>
              <p:cNvPr id="79" name="Grafik 78">
                <a:hlinkClick r:id="rId20"/>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1961937" y="3343782"/>
                <a:ext cx="309653" cy="218027"/>
              </a:xfrm>
              <a:prstGeom prst="rect">
                <a:avLst/>
              </a:prstGeom>
            </p:spPr>
          </p:pic>
        </p:grpSp>
        <p:pic>
          <p:nvPicPr>
            <p:cNvPr id="70" name="Grafik 69">
              <a:hlinkClick r:id="rId13"/>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1187412" y="1912910"/>
              <a:ext cx="1146811" cy="987129"/>
            </a:xfrm>
            <a:prstGeom prst="rect">
              <a:avLst/>
            </a:prstGeom>
          </p:spPr>
        </p:pic>
      </p:grpSp>
      <p:pic>
        <p:nvPicPr>
          <p:cNvPr id="59" name="Grafik 58">
            <a:hlinkClick r:id="rId23"/>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2334223" y="2905211"/>
            <a:ext cx="314117" cy="314117"/>
          </a:xfrm>
          <a:prstGeom prst="rect">
            <a:avLst/>
          </a:prstGeom>
        </p:spPr>
      </p:pic>
      <p:sp>
        <p:nvSpPr>
          <p:cNvPr id="43" name="Textfeld 42">
            <a:extLst>
              <a:ext uri="{FF2B5EF4-FFF2-40B4-BE49-F238E27FC236}">
                <a16:creationId xmlns:a16="http://schemas.microsoft.com/office/drawing/2014/main" id="{720B7145-C1DA-4D26-B108-C18116ECDBD4}"/>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Informationsangebote von Saferinternet.at</a:t>
            </a:r>
          </a:p>
        </p:txBody>
      </p:sp>
    </p:spTree>
    <p:extLst>
      <p:ext uri="{BB962C8B-B14F-4D97-AF65-F5344CB8AC3E}">
        <p14:creationId xmlns:p14="http://schemas.microsoft.com/office/powerpoint/2010/main" val="21905399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99883A46-667C-1948-B6C5-F9F55F0A306F}"/>
              </a:ext>
            </a:extLst>
          </p:cNvPr>
          <p:cNvSpPr txBox="1"/>
          <p:nvPr/>
        </p:nvSpPr>
        <p:spPr>
          <a:xfrm>
            <a:off x="5734862" y="6473279"/>
            <a:ext cx="3409138" cy="384721"/>
          </a:xfrm>
          <a:prstGeom prst="rect">
            <a:avLst/>
          </a:prstGeom>
          <a:noFill/>
        </p:spPr>
        <p:txBody>
          <a:bodyPr wrap="none" rtlCol="0">
            <a:spAutoFit/>
          </a:bodyPr>
          <a:lstStyle/>
          <a:p>
            <a:r>
              <a:rPr lang="de-DE" sz="1900" dirty="0">
                <a:latin typeface="Gill Sans MT" panose="020B0502020104020203" pitchFamily="34" charset="0"/>
              </a:rPr>
              <a:t>Entspannung - ganz ohne Handy?</a:t>
            </a:r>
          </a:p>
        </p:txBody>
      </p:sp>
      <p:pic>
        <p:nvPicPr>
          <p:cNvPr id="5" name="Grafik 4" descr="Ein Bild, das Gras, Person, draußen, jung enthält.&#10;&#10;Automatisch generierte Beschreibung">
            <a:extLst>
              <a:ext uri="{FF2B5EF4-FFF2-40B4-BE49-F238E27FC236}">
                <a16:creationId xmlns:a16="http://schemas.microsoft.com/office/drawing/2014/main" id="{F6A36AA4-C09E-934C-968A-4947E675D9B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79261"/>
            <a:ext cx="9144000" cy="6485467"/>
          </a:xfrm>
          <a:prstGeom prst="rect">
            <a:avLst/>
          </a:prstGeom>
        </p:spPr>
      </p:pic>
      <p:sp>
        <p:nvSpPr>
          <p:cNvPr id="3" name="Textfeld 2">
            <a:extLst>
              <a:ext uri="{FF2B5EF4-FFF2-40B4-BE49-F238E27FC236}">
                <a16:creationId xmlns:a16="http://schemas.microsoft.com/office/drawing/2014/main" id="{326FF7E1-4111-2B4C-9FEB-1D95F98226C7}"/>
              </a:ext>
            </a:extLst>
          </p:cNvPr>
          <p:cNvSpPr txBox="1"/>
          <p:nvPr/>
        </p:nvSpPr>
        <p:spPr>
          <a:xfrm>
            <a:off x="6639275" y="6059965"/>
            <a:ext cx="2504725" cy="307777"/>
          </a:xfrm>
          <a:prstGeom prst="rect">
            <a:avLst/>
          </a:prstGeom>
          <a:noFill/>
        </p:spPr>
        <p:txBody>
          <a:bodyPr wrap="none" rtlCol="0">
            <a:spAutoFit/>
          </a:bodyPr>
          <a:lstStyle/>
          <a:p>
            <a:r>
              <a:rPr lang="en" sz="1400" dirty="0">
                <a:solidFill>
                  <a:schemeClr val="bg1"/>
                </a:solidFill>
                <a:latin typeface="Gill Sans MT" panose="020B0502020104020203" pitchFamily="34" charset="0"/>
              </a:rPr>
              <a:t>Bild: </a:t>
            </a:r>
            <a:r>
              <a:rPr lang="en" sz="14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Johnny McClung</a:t>
            </a:r>
            <a:r>
              <a:rPr lang="en" sz="1400" dirty="0">
                <a:solidFill>
                  <a:schemeClr val="bg1"/>
                </a:solidFill>
                <a:latin typeface="Gill Sans MT" panose="020B0502020104020203" pitchFamily="34" charset="0"/>
              </a:rPr>
              <a:t> / Unsplash</a:t>
            </a:r>
          </a:p>
        </p:txBody>
      </p:sp>
    </p:spTree>
    <p:extLst>
      <p:ext uri="{BB962C8B-B14F-4D97-AF65-F5344CB8AC3E}">
        <p14:creationId xmlns:p14="http://schemas.microsoft.com/office/powerpoint/2010/main" val="1452445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saferinternet.at/fileadmin/redakteure/Footer/Presse/SID_2019/Infografik_erste_Hilfe_digitaler_Zeitstress.png">
            <a:hlinkClick r:id="rId3"/>
            <a:extLst>
              <a:ext uri="{FF2B5EF4-FFF2-40B4-BE49-F238E27FC236}">
                <a16:creationId xmlns:a16="http://schemas.microsoft.com/office/drawing/2014/main" id="{7E5F8736-443F-5F43-AD86-4DEDAC6C003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7255"/>
          <a:stretch/>
        </p:blipFill>
        <p:spPr bwMode="auto">
          <a:xfrm>
            <a:off x="3175" y="0"/>
            <a:ext cx="9137650" cy="6360459"/>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7B8BF713-B192-43E6-8D4A-B9B63A2842E9}"/>
              </a:ext>
            </a:extLst>
          </p:cNvPr>
          <p:cNvSpPr txBox="1"/>
          <p:nvPr/>
        </p:nvSpPr>
        <p:spPr>
          <a:xfrm>
            <a:off x="7069458" y="6473279"/>
            <a:ext cx="2074542" cy="384721"/>
          </a:xfrm>
          <a:prstGeom prst="rect">
            <a:avLst/>
          </a:prstGeom>
          <a:noFill/>
        </p:spPr>
        <p:txBody>
          <a:bodyPr wrap="none" rtlCol="0">
            <a:spAutoFit/>
          </a:bodyPr>
          <a:lstStyle/>
          <a:p>
            <a:r>
              <a:rPr lang="de-DE" sz="1900" dirty="0">
                <a:latin typeface="Gill Sans MT" panose="020B0502020104020203" pitchFamily="34" charset="0"/>
              </a:rPr>
              <a:t>Digitaler Zeitstress</a:t>
            </a:r>
          </a:p>
        </p:txBody>
      </p:sp>
    </p:spTree>
    <p:extLst>
      <p:ext uri="{BB962C8B-B14F-4D97-AF65-F5344CB8AC3E}">
        <p14:creationId xmlns:p14="http://schemas.microsoft.com/office/powerpoint/2010/main" val="32047791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D86DE3-DFE8-4D33-8745-5E139F9217AB}"/>
              </a:ext>
            </a:extLst>
          </p:cNvPr>
          <p:cNvSpPr>
            <a:spLocks noGrp="1"/>
          </p:cNvSpPr>
          <p:nvPr>
            <p:ph type="title"/>
          </p:nvPr>
        </p:nvSpPr>
        <p:spPr/>
        <p:txBody>
          <a:bodyPr/>
          <a:lstStyle/>
          <a:p>
            <a:endParaRPr lang="de-AT"/>
          </a:p>
        </p:txBody>
      </p:sp>
      <p:pic>
        <p:nvPicPr>
          <p:cNvPr id="8" name="Inhaltsplatzhalter 7">
            <a:extLst>
              <a:ext uri="{FF2B5EF4-FFF2-40B4-BE49-F238E27FC236}">
                <a16:creationId xmlns:a16="http://schemas.microsoft.com/office/drawing/2014/main" id="{C45EA39A-1AA7-476D-8811-EF28463FAEAD}"/>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1" y="-127224"/>
            <a:ext cx="9143999" cy="6533035"/>
          </a:xfrm>
        </p:spPr>
      </p:pic>
      <p:sp>
        <p:nvSpPr>
          <p:cNvPr id="3" name="Textfeld 2">
            <a:extLst>
              <a:ext uri="{FF2B5EF4-FFF2-40B4-BE49-F238E27FC236}">
                <a16:creationId xmlns:a16="http://schemas.microsoft.com/office/drawing/2014/main" id="{621F8F79-629C-4522-878B-149149DFE91A}"/>
              </a:ext>
            </a:extLst>
          </p:cNvPr>
          <p:cNvSpPr txBox="1"/>
          <p:nvPr/>
        </p:nvSpPr>
        <p:spPr>
          <a:xfrm>
            <a:off x="6806309" y="6098034"/>
            <a:ext cx="2337691" cy="307777"/>
          </a:xfrm>
          <a:prstGeom prst="rect">
            <a:avLst/>
          </a:prstGeom>
          <a:noFill/>
        </p:spPr>
        <p:txBody>
          <a:bodyPr wrap="none" rtlCol="0">
            <a:spAutoFit/>
          </a:bodyPr>
          <a:lstStyle/>
          <a:p>
            <a:r>
              <a:rPr lang="de-AT" sz="1400" dirty="0">
                <a:solidFill>
                  <a:schemeClr val="bg1"/>
                </a:solidFill>
                <a:latin typeface="Gill Sans MT" panose="020B0502020104020203" pitchFamily="34" charset="0"/>
              </a:rPr>
              <a:t>Bild: </a:t>
            </a:r>
            <a:r>
              <a:rPr lang="de-AT" sz="14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cre8tivehome0</a:t>
            </a:r>
            <a:r>
              <a:rPr lang="de-AT" sz="1400" dirty="0">
                <a:solidFill>
                  <a:schemeClr val="bg1"/>
                </a:solidFill>
                <a:latin typeface="Gill Sans MT" panose="020B0502020104020203" pitchFamily="34" charset="0"/>
              </a:rPr>
              <a:t> / </a:t>
            </a:r>
            <a:r>
              <a:rPr lang="de-AT" sz="1400" dirty="0" err="1">
                <a:solidFill>
                  <a:schemeClr val="bg1"/>
                </a:solidFill>
                <a:latin typeface="Gill Sans MT" panose="020B0502020104020203" pitchFamily="34" charset="0"/>
              </a:rPr>
              <a:t>pixabay</a:t>
            </a:r>
            <a:endParaRPr lang="de-AT" sz="1400" dirty="0">
              <a:solidFill>
                <a:schemeClr val="bg1"/>
              </a:solidFill>
              <a:latin typeface="Gill Sans MT" panose="020B0502020104020203" pitchFamily="34" charset="0"/>
            </a:endParaRPr>
          </a:p>
        </p:txBody>
      </p:sp>
      <p:sp>
        <p:nvSpPr>
          <p:cNvPr id="6" name="Textfeld 5">
            <a:extLst>
              <a:ext uri="{FF2B5EF4-FFF2-40B4-BE49-F238E27FC236}">
                <a16:creationId xmlns:a16="http://schemas.microsoft.com/office/drawing/2014/main" id="{5276ECCD-0A86-44EC-BCB2-20951D5A03D6}"/>
              </a:ext>
            </a:extLst>
          </p:cNvPr>
          <p:cNvSpPr txBox="1"/>
          <p:nvPr/>
        </p:nvSpPr>
        <p:spPr>
          <a:xfrm>
            <a:off x="7715404" y="6473279"/>
            <a:ext cx="1428596" cy="384721"/>
          </a:xfrm>
          <a:prstGeom prst="rect">
            <a:avLst/>
          </a:prstGeom>
          <a:noFill/>
        </p:spPr>
        <p:txBody>
          <a:bodyPr wrap="none" rtlCol="0">
            <a:spAutoFit/>
          </a:bodyPr>
          <a:lstStyle/>
          <a:p>
            <a:r>
              <a:rPr lang="de-DE" sz="1900" dirty="0">
                <a:latin typeface="Gill Sans MT" panose="020B0502020104020203" pitchFamily="34" charset="0"/>
              </a:rPr>
              <a:t>Prügelvideos</a:t>
            </a:r>
          </a:p>
        </p:txBody>
      </p:sp>
    </p:spTree>
    <p:extLst>
      <p:ext uri="{BB962C8B-B14F-4D97-AF65-F5344CB8AC3E}">
        <p14:creationId xmlns:p14="http://schemas.microsoft.com/office/powerpoint/2010/main" val="32073383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D86DE3-DFE8-4D33-8745-5E139F9217AB}"/>
              </a:ext>
            </a:extLst>
          </p:cNvPr>
          <p:cNvSpPr>
            <a:spLocks noGrp="1"/>
          </p:cNvSpPr>
          <p:nvPr>
            <p:ph type="title"/>
          </p:nvPr>
        </p:nvSpPr>
        <p:spPr/>
        <p:txBody>
          <a:bodyPr/>
          <a:lstStyle/>
          <a:p>
            <a:endParaRPr lang="de-AT"/>
          </a:p>
        </p:txBody>
      </p:sp>
      <p:sp>
        <p:nvSpPr>
          <p:cNvPr id="5" name="Textfeld 4">
            <a:extLst>
              <a:ext uri="{FF2B5EF4-FFF2-40B4-BE49-F238E27FC236}">
                <a16:creationId xmlns:a16="http://schemas.microsoft.com/office/drawing/2014/main" id="{5A80DFF5-313C-4D55-90CC-F8849BD2B3A2}"/>
              </a:ext>
            </a:extLst>
          </p:cNvPr>
          <p:cNvSpPr txBox="1"/>
          <p:nvPr/>
        </p:nvSpPr>
        <p:spPr>
          <a:xfrm>
            <a:off x="4146698" y="6438442"/>
            <a:ext cx="4997301" cy="677108"/>
          </a:xfrm>
          <a:prstGeom prst="rect">
            <a:avLst/>
          </a:prstGeom>
          <a:noFill/>
        </p:spPr>
        <p:txBody>
          <a:bodyPr wrap="square" rtlCol="0">
            <a:spAutoFit/>
          </a:bodyPr>
          <a:lstStyle/>
          <a:p>
            <a:pPr algn="r"/>
            <a:r>
              <a:rPr lang="de-AT" sz="1900" dirty="0">
                <a:latin typeface="Gill Sans MT" panose="020B0502020104020203" pitchFamily="34" charset="0"/>
              </a:rPr>
              <a:t>Gefährdende Inhalte </a:t>
            </a:r>
          </a:p>
          <a:p>
            <a:pPr algn="r"/>
            <a:endParaRPr lang="de-AT" sz="1900" dirty="0">
              <a:latin typeface="+mj-lt"/>
            </a:endParaRPr>
          </a:p>
        </p:txBody>
      </p:sp>
      <p:sp>
        <p:nvSpPr>
          <p:cNvPr id="4" name="Inhaltsplatzhalter 3">
            <a:extLst>
              <a:ext uri="{FF2B5EF4-FFF2-40B4-BE49-F238E27FC236}">
                <a16:creationId xmlns:a16="http://schemas.microsoft.com/office/drawing/2014/main" id="{644231E4-2B36-4334-B9DE-F9DC14131808}"/>
              </a:ext>
            </a:extLst>
          </p:cNvPr>
          <p:cNvSpPr>
            <a:spLocks noGrp="1"/>
          </p:cNvSpPr>
          <p:nvPr>
            <p:ph idx="1"/>
          </p:nvPr>
        </p:nvSpPr>
        <p:spPr/>
        <p:txBody>
          <a:bodyPr/>
          <a:lstStyle/>
          <a:p>
            <a:endParaRPr lang="de-AT"/>
          </a:p>
        </p:txBody>
      </p:sp>
      <p:pic>
        <p:nvPicPr>
          <p:cNvPr id="6" name="Picture 2" descr="orange sliced papaya">
            <a:extLst>
              <a:ext uri="{FF2B5EF4-FFF2-40B4-BE49-F238E27FC236}">
                <a16:creationId xmlns:a16="http://schemas.microsoft.com/office/drawing/2014/main" id="{F777E569-ABB1-47EF-AC24-7AAD6488ABC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rot="5400000">
            <a:off x="1352776" y="-1397505"/>
            <a:ext cx="6438444" cy="9144002"/>
          </a:xfrm>
          <a:prstGeom prst="rect">
            <a:avLst/>
          </a:prstGeom>
          <a:noFill/>
          <a:extLst>
            <a:ext uri="{909E8E84-426E-40DD-AFC4-6F175D3DCCD1}">
              <a14:hiddenFill xmlns:a14="http://schemas.microsoft.com/office/drawing/2010/main">
                <a:solidFill>
                  <a:srgbClr val="FFFFFF"/>
                </a:solidFill>
              </a14:hiddenFill>
            </a:ext>
          </a:extLst>
        </p:spPr>
      </p:pic>
      <p:sp>
        <p:nvSpPr>
          <p:cNvPr id="3" name="Rechteck 2">
            <a:extLst>
              <a:ext uri="{FF2B5EF4-FFF2-40B4-BE49-F238E27FC236}">
                <a16:creationId xmlns:a16="http://schemas.microsoft.com/office/drawing/2014/main" id="{38BBE73C-07FA-420C-936E-4143A2E9BB06}"/>
              </a:ext>
            </a:extLst>
          </p:cNvPr>
          <p:cNvSpPr/>
          <p:nvPr/>
        </p:nvSpPr>
        <p:spPr>
          <a:xfrm>
            <a:off x="7018418" y="6084276"/>
            <a:ext cx="2125582" cy="307777"/>
          </a:xfrm>
          <a:prstGeom prst="rect">
            <a:avLst/>
          </a:prstGeom>
        </p:spPr>
        <p:txBody>
          <a:bodyPr wrap="none">
            <a:spAutoFit/>
          </a:bodyPr>
          <a:lstStyle/>
          <a:p>
            <a:pPr lvl="0" defTabSz="914400">
              <a:defRPr/>
            </a:pPr>
            <a:r>
              <a:rPr lang="de-AT" sz="1400" dirty="0">
                <a:solidFill>
                  <a:schemeClr val="bg1"/>
                </a:solidFill>
                <a:latin typeface="Gill Sans MT" panose="020B0502020104020203" pitchFamily="34" charset="0"/>
              </a:rPr>
              <a:t>Bild: </a:t>
            </a:r>
            <a:r>
              <a:rPr lang="de-AT" sz="14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Charles 🇵🇭 </a:t>
            </a:r>
            <a:r>
              <a:rPr lang="de-AT" sz="1400" dirty="0">
                <a:solidFill>
                  <a:schemeClr val="bg1"/>
                </a:solidFill>
                <a:latin typeface="Gill Sans MT" panose="020B0502020104020203" pitchFamily="34" charset="0"/>
              </a:rPr>
              <a:t>/ </a:t>
            </a:r>
            <a:r>
              <a:rPr lang="de-AT" sz="1400" dirty="0" err="1">
                <a:solidFill>
                  <a:schemeClr val="bg1"/>
                </a:solidFill>
                <a:latin typeface="Gill Sans MT" panose="020B0502020104020203" pitchFamily="34" charset="0"/>
              </a:rPr>
              <a:t>Unsplash</a:t>
            </a:r>
            <a:endParaRPr lang="de-AT" sz="1400" dirty="0">
              <a:solidFill>
                <a:schemeClr val="bg1"/>
              </a:solidFill>
              <a:latin typeface="Gill Sans MT" panose="020B0502020104020203" pitchFamily="34" charset="0"/>
            </a:endParaRPr>
          </a:p>
        </p:txBody>
      </p:sp>
    </p:spTree>
    <p:extLst>
      <p:ext uri="{BB962C8B-B14F-4D97-AF65-F5344CB8AC3E}">
        <p14:creationId xmlns:p14="http://schemas.microsoft.com/office/powerpoint/2010/main" val="4850625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5A80DFF5-313C-4D55-90CC-F8849BD2B3A2}"/>
              </a:ext>
            </a:extLst>
          </p:cNvPr>
          <p:cNvSpPr txBox="1"/>
          <p:nvPr/>
        </p:nvSpPr>
        <p:spPr>
          <a:xfrm>
            <a:off x="4146698" y="6438442"/>
            <a:ext cx="4997301" cy="677108"/>
          </a:xfrm>
          <a:prstGeom prst="rect">
            <a:avLst/>
          </a:prstGeom>
          <a:noFill/>
        </p:spPr>
        <p:txBody>
          <a:bodyPr wrap="square" rtlCol="0">
            <a:spAutoFit/>
          </a:bodyPr>
          <a:lstStyle/>
          <a:p>
            <a:pPr algn="r"/>
            <a:r>
              <a:rPr lang="de-AT" sz="1900" dirty="0">
                <a:latin typeface="Gill Sans MT" panose="020B0502020104020203" pitchFamily="34" charset="0"/>
              </a:rPr>
              <a:t>Jugendgefährdende Inhalte </a:t>
            </a:r>
          </a:p>
          <a:p>
            <a:pPr algn="r"/>
            <a:endParaRPr lang="de-AT" sz="1900" dirty="0">
              <a:latin typeface="+mj-lt"/>
            </a:endParaRPr>
          </a:p>
        </p:txBody>
      </p:sp>
      <p:sp>
        <p:nvSpPr>
          <p:cNvPr id="7" name="Inhaltsplatzhalter 2">
            <a:extLst>
              <a:ext uri="{FF2B5EF4-FFF2-40B4-BE49-F238E27FC236}">
                <a16:creationId xmlns:a16="http://schemas.microsoft.com/office/drawing/2014/main" id="{7F42F47B-058B-4FAB-953C-55371BAC7474}"/>
              </a:ext>
            </a:extLst>
          </p:cNvPr>
          <p:cNvSpPr txBox="1">
            <a:spLocks/>
          </p:cNvSpPr>
          <p:nvPr/>
        </p:nvSpPr>
        <p:spPr>
          <a:xfrm>
            <a:off x="653365" y="813880"/>
            <a:ext cx="7886700" cy="4620639"/>
          </a:xfrm>
          <a:prstGeom prst="rect">
            <a:avLst/>
          </a:prstGeom>
        </p:spPr>
        <p:txBody>
          <a:bodyPr vert="horz" lIns="91440" tIns="45720" rIns="91440" bIns="45720" rtlCol="0">
            <a:normAutofit/>
          </a:bodyPr>
          <a:lstStyle>
            <a:lvl1pPr marL="514350" indent="-514350" algn="l" defTabSz="914400" rtl="0" eaLnBrk="1" latinLnBrk="0" hangingPunct="1">
              <a:lnSpc>
                <a:spcPct val="90000"/>
              </a:lnSpc>
              <a:spcBef>
                <a:spcPts val="1000"/>
              </a:spcBef>
              <a:buClr>
                <a:srgbClr val="F39200"/>
              </a:buClr>
              <a:buFontTx/>
              <a:buBlip>
                <a:blip r:embed="rId3"/>
              </a:buBlip>
              <a:defRPr sz="1800" kern="1200">
                <a:solidFill>
                  <a:srgbClr val="434F55"/>
                </a:solidFill>
                <a:latin typeface="+mj-lt"/>
                <a:ea typeface="+mn-ea"/>
                <a:cs typeface="+mn-cs"/>
              </a:defRPr>
            </a:lvl1pPr>
            <a:lvl2pPr marL="896938" indent="-439738"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2pPr>
            <a:lvl3pPr marL="1371600" indent="-4572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3pPr>
            <a:lvl4pPr marL="1600200" indent="-2286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4pPr>
            <a:lvl5pPr marL="2057400" indent="-2286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5000"/>
              </a:lnSpc>
              <a:buNone/>
            </a:pPr>
            <a:r>
              <a:rPr lang="de-DE" altLang="de-DE" sz="2000" b="1" dirty="0">
                <a:solidFill>
                  <a:schemeClr val="tx1"/>
                </a:solidFill>
                <a:latin typeface="Gill Sans MT" panose="020B0502020104020203" pitchFamily="34" charset="0"/>
                <a:ea typeface="ＭＳ Ｐゴシック" charset="-128"/>
              </a:rPr>
              <a:t>Jugendschutzgesetz</a:t>
            </a:r>
            <a:r>
              <a:rPr lang="de-DE" altLang="de-DE" sz="2000" dirty="0">
                <a:solidFill>
                  <a:schemeClr val="tx1"/>
                </a:solidFill>
                <a:latin typeface="Gill Sans MT" panose="020B0502020104020203" pitchFamily="34" charset="0"/>
                <a:ea typeface="ＭＳ Ｐゴシック" charset="-128"/>
              </a:rPr>
              <a:t>: Jugendliche sind vor Inhalten zu schützen, die sie in ihrer Entwicklung gefährden könnten:</a:t>
            </a:r>
          </a:p>
          <a:p>
            <a:pPr lvl="1">
              <a:lnSpc>
                <a:spcPct val="125000"/>
              </a:lnSpc>
              <a:buFont typeface="Wingdings" panose="05000000000000000000" pitchFamily="2" charset="2"/>
              <a:buChar char="§"/>
            </a:pPr>
            <a:r>
              <a:rPr lang="de-DE" altLang="de-DE" sz="2000" dirty="0">
                <a:solidFill>
                  <a:schemeClr val="tx1"/>
                </a:solidFill>
                <a:latin typeface="Gill Sans MT" panose="020B0502020104020203" pitchFamily="34" charset="0"/>
                <a:ea typeface="ＭＳ Ｐゴシック" charset="-128"/>
              </a:rPr>
              <a:t>Gewaltverherrlichung</a:t>
            </a:r>
          </a:p>
          <a:p>
            <a:pPr lvl="1">
              <a:lnSpc>
                <a:spcPct val="125000"/>
              </a:lnSpc>
              <a:buFont typeface="Wingdings" panose="05000000000000000000" pitchFamily="2" charset="2"/>
              <a:buChar char="§"/>
            </a:pPr>
            <a:r>
              <a:rPr lang="de-DE" altLang="de-DE" sz="2000" dirty="0">
                <a:solidFill>
                  <a:schemeClr val="tx1"/>
                </a:solidFill>
                <a:latin typeface="Gill Sans MT" panose="020B0502020104020203" pitchFamily="34" charset="0"/>
                <a:ea typeface="ＭＳ Ｐゴシック" charset="-128"/>
              </a:rPr>
              <a:t>Diskriminierende Inhalte (z. B. aufgrund Hautfarbe, Religion etc.)</a:t>
            </a:r>
          </a:p>
          <a:p>
            <a:pPr lvl="1">
              <a:lnSpc>
                <a:spcPct val="125000"/>
              </a:lnSpc>
              <a:buFont typeface="Wingdings" panose="05000000000000000000" pitchFamily="2" charset="2"/>
              <a:buChar char="§"/>
            </a:pPr>
            <a:r>
              <a:rPr lang="de-DE" altLang="de-DE" sz="2000" dirty="0">
                <a:solidFill>
                  <a:schemeClr val="tx1"/>
                </a:solidFill>
                <a:latin typeface="Gill Sans MT" panose="020B0502020104020203" pitchFamily="34" charset="0"/>
                <a:ea typeface="ＭＳ Ｐゴシック" charset="-128"/>
              </a:rPr>
              <a:t>Sexuelle Handlungen bzw. Pornografie bzw. die Menschenwürde missachtende Sexualdarstellung (Formulierung variiert je nach Bundesland)</a:t>
            </a:r>
          </a:p>
        </p:txBody>
      </p:sp>
      <p:sp>
        <p:nvSpPr>
          <p:cNvPr id="8" name="Rechteck 7">
            <a:extLst>
              <a:ext uri="{FF2B5EF4-FFF2-40B4-BE49-F238E27FC236}">
                <a16:creationId xmlns:a16="http://schemas.microsoft.com/office/drawing/2014/main" id="{68F9709D-3C33-40B7-94CE-AB18DAD892E4}"/>
              </a:ext>
            </a:extLst>
          </p:cNvPr>
          <p:cNvSpPr/>
          <p:nvPr/>
        </p:nvSpPr>
        <p:spPr>
          <a:xfrm>
            <a:off x="576263" y="3951384"/>
            <a:ext cx="3757922" cy="1569471"/>
          </a:xfrm>
          <a:prstGeom prst="rect">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2000" b="1" dirty="0">
                <a:solidFill>
                  <a:schemeClr val="tx1"/>
                </a:solidFill>
                <a:latin typeface="Gill Sans MT" panose="020B0502020104020203" pitchFamily="34" charset="0"/>
                <a:cs typeface="Arial" pitchFamily="34" charset="0"/>
              </a:rPr>
              <a:t>Prävention</a:t>
            </a:r>
            <a:r>
              <a:rPr lang="de-DE" sz="2000" dirty="0">
                <a:solidFill>
                  <a:schemeClr val="tx1"/>
                </a:solidFill>
                <a:latin typeface="Gill Sans MT" panose="020B0502020104020203" pitchFamily="34" charset="0"/>
                <a:cs typeface="Arial" pitchFamily="34" charset="0"/>
              </a:rPr>
              <a:t>:</a:t>
            </a:r>
          </a:p>
          <a:p>
            <a:pPr algn="ctr">
              <a:defRPr/>
            </a:pPr>
            <a:r>
              <a:rPr lang="de-DE" sz="2000" dirty="0">
                <a:solidFill>
                  <a:schemeClr val="tx1"/>
                </a:solidFill>
                <a:latin typeface="Gill Sans MT" panose="020B0502020104020203" pitchFamily="34" charset="0"/>
                <a:cs typeface="Arial" pitchFamily="34" charset="0"/>
              </a:rPr>
              <a:t>Ohne Anlass in Klasse thematisieren: </a:t>
            </a:r>
          </a:p>
          <a:p>
            <a:pPr algn="ctr">
              <a:defRPr/>
            </a:pPr>
            <a:r>
              <a:rPr lang="de-DE" sz="2000" dirty="0">
                <a:solidFill>
                  <a:schemeClr val="tx1"/>
                </a:solidFill>
                <a:latin typeface="Gill Sans MT" panose="020B0502020104020203" pitchFamily="34" charset="0"/>
                <a:cs typeface="Arial" pitchFamily="34" charset="0"/>
              </a:rPr>
              <a:t>Was tue ich, wenn…</a:t>
            </a:r>
            <a:endParaRPr lang="de-AT" sz="2000" dirty="0">
              <a:solidFill>
                <a:schemeClr val="tx1"/>
              </a:solidFill>
              <a:latin typeface="Gill Sans MT" panose="020B0502020104020203" pitchFamily="34" charset="0"/>
            </a:endParaRPr>
          </a:p>
        </p:txBody>
      </p:sp>
      <p:sp>
        <p:nvSpPr>
          <p:cNvPr id="9" name="Rechteck 8">
            <a:extLst>
              <a:ext uri="{FF2B5EF4-FFF2-40B4-BE49-F238E27FC236}">
                <a16:creationId xmlns:a16="http://schemas.microsoft.com/office/drawing/2014/main" id="{ECECE8D6-1ECD-4DCA-B555-1885380F937B}"/>
              </a:ext>
            </a:extLst>
          </p:cNvPr>
          <p:cNvSpPr/>
          <p:nvPr/>
        </p:nvSpPr>
        <p:spPr>
          <a:xfrm>
            <a:off x="4742749" y="3951383"/>
            <a:ext cx="4027539" cy="1569471"/>
          </a:xfrm>
          <a:prstGeom prst="rect">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2000" b="1" dirty="0">
                <a:solidFill>
                  <a:schemeClr val="tx1"/>
                </a:solidFill>
                <a:latin typeface="Gill Sans MT" panose="020B0502020104020203" pitchFamily="34" charset="0"/>
                <a:cs typeface="Arial" pitchFamily="34" charset="0"/>
              </a:rPr>
              <a:t>Eltern informieren </a:t>
            </a:r>
            <a:r>
              <a:rPr lang="de-DE" sz="2000" dirty="0">
                <a:solidFill>
                  <a:schemeClr val="tx1"/>
                </a:solidFill>
                <a:latin typeface="Gill Sans MT" panose="020B0502020104020203" pitchFamily="34" charset="0"/>
                <a:cs typeface="Arial" pitchFamily="34" charset="0"/>
              </a:rPr>
              <a:t>und einbinden; Polizei nur in extremen Fällen (Ausnahme: </a:t>
            </a:r>
            <a:r>
              <a:rPr lang="de-DE" sz="2000">
                <a:solidFill>
                  <a:schemeClr val="tx1"/>
                </a:solidFill>
                <a:latin typeface="Gill Sans MT" panose="020B0502020104020203" pitchFamily="34" charset="0"/>
                <a:cs typeface="Arial" pitchFamily="34" charset="0"/>
              </a:rPr>
              <a:t>PräventionsbeamtInnen)</a:t>
            </a:r>
            <a:endParaRPr lang="de-AT" sz="2000" dirty="0">
              <a:solidFill>
                <a:schemeClr val="tx1"/>
              </a:solidFill>
              <a:latin typeface="Gill Sans MT" panose="020B0502020104020203" pitchFamily="34" charset="0"/>
            </a:endParaRPr>
          </a:p>
        </p:txBody>
      </p:sp>
    </p:spTree>
    <p:extLst>
      <p:ext uri="{BB962C8B-B14F-4D97-AF65-F5344CB8AC3E}">
        <p14:creationId xmlns:p14="http://schemas.microsoft.com/office/powerpoint/2010/main" val="22985854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6A01342B-EA3A-4569-B43B-6D6B241A7F34}"/>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Falschmeldungen</a:t>
            </a:r>
          </a:p>
        </p:txBody>
      </p:sp>
      <p:pic>
        <p:nvPicPr>
          <p:cNvPr id="7" name="Grafik 6" descr="Ein Bild, das Person, drinnen, Elektronik enthält.&#10;&#10;Mit sehr hoher Zuverlässigkeit generierte Beschreibung">
            <a:extLst>
              <a:ext uri="{FF2B5EF4-FFF2-40B4-BE49-F238E27FC236}">
                <a16:creationId xmlns:a16="http://schemas.microsoft.com/office/drawing/2014/main" id="{DC4BFD1E-0521-4628-8EB7-EF832B8276C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34787"/>
            <a:ext cx="9144000" cy="6438442"/>
          </a:xfrm>
          <a:prstGeom prst="rect">
            <a:avLst/>
          </a:prstGeom>
        </p:spPr>
      </p:pic>
      <p:sp>
        <p:nvSpPr>
          <p:cNvPr id="2" name="Textfeld 1">
            <a:extLst>
              <a:ext uri="{FF2B5EF4-FFF2-40B4-BE49-F238E27FC236}">
                <a16:creationId xmlns:a16="http://schemas.microsoft.com/office/drawing/2014/main" id="{E4E612A9-4885-4840-8AC6-B1438379D3B9}"/>
              </a:ext>
            </a:extLst>
          </p:cNvPr>
          <p:cNvSpPr txBox="1"/>
          <p:nvPr/>
        </p:nvSpPr>
        <p:spPr>
          <a:xfrm>
            <a:off x="7049726" y="6095878"/>
            <a:ext cx="2052421" cy="307777"/>
          </a:xfrm>
          <a:prstGeom prst="rect">
            <a:avLst/>
          </a:prstGeom>
          <a:noFill/>
        </p:spPr>
        <p:txBody>
          <a:bodyPr wrap="none" rtlCol="0">
            <a:spAutoFit/>
          </a:bodyPr>
          <a:lstStyle/>
          <a:p>
            <a:r>
              <a:rPr lang="de-AT" sz="1400" dirty="0">
                <a:solidFill>
                  <a:schemeClr val="bg1"/>
                </a:solidFill>
                <a:latin typeface="Gill Sans MT" panose="020B0502020104020203" pitchFamily="34" charset="0"/>
                <a:ea typeface="ＭＳ Ｐゴシック" pitchFamily="34" charset="-128"/>
              </a:rPr>
              <a:t>Bild: </a:t>
            </a:r>
            <a:r>
              <a:rPr lang="de-AT" sz="14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fancycrave1</a:t>
            </a:r>
            <a:r>
              <a:rPr lang="de-AT" sz="1400" dirty="0">
                <a:solidFill>
                  <a:schemeClr val="bg1"/>
                </a:solidFill>
                <a:latin typeface="Gill Sans MT" panose="020B0502020104020203" pitchFamily="34" charset="0"/>
              </a:rPr>
              <a:t> /</a:t>
            </a:r>
            <a:r>
              <a:rPr lang="de-AT" sz="1400" dirty="0">
                <a:solidFill>
                  <a:schemeClr val="bg1"/>
                </a:solidFill>
                <a:latin typeface="Gill Sans MT" panose="020B0502020104020203" pitchFamily="34" charset="0"/>
                <a:ea typeface="ＭＳ Ｐゴシック" pitchFamily="34" charset="-128"/>
              </a:rPr>
              <a:t> </a:t>
            </a:r>
            <a:r>
              <a:rPr lang="de-AT" sz="1400" dirty="0" err="1">
                <a:solidFill>
                  <a:schemeClr val="bg1"/>
                </a:solidFill>
                <a:latin typeface="Gill Sans MT" panose="020B0502020104020203" pitchFamily="34" charset="0"/>
                <a:ea typeface="ＭＳ Ｐゴシック" pitchFamily="34" charset="-128"/>
              </a:rPr>
              <a:t>pixabay</a:t>
            </a:r>
            <a:endParaRPr lang="de-AT" sz="1400" dirty="0">
              <a:solidFill>
                <a:schemeClr val="bg1"/>
              </a:solidFill>
              <a:latin typeface="Gill Sans MT" panose="020B0502020104020203" pitchFamily="34" charset="0"/>
            </a:endParaRPr>
          </a:p>
        </p:txBody>
      </p:sp>
    </p:spTree>
    <p:extLst>
      <p:ext uri="{BB962C8B-B14F-4D97-AF65-F5344CB8AC3E}">
        <p14:creationId xmlns:p14="http://schemas.microsoft.com/office/powerpoint/2010/main" val="28279027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F263ACEB-5860-43C8-BE8B-BDEB6F4FF6DB}"/>
              </a:ext>
            </a:extLst>
          </p:cNvPr>
          <p:cNvSpPr txBox="1"/>
          <p:nvPr/>
        </p:nvSpPr>
        <p:spPr>
          <a:xfrm>
            <a:off x="4066918" y="6438443"/>
            <a:ext cx="4997301" cy="384721"/>
          </a:xfrm>
          <a:prstGeom prst="rect">
            <a:avLst/>
          </a:prstGeom>
          <a:noFill/>
        </p:spPr>
        <p:txBody>
          <a:bodyPr wrap="square" rtlCol="0">
            <a:spAutoFit/>
          </a:bodyPr>
          <a:lstStyle/>
          <a:p>
            <a:pPr algn="r"/>
            <a:r>
              <a:rPr lang="de-AT" sz="1900" dirty="0">
                <a:latin typeface="Gill Sans MT" panose="020B0502020104020203" pitchFamily="34" charset="0"/>
              </a:rPr>
              <a:t>Radikalisierung im Internet</a:t>
            </a:r>
            <a:endParaRPr lang="de-AT" sz="1900" dirty="0">
              <a:latin typeface="+mj-lt"/>
            </a:endParaRPr>
          </a:p>
        </p:txBody>
      </p:sp>
      <p:pic>
        <p:nvPicPr>
          <p:cNvPr id="5" name="Bild 5">
            <a:extLst>
              <a:ext uri="{FF2B5EF4-FFF2-40B4-BE49-F238E27FC236}">
                <a16:creationId xmlns:a16="http://schemas.microsoft.com/office/drawing/2014/main" id="{04906E08-DE0D-4F38-AA51-7CC5E9F590E1}"/>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
            <a:ext cx="4589638" cy="4296228"/>
          </a:xfrm>
          <a:prstGeom prst="rect">
            <a:avLst/>
          </a:prstGeom>
          <a:noFill/>
          <a:ln w="9525">
            <a:noFill/>
            <a:miter lim="800000"/>
            <a:headEnd/>
            <a:tailEnd/>
          </a:ln>
        </p:spPr>
      </p:pic>
      <p:pic>
        <p:nvPicPr>
          <p:cNvPr id="9" name="Bild 7">
            <a:extLst>
              <a:ext uri="{FF2B5EF4-FFF2-40B4-BE49-F238E27FC236}">
                <a16:creationId xmlns:a16="http://schemas.microsoft.com/office/drawing/2014/main" id="{A599660A-E4CA-4073-AE43-E7AC4F5BD79F}"/>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587962" y="-41046"/>
            <a:ext cx="4556038" cy="6438442"/>
          </a:xfrm>
          <a:prstGeom prst="rect">
            <a:avLst/>
          </a:prstGeom>
          <a:noFill/>
          <a:ln w="9525">
            <a:noFill/>
            <a:miter lim="800000"/>
            <a:headEnd/>
            <a:tailEnd/>
          </a:ln>
        </p:spPr>
      </p:pic>
      <p:pic>
        <p:nvPicPr>
          <p:cNvPr id="8" name="Bild 6">
            <a:extLst>
              <a:ext uri="{FF2B5EF4-FFF2-40B4-BE49-F238E27FC236}">
                <a16:creationId xmlns:a16="http://schemas.microsoft.com/office/drawing/2014/main" id="{9BCEC237-0B29-4A40-A841-065B2ACCF6D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0" y="4222525"/>
            <a:ext cx="4587961" cy="2174871"/>
          </a:xfrm>
          <a:prstGeom prst="rect">
            <a:avLst/>
          </a:prstGeom>
          <a:noFill/>
          <a:ln w="9525">
            <a:noFill/>
            <a:miter lim="800000"/>
            <a:headEnd/>
            <a:tailEnd/>
          </a:ln>
        </p:spPr>
      </p:pic>
    </p:spTree>
    <p:extLst>
      <p:ext uri="{BB962C8B-B14F-4D97-AF65-F5344CB8AC3E}">
        <p14:creationId xmlns:p14="http://schemas.microsoft.com/office/powerpoint/2010/main" val="18093998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F263ACEB-5860-43C8-BE8B-BDEB6F4FF6DB}"/>
              </a:ext>
            </a:extLst>
          </p:cNvPr>
          <p:cNvSpPr txBox="1"/>
          <p:nvPr/>
        </p:nvSpPr>
        <p:spPr>
          <a:xfrm>
            <a:off x="4146699" y="6473279"/>
            <a:ext cx="4997301" cy="384721"/>
          </a:xfrm>
          <a:prstGeom prst="rect">
            <a:avLst/>
          </a:prstGeom>
          <a:noFill/>
        </p:spPr>
        <p:txBody>
          <a:bodyPr wrap="square" rtlCol="0">
            <a:spAutoFit/>
          </a:bodyPr>
          <a:lstStyle/>
          <a:p>
            <a:pPr algn="r"/>
            <a:r>
              <a:rPr lang="de-AT" sz="1900" dirty="0" err="1">
                <a:latin typeface="Gill Sans MT" panose="020B0502020104020203" pitchFamily="34" charset="0"/>
              </a:rPr>
              <a:t>Cyber</a:t>
            </a:r>
            <a:r>
              <a:rPr lang="de-AT" sz="1900" dirty="0">
                <a:latin typeface="Gill Sans MT" panose="020B0502020104020203" pitchFamily="34" charset="0"/>
              </a:rPr>
              <a:t> Mobbing</a:t>
            </a:r>
            <a:endParaRPr lang="de-AT" sz="1900" dirty="0">
              <a:latin typeface="+mj-lt"/>
            </a:endParaRPr>
          </a:p>
        </p:txBody>
      </p:sp>
      <p:pic>
        <p:nvPicPr>
          <p:cNvPr id="5" name="Inhaltsplatzhalter 7" descr="Ein Bild, das rot, Boden, Gebäude enthält.&#10;&#10;Mit sehr hoher Zuverlässigkeit generierte Beschreibung">
            <a:extLst>
              <a:ext uri="{FF2B5EF4-FFF2-40B4-BE49-F238E27FC236}">
                <a16:creationId xmlns:a16="http://schemas.microsoft.com/office/drawing/2014/main" id="{092B0833-0883-4CFE-BF5C-116D52415CFA}"/>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t="-1"/>
          <a:stretch/>
        </p:blipFill>
        <p:spPr>
          <a:xfrm>
            <a:off x="0" y="1100"/>
            <a:ext cx="9144000" cy="6396296"/>
          </a:xfrm>
        </p:spPr>
      </p:pic>
      <p:sp>
        <p:nvSpPr>
          <p:cNvPr id="2" name="Textfeld 1">
            <a:extLst>
              <a:ext uri="{FF2B5EF4-FFF2-40B4-BE49-F238E27FC236}">
                <a16:creationId xmlns:a16="http://schemas.microsoft.com/office/drawing/2014/main" id="{6E267A3F-FF49-4286-9B1B-882DF55BF9AE}"/>
              </a:ext>
            </a:extLst>
          </p:cNvPr>
          <p:cNvSpPr txBox="1"/>
          <p:nvPr/>
        </p:nvSpPr>
        <p:spPr>
          <a:xfrm>
            <a:off x="7305483" y="6089619"/>
            <a:ext cx="1838517" cy="307777"/>
          </a:xfrm>
          <a:prstGeom prst="rect">
            <a:avLst/>
          </a:prstGeom>
          <a:noFill/>
        </p:spPr>
        <p:txBody>
          <a:bodyPr wrap="none" rtlCol="0">
            <a:spAutoFit/>
          </a:bodyPr>
          <a:lstStyle/>
          <a:p>
            <a:r>
              <a:rPr lang="de-AT" sz="1400" dirty="0">
                <a:latin typeface="Gill Sans MT" panose="020B0502020104020203" pitchFamily="34" charset="0"/>
              </a:rPr>
              <a:t>Bild: </a:t>
            </a:r>
            <a:r>
              <a:rPr lang="de-AT" sz="1400" dirty="0">
                <a:latin typeface="Gill Sans MT" panose="020B0502020104020203" pitchFamily="34" charset="0"/>
                <a:hlinkClick r:id="rId4">
                  <a:extLst>
                    <a:ext uri="{A12FA001-AC4F-418D-AE19-62706E023703}">
                      <ahyp:hlinkClr xmlns:ahyp="http://schemas.microsoft.com/office/drawing/2018/hyperlinkcolor" val="tx"/>
                    </a:ext>
                  </a:extLst>
                </a:hlinkClick>
              </a:rPr>
              <a:t>Foundry</a:t>
            </a:r>
            <a:r>
              <a:rPr lang="de-AT" sz="1400" dirty="0">
                <a:latin typeface="Gill Sans MT" panose="020B0502020104020203" pitchFamily="34" charset="0"/>
              </a:rPr>
              <a:t> / </a:t>
            </a:r>
            <a:r>
              <a:rPr lang="de-AT" sz="1400" dirty="0" err="1">
                <a:latin typeface="Gill Sans MT" panose="020B0502020104020203" pitchFamily="34" charset="0"/>
              </a:rPr>
              <a:t>pixabay</a:t>
            </a:r>
            <a:endParaRPr lang="de-AT" sz="1400" dirty="0">
              <a:latin typeface="Gill Sans MT" panose="020B0502020104020203" pitchFamily="34" charset="0"/>
            </a:endParaRPr>
          </a:p>
        </p:txBody>
      </p:sp>
    </p:spTree>
    <p:extLst>
      <p:ext uri="{BB962C8B-B14F-4D97-AF65-F5344CB8AC3E}">
        <p14:creationId xmlns:p14="http://schemas.microsoft.com/office/powerpoint/2010/main" val="3654802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F263ACEB-5860-43C8-BE8B-BDEB6F4FF6DB}"/>
              </a:ext>
            </a:extLst>
          </p:cNvPr>
          <p:cNvSpPr txBox="1"/>
          <p:nvPr/>
        </p:nvSpPr>
        <p:spPr>
          <a:xfrm>
            <a:off x="4011685" y="6433529"/>
            <a:ext cx="4997301" cy="677108"/>
          </a:xfrm>
          <a:prstGeom prst="rect">
            <a:avLst/>
          </a:prstGeom>
          <a:noFill/>
        </p:spPr>
        <p:txBody>
          <a:bodyPr wrap="square" rtlCol="0">
            <a:spAutoFit/>
          </a:bodyPr>
          <a:lstStyle/>
          <a:p>
            <a:pPr algn="r"/>
            <a:r>
              <a:rPr lang="de-AT" sz="1900" dirty="0">
                <a:latin typeface="Gill Sans MT" panose="020B0502020104020203" pitchFamily="34" charset="0"/>
              </a:rPr>
              <a:t>Cyber Mobbing</a:t>
            </a:r>
          </a:p>
          <a:p>
            <a:pPr algn="r"/>
            <a:endParaRPr lang="de-AT" sz="1900" dirty="0">
              <a:latin typeface="+mj-lt"/>
            </a:endParaRPr>
          </a:p>
        </p:txBody>
      </p:sp>
      <p:sp>
        <p:nvSpPr>
          <p:cNvPr id="8" name="Inhaltsplatzhalter 2">
            <a:extLst>
              <a:ext uri="{FF2B5EF4-FFF2-40B4-BE49-F238E27FC236}">
                <a16:creationId xmlns:a16="http://schemas.microsoft.com/office/drawing/2014/main" id="{63578C47-9DF9-42D5-94E0-58BF9A175E6A}"/>
              </a:ext>
            </a:extLst>
          </p:cNvPr>
          <p:cNvSpPr txBox="1">
            <a:spLocks/>
          </p:cNvSpPr>
          <p:nvPr/>
        </p:nvSpPr>
        <p:spPr>
          <a:xfrm>
            <a:off x="653365" y="1423480"/>
            <a:ext cx="7886700" cy="4620639"/>
          </a:xfrm>
          <a:prstGeom prst="rect">
            <a:avLst/>
          </a:prstGeom>
        </p:spPr>
        <p:txBody>
          <a:bodyPr vert="horz" lIns="91440" tIns="45720" rIns="91440" bIns="45720" rtlCol="0">
            <a:normAutofit/>
          </a:bodyPr>
          <a:lstStyle>
            <a:lvl1pPr marL="514350" indent="-514350" algn="l" defTabSz="914400" rtl="0" eaLnBrk="1" latinLnBrk="0" hangingPunct="1">
              <a:lnSpc>
                <a:spcPct val="90000"/>
              </a:lnSpc>
              <a:spcBef>
                <a:spcPts val="1000"/>
              </a:spcBef>
              <a:buClr>
                <a:srgbClr val="F39200"/>
              </a:buClr>
              <a:buFontTx/>
              <a:buBlip>
                <a:blip r:embed="rId3"/>
              </a:buBlip>
              <a:defRPr sz="1800" kern="1200">
                <a:solidFill>
                  <a:srgbClr val="434F55"/>
                </a:solidFill>
                <a:latin typeface="+mj-lt"/>
                <a:ea typeface="+mn-ea"/>
                <a:cs typeface="+mn-cs"/>
              </a:defRPr>
            </a:lvl1pPr>
            <a:lvl2pPr marL="896938" indent="-439738"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2pPr>
            <a:lvl3pPr marL="1371600" indent="-4572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3pPr>
            <a:lvl4pPr marL="1600200" indent="-2286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4pPr>
            <a:lvl5pPr marL="2057400" indent="-2286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5000"/>
              </a:lnSpc>
              <a:buNone/>
            </a:pPr>
            <a:endParaRPr lang="de-DE" altLang="de-DE" sz="2000" dirty="0">
              <a:solidFill>
                <a:schemeClr val="bg1"/>
              </a:solidFill>
              <a:latin typeface="Gill Sans MT" panose="020B0502020104020203" pitchFamily="34" charset="0"/>
              <a:ea typeface="ＭＳ Ｐゴシック" charset="-128"/>
            </a:endParaRPr>
          </a:p>
        </p:txBody>
      </p:sp>
      <p:sp>
        <p:nvSpPr>
          <p:cNvPr id="9" name="Inhaltsplatzhalter 2">
            <a:extLst>
              <a:ext uri="{FF2B5EF4-FFF2-40B4-BE49-F238E27FC236}">
                <a16:creationId xmlns:a16="http://schemas.microsoft.com/office/drawing/2014/main" id="{B177575B-3AA0-4513-9B16-71E1880918DC}"/>
              </a:ext>
            </a:extLst>
          </p:cNvPr>
          <p:cNvSpPr txBox="1">
            <a:spLocks/>
          </p:cNvSpPr>
          <p:nvPr/>
        </p:nvSpPr>
        <p:spPr>
          <a:xfrm>
            <a:off x="805765" y="0"/>
            <a:ext cx="7886700" cy="6356350"/>
          </a:xfrm>
          <a:prstGeom prst="rect">
            <a:avLst/>
          </a:prstGeom>
        </p:spPr>
        <p:txBody>
          <a:bodyPr vert="horz" lIns="91440" tIns="45720" rIns="91440" bIns="45720" rtlCol="0" anchor="ctr">
            <a:normAutofit/>
          </a:bodyPr>
          <a:lstStyle>
            <a:lvl1pPr marL="514350" indent="-514350" algn="l" defTabSz="914400" rtl="0" eaLnBrk="1" latinLnBrk="0" hangingPunct="1">
              <a:lnSpc>
                <a:spcPct val="90000"/>
              </a:lnSpc>
              <a:spcBef>
                <a:spcPts val="1000"/>
              </a:spcBef>
              <a:buClr>
                <a:srgbClr val="F39200"/>
              </a:buClr>
              <a:buFontTx/>
              <a:buBlip>
                <a:blip r:embed="rId3"/>
              </a:buBlip>
              <a:defRPr sz="1800" kern="1200">
                <a:solidFill>
                  <a:srgbClr val="434F55"/>
                </a:solidFill>
                <a:latin typeface="+mj-lt"/>
                <a:ea typeface="+mn-ea"/>
                <a:cs typeface="+mn-cs"/>
              </a:defRPr>
            </a:lvl1pPr>
            <a:lvl2pPr marL="896938" indent="-439738"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2pPr>
            <a:lvl3pPr marL="1371600" indent="-4572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3pPr>
            <a:lvl4pPr marL="1600200" indent="-2286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4pPr>
            <a:lvl5pPr marL="2057400" indent="-2286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5000"/>
              </a:lnSpc>
              <a:buFont typeface="Wingdings" panose="05000000000000000000" pitchFamily="2" charset="2"/>
              <a:buChar char="§"/>
            </a:pPr>
            <a:r>
              <a:rPr lang="de-AT" altLang="de-DE" sz="2000" dirty="0">
                <a:solidFill>
                  <a:schemeClr val="tx1"/>
                </a:solidFill>
                <a:latin typeface="Gill Sans MT" panose="020B0502020104020203" pitchFamily="34" charset="0"/>
                <a:ea typeface="ＭＳ Ｐゴシック" panose="020B0600070205080204" pitchFamily="34" charset="-128"/>
              </a:rPr>
              <a:t>Cyber-Mobbing kann rund um die Uhr stattfinden</a:t>
            </a:r>
          </a:p>
          <a:p>
            <a:pPr>
              <a:lnSpc>
                <a:spcPct val="125000"/>
              </a:lnSpc>
              <a:buFont typeface="Wingdings" panose="05000000000000000000" pitchFamily="2" charset="2"/>
              <a:buChar char="§"/>
            </a:pPr>
            <a:r>
              <a:rPr lang="de-AT" altLang="de-DE" sz="2000" dirty="0">
                <a:solidFill>
                  <a:schemeClr val="tx1"/>
                </a:solidFill>
                <a:latin typeface="Gill Sans MT" panose="020B0502020104020203" pitchFamily="34" charset="0"/>
                <a:ea typeface="ＭＳ Ｐゴシック" panose="020B0600070205080204" pitchFamily="34" charset="-128"/>
              </a:rPr>
              <a:t>Soziale Netzwerke, E-Mail und Handy ermöglichen die schnelle Verbreitung von Inhalten an eine breite Öffentlichkeit</a:t>
            </a:r>
          </a:p>
          <a:p>
            <a:pPr>
              <a:lnSpc>
                <a:spcPct val="125000"/>
              </a:lnSpc>
              <a:buFont typeface="Wingdings" panose="05000000000000000000" pitchFamily="2" charset="2"/>
              <a:buChar char="§"/>
            </a:pPr>
            <a:r>
              <a:rPr lang="de-AT" altLang="de-DE" sz="2000" dirty="0">
                <a:solidFill>
                  <a:schemeClr val="tx1"/>
                </a:solidFill>
                <a:latin typeface="Gill Sans MT" panose="020B0502020104020203" pitchFamily="34" charset="0"/>
                <a:ea typeface="ＭＳ Ｐゴシック" panose="020B0600070205080204" pitchFamily="34" charset="-128"/>
              </a:rPr>
              <a:t>Cyber-Bullys agieren (scheinbar) anonym</a:t>
            </a:r>
          </a:p>
          <a:p>
            <a:pPr>
              <a:lnSpc>
                <a:spcPct val="125000"/>
              </a:lnSpc>
              <a:buFont typeface="Wingdings" panose="05000000000000000000" pitchFamily="2" charset="2"/>
              <a:buChar char="§"/>
            </a:pPr>
            <a:r>
              <a:rPr lang="de-AT" altLang="de-DE" sz="2000" dirty="0">
                <a:solidFill>
                  <a:schemeClr val="tx1"/>
                </a:solidFill>
                <a:latin typeface="Gill Sans MT" panose="020B0502020104020203" pitchFamily="34" charset="0"/>
                <a:ea typeface="ＭＳ Ｐゴシック" panose="020B0600070205080204" pitchFamily="34" charset="-128"/>
              </a:rPr>
              <a:t>Aus Langeweile oder „Spaß“</a:t>
            </a:r>
          </a:p>
          <a:p>
            <a:pPr>
              <a:lnSpc>
                <a:spcPct val="125000"/>
              </a:lnSpc>
              <a:buFont typeface="Wingdings" panose="05000000000000000000" pitchFamily="2" charset="2"/>
              <a:buChar char="§"/>
            </a:pPr>
            <a:r>
              <a:rPr lang="de-AT" altLang="de-DE" sz="2000" dirty="0">
                <a:solidFill>
                  <a:schemeClr val="tx1"/>
                </a:solidFill>
                <a:latin typeface="Gill Sans MT" panose="020B0502020104020203" pitchFamily="34" charset="0"/>
                <a:ea typeface="ＭＳ Ｐゴシック" panose="020B0600070205080204" pitchFamily="34" charset="-128"/>
              </a:rPr>
              <a:t>Ventil für eigenen Frust oder Ärger</a:t>
            </a:r>
          </a:p>
        </p:txBody>
      </p:sp>
    </p:spTree>
    <p:extLst>
      <p:ext uri="{BB962C8B-B14F-4D97-AF65-F5344CB8AC3E}">
        <p14:creationId xmlns:p14="http://schemas.microsoft.com/office/powerpoint/2010/main" val="33963034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F263ACEB-5860-43C8-BE8B-BDEB6F4FF6DB}"/>
              </a:ext>
            </a:extLst>
          </p:cNvPr>
          <p:cNvSpPr txBox="1"/>
          <p:nvPr/>
        </p:nvSpPr>
        <p:spPr>
          <a:xfrm>
            <a:off x="4023960" y="6418209"/>
            <a:ext cx="4997301" cy="677108"/>
          </a:xfrm>
          <a:prstGeom prst="rect">
            <a:avLst/>
          </a:prstGeom>
          <a:noFill/>
        </p:spPr>
        <p:txBody>
          <a:bodyPr wrap="square" rtlCol="0">
            <a:spAutoFit/>
          </a:bodyPr>
          <a:lstStyle/>
          <a:p>
            <a:pPr algn="r"/>
            <a:r>
              <a:rPr lang="de-AT" sz="1900" dirty="0">
                <a:latin typeface="Gill Sans MT" panose="020B0502020104020203" pitchFamily="34" charset="0"/>
              </a:rPr>
              <a:t>Sexting</a:t>
            </a:r>
          </a:p>
          <a:p>
            <a:pPr algn="r"/>
            <a:endParaRPr lang="de-AT" sz="1900" dirty="0">
              <a:latin typeface="+mj-lt"/>
            </a:endParaRPr>
          </a:p>
        </p:txBody>
      </p:sp>
      <p:pic>
        <p:nvPicPr>
          <p:cNvPr id="7" name="Grafik 6" descr="Ein Bild, das Person, draußen, Wasser, Kleidung enthält.&#10;&#10;Automatisch generierte Beschreibung">
            <a:extLst>
              <a:ext uri="{FF2B5EF4-FFF2-40B4-BE49-F238E27FC236}">
                <a16:creationId xmlns:a16="http://schemas.microsoft.com/office/drawing/2014/main" id="{45447DA3-9DED-C241-8247-E2BCCB55F9D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7499" y="0"/>
            <a:ext cx="7729003" cy="6402106"/>
          </a:xfrm>
          <a:prstGeom prst="rect">
            <a:avLst/>
          </a:prstGeom>
        </p:spPr>
      </p:pic>
      <p:sp>
        <p:nvSpPr>
          <p:cNvPr id="4" name="Textfeld 3">
            <a:extLst>
              <a:ext uri="{FF2B5EF4-FFF2-40B4-BE49-F238E27FC236}">
                <a16:creationId xmlns:a16="http://schemas.microsoft.com/office/drawing/2014/main" id="{8FD61B44-4CB1-FE44-8DB0-1B775CE69488}"/>
              </a:ext>
            </a:extLst>
          </p:cNvPr>
          <p:cNvSpPr txBox="1"/>
          <p:nvPr/>
        </p:nvSpPr>
        <p:spPr>
          <a:xfrm>
            <a:off x="6016903" y="6110432"/>
            <a:ext cx="2513765" cy="307777"/>
          </a:xfrm>
          <a:prstGeom prst="rect">
            <a:avLst/>
          </a:prstGeom>
          <a:noFill/>
        </p:spPr>
        <p:txBody>
          <a:bodyPr wrap="none" rtlCol="0">
            <a:spAutoFit/>
          </a:bodyPr>
          <a:lstStyle/>
          <a:p>
            <a:r>
              <a:rPr lang="de-AT" sz="1400" dirty="0">
                <a:solidFill>
                  <a:schemeClr val="bg1"/>
                </a:solidFill>
                <a:latin typeface="Gill Sans MT" panose="020B0502020104020203" pitchFamily="34" charset="0"/>
              </a:rPr>
              <a:t>Bild: </a:t>
            </a:r>
            <a:r>
              <a:rPr lang="en" sz="14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Nathan Dumlao</a:t>
            </a:r>
            <a:r>
              <a:rPr lang="en" sz="1400" dirty="0">
                <a:solidFill>
                  <a:schemeClr val="bg1"/>
                </a:solidFill>
                <a:latin typeface="Gill Sans MT" panose="020B0502020104020203" pitchFamily="34" charset="0"/>
              </a:rPr>
              <a:t> / Unsplash</a:t>
            </a:r>
          </a:p>
        </p:txBody>
      </p:sp>
    </p:spTree>
    <p:extLst>
      <p:ext uri="{BB962C8B-B14F-4D97-AF65-F5344CB8AC3E}">
        <p14:creationId xmlns:p14="http://schemas.microsoft.com/office/powerpoint/2010/main" val="471920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 name="Textfeld 20">
            <a:extLst>
              <a:ext uri="{FF2B5EF4-FFF2-40B4-BE49-F238E27FC236}">
                <a16:creationId xmlns:a16="http://schemas.microsoft.com/office/drawing/2014/main" id="{D0A5632A-181A-450C-81D4-47856EEB25F2}"/>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Safer Internet Day 8. Februar 2022</a:t>
            </a:r>
          </a:p>
        </p:txBody>
      </p:sp>
      <p:sp>
        <p:nvSpPr>
          <p:cNvPr id="19" name="Inhaltsplatzhalter 4">
            <a:extLst>
              <a:ext uri="{FF2B5EF4-FFF2-40B4-BE49-F238E27FC236}">
                <a16:creationId xmlns:a16="http://schemas.microsoft.com/office/drawing/2014/main" id="{192916E5-39DE-4F0B-86C7-6383BF6C4387}"/>
              </a:ext>
            </a:extLst>
          </p:cNvPr>
          <p:cNvSpPr>
            <a:spLocks noGrp="1"/>
          </p:cNvSpPr>
          <p:nvPr>
            <p:ph idx="1"/>
          </p:nvPr>
        </p:nvSpPr>
        <p:spPr>
          <a:xfrm>
            <a:off x="500996" y="2757714"/>
            <a:ext cx="8471508" cy="3016192"/>
          </a:xfrm>
        </p:spPr>
        <p:txBody>
          <a:bodyPr>
            <a:normAutofit/>
          </a:bodyPr>
          <a:lstStyle/>
          <a:p>
            <a:pPr marL="0" indent="0">
              <a:spcBef>
                <a:spcPct val="70000"/>
              </a:spcBef>
              <a:buClr>
                <a:srgbClr val="FF8100"/>
              </a:buClr>
              <a:buSzPct val="90000"/>
              <a:buFont typeface="Wingdings 2" panose="05020102010507070707" pitchFamily="18" charset="2"/>
              <a:buNone/>
            </a:pPr>
            <a:r>
              <a:rPr lang="de-AT" altLang="de-DE" sz="2000" b="1" dirty="0">
                <a:solidFill>
                  <a:schemeClr val="tx1"/>
                </a:solidFill>
                <a:ea typeface="ＭＳ Ｐゴシック" panose="020B0600070205080204" pitchFamily="34" charset="-128"/>
              </a:rPr>
              <a:t>Machen auch Sie mit!</a:t>
            </a:r>
          </a:p>
          <a:p>
            <a:pPr marL="0" indent="0">
              <a:spcBef>
                <a:spcPct val="70000"/>
              </a:spcBef>
              <a:buClr>
                <a:srgbClr val="FF8100"/>
              </a:buClr>
              <a:buSzPct val="90000"/>
              <a:buFont typeface="Wingdings 2" panose="05020102010507070707" pitchFamily="18" charset="2"/>
              <a:buNone/>
            </a:pPr>
            <a:r>
              <a:rPr lang="de-AT" altLang="de-DE" sz="2000" dirty="0">
                <a:solidFill>
                  <a:schemeClr val="tx1"/>
                </a:solidFill>
                <a:ea typeface="ＭＳ Ｐゴシック" panose="020B0600070205080204" pitchFamily="34" charset="-128"/>
              </a:rPr>
              <a:t>Wir laden alle Schule in Österreich herzlich ein, den </a:t>
            </a:r>
            <a:r>
              <a:rPr lang="de-AT" altLang="de-DE" sz="2000" b="1" dirty="0">
                <a:solidFill>
                  <a:schemeClr val="tx1"/>
                </a:solidFill>
                <a:ea typeface="ＭＳ Ｐゴシック" panose="020B0600070205080204" pitchFamily="34" charset="-128"/>
              </a:rPr>
              <a:t>Safer Internet Day </a:t>
            </a:r>
            <a:r>
              <a:rPr lang="de-AT" altLang="de-DE" sz="2000" dirty="0">
                <a:solidFill>
                  <a:schemeClr val="tx1"/>
                </a:solidFill>
                <a:ea typeface="ＭＳ Ｐゴシック" panose="020B0600070205080204" pitchFamily="34" charset="-128"/>
              </a:rPr>
              <a:t>sowie den </a:t>
            </a:r>
            <a:r>
              <a:rPr lang="de-AT" altLang="de-DE" sz="2000" b="1" dirty="0">
                <a:solidFill>
                  <a:schemeClr val="tx1"/>
                </a:solidFill>
                <a:ea typeface="ＭＳ Ｐゴシック" panose="020B0600070205080204" pitchFamily="34" charset="-128"/>
              </a:rPr>
              <a:t>Aktions-Monat Februar</a:t>
            </a:r>
            <a:r>
              <a:rPr lang="de-AT" altLang="de-DE" sz="2000" dirty="0">
                <a:solidFill>
                  <a:schemeClr val="tx1"/>
                </a:solidFill>
                <a:ea typeface="ＭＳ Ｐゴシック" panose="020B0600070205080204" pitchFamily="34" charset="-128"/>
              </a:rPr>
              <a:t> aktiv mitzuerleben und eigene Projekte umzusetzen!</a:t>
            </a:r>
          </a:p>
          <a:p>
            <a:pPr marL="0" indent="0">
              <a:spcBef>
                <a:spcPct val="70000"/>
              </a:spcBef>
              <a:buClr>
                <a:srgbClr val="FF8100"/>
              </a:buClr>
              <a:buSzPct val="90000"/>
              <a:buFont typeface="Wingdings 2" panose="05020102010507070707" pitchFamily="18" charset="2"/>
              <a:buNone/>
            </a:pPr>
            <a:r>
              <a:rPr lang="de-AT" altLang="de-DE" sz="2000" dirty="0">
                <a:solidFill>
                  <a:schemeClr val="tx1"/>
                </a:solidFill>
                <a:ea typeface="ＭＳ Ｐゴシック" panose="020B0600070205080204" pitchFamily="34" charset="-128"/>
              </a:rPr>
              <a:t>Gestalten Sie spannende Projekte und Aktivitäten rund um das</a:t>
            </a:r>
            <a:r>
              <a:rPr lang="de-AT" altLang="de-DE" sz="2000" b="1" dirty="0">
                <a:solidFill>
                  <a:schemeClr val="tx1"/>
                </a:solidFill>
                <a:ea typeface="ＭＳ Ｐゴシック" panose="020B0600070205080204" pitchFamily="34" charset="-128"/>
              </a:rPr>
              <a:t> Thema „Sichere Internet- und Handynutzung“</a:t>
            </a:r>
            <a:r>
              <a:rPr lang="de-AT" altLang="de-DE" sz="2000" dirty="0">
                <a:solidFill>
                  <a:schemeClr val="tx1"/>
                </a:solidFill>
                <a:ea typeface="ＭＳ Ｐゴシック" panose="020B0600070205080204" pitchFamily="34" charset="-128"/>
              </a:rPr>
              <a:t>.</a:t>
            </a:r>
          </a:p>
          <a:p>
            <a:pPr marL="0" indent="0">
              <a:spcBef>
                <a:spcPct val="70000"/>
              </a:spcBef>
              <a:buClr>
                <a:srgbClr val="FF8100"/>
              </a:buClr>
              <a:buSzPct val="90000"/>
              <a:buFont typeface="Wingdings 2" panose="05020102010507070707" pitchFamily="18" charset="2"/>
              <a:buNone/>
            </a:pPr>
            <a:r>
              <a:rPr lang="de-AT" altLang="de-DE" sz="2000" b="1" dirty="0">
                <a:solidFill>
                  <a:schemeClr val="tx1"/>
                </a:solidFill>
                <a:ea typeface="ＭＳ Ｐゴシック" panose="020B0600070205080204" pitchFamily="34" charset="-128"/>
                <a:cs typeface="Arial" panose="020B0604020202020204" pitchFamily="34" charset="0"/>
              </a:rPr>
              <a:t>Alle Infos: </a:t>
            </a:r>
            <a:r>
              <a:rPr lang="de-AT" altLang="de-DE" sz="2000" b="1" dirty="0">
                <a:solidFill>
                  <a:schemeClr val="tx1"/>
                </a:solidFill>
                <a:ea typeface="ＭＳ Ｐゴシック" panose="020B0600070205080204" pitchFamily="34" charset="-128"/>
                <a:hlinkClick r:id="rId3">
                  <a:extLst>
                    <a:ext uri="{A12FA001-AC4F-418D-AE19-62706E023703}">
                      <ahyp:hlinkClr xmlns:ahyp="http://schemas.microsoft.com/office/drawing/2018/hyperlinkcolor" val="tx"/>
                    </a:ext>
                  </a:extLst>
                </a:hlinkClick>
              </a:rPr>
              <a:t>www.saferinternetday.at</a:t>
            </a:r>
            <a:endParaRPr lang="de-DE" altLang="de-DE" sz="2000" dirty="0">
              <a:solidFill>
                <a:schemeClr val="tx1"/>
              </a:solidFill>
              <a:ea typeface="ＭＳ Ｐゴシック" panose="020B0600070205080204" pitchFamily="34" charset="-128"/>
            </a:endParaRPr>
          </a:p>
        </p:txBody>
      </p:sp>
      <p:sp>
        <p:nvSpPr>
          <p:cNvPr id="23" name="Rechteck 22">
            <a:extLst>
              <a:ext uri="{FF2B5EF4-FFF2-40B4-BE49-F238E27FC236}">
                <a16:creationId xmlns:a16="http://schemas.microsoft.com/office/drawing/2014/main" id="{8D435A9D-FFDB-4B3F-952F-E54B83A3162A}"/>
              </a:ext>
            </a:extLst>
          </p:cNvPr>
          <p:cNvSpPr/>
          <p:nvPr/>
        </p:nvSpPr>
        <p:spPr>
          <a:xfrm>
            <a:off x="417013" y="563159"/>
            <a:ext cx="5382433" cy="1906418"/>
          </a:xfrm>
          <a:prstGeom prst="rect">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lIns="135000" tIns="135000" rIns="135000" bIns="135000" rtlCol="0" anchor="ctr">
            <a:normAutofit/>
          </a:bodyPr>
          <a:lstStyle/>
          <a:p>
            <a:r>
              <a:rPr lang="de-AT" sz="2200" b="1" dirty="0">
                <a:latin typeface="Gill Sans MT" panose="020B0502020104020203" pitchFamily="34" charset="0"/>
              </a:rPr>
              <a:t>Aktions-Monat: </a:t>
            </a:r>
            <a:r>
              <a:rPr lang="de-AT" sz="2200" dirty="0">
                <a:latin typeface="Gill Sans MT" panose="020B0502020104020203" pitchFamily="34" charset="0"/>
              </a:rPr>
              <a:t>Februar 2022</a:t>
            </a:r>
          </a:p>
          <a:p>
            <a:r>
              <a:rPr lang="de-AT" sz="2200" b="1" dirty="0">
                <a:latin typeface="Gill Sans MT" panose="020B0502020104020203" pitchFamily="34" charset="0"/>
              </a:rPr>
              <a:t>Motto: Create, connect and </a:t>
            </a:r>
            <a:r>
              <a:rPr lang="de-AT" sz="2200" b="1" dirty="0" err="1">
                <a:latin typeface="Gill Sans MT" panose="020B0502020104020203" pitchFamily="34" charset="0"/>
              </a:rPr>
              <a:t>share</a:t>
            </a:r>
            <a:r>
              <a:rPr lang="de-AT" sz="2200" b="1" dirty="0">
                <a:latin typeface="Gill Sans MT" panose="020B0502020104020203" pitchFamily="34" charset="0"/>
              </a:rPr>
              <a:t> </a:t>
            </a:r>
            <a:r>
              <a:rPr lang="de-AT" sz="2200" b="1" dirty="0" err="1">
                <a:latin typeface="Gill Sans MT" panose="020B0502020104020203" pitchFamily="34" charset="0"/>
              </a:rPr>
              <a:t>respect</a:t>
            </a:r>
            <a:r>
              <a:rPr lang="de-AT" sz="2200" b="1" dirty="0">
                <a:latin typeface="Gill Sans MT" panose="020B0502020104020203" pitchFamily="34" charset="0"/>
              </a:rPr>
              <a:t>!</a:t>
            </a:r>
            <a:endParaRPr lang="de-AT" sz="2200" dirty="0">
              <a:latin typeface="Gill Sans MT" panose="020B0502020104020203" pitchFamily="34" charset="0"/>
            </a:endParaRPr>
          </a:p>
        </p:txBody>
      </p:sp>
    </p:spTree>
    <p:extLst>
      <p:ext uri="{BB962C8B-B14F-4D97-AF65-F5344CB8AC3E}">
        <p14:creationId xmlns:p14="http://schemas.microsoft.com/office/powerpoint/2010/main" val="12924667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F263ACEB-5860-43C8-BE8B-BDEB6F4FF6DB}"/>
              </a:ext>
            </a:extLst>
          </p:cNvPr>
          <p:cNvSpPr txBox="1"/>
          <p:nvPr/>
        </p:nvSpPr>
        <p:spPr>
          <a:xfrm>
            <a:off x="3968727" y="6450716"/>
            <a:ext cx="4997301" cy="677108"/>
          </a:xfrm>
          <a:prstGeom prst="rect">
            <a:avLst/>
          </a:prstGeom>
          <a:noFill/>
        </p:spPr>
        <p:txBody>
          <a:bodyPr wrap="square" rtlCol="0">
            <a:spAutoFit/>
          </a:bodyPr>
          <a:lstStyle/>
          <a:p>
            <a:pPr algn="r"/>
            <a:r>
              <a:rPr lang="de-AT" sz="1900" dirty="0" err="1">
                <a:latin typeface="Gill Sans MT" panose="020B0502020104020203" pitchFamily="34" charset="0"/>
              </a:rPr>
              <a:t>Sextortion</a:t>
            </a:r>
            <a:endParaRPr lang="de-AT" sz="1900" dirty="0">
              <a:latin typeface="Gill Sans MT" panose="020B0502020104020203" pitchFamily="34" charset="0"/>
            </a:endParaRPr>
          </a:p>
          <a:p>
            <a:pPr algn="r"/>
            <a:endParaRPr lang="de-AT" sz="1900" dirty="0">
              <a:latin typeface="+mj-lt"/>
            </a:endParaRPr>
          </a:p>
        </p:txBody>
      </p:sp>
      <p:pic>
        <p:nvPicPr>
          <p:cNvPr id="7" name="Inhaltsplatzhalter 4">
            <a:extLst>
              <a:ext uri="{FF2B5EF4-FFF2-40B4-BE49-F238E27FC236}">
                <a16:creationId xmlns:a16="http://schemas.microsoft.com/office/drawing/2014/main" id="{99478271-CA1F-4C60-8FDA-3C7695A83CB1}"/>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1" y="-41046"/>
            <a:ext cx="9144000" cy="6438442"/>
          </a:xfrm>
        </p:spPr>
      </p:pic>
      <p:sp>
        <p:nvSpPr>
          <p:cNvPr id="2" name="Rechteck 1">
            <a:extLst>
              <a:ext uri="{FF2B5EF4-FFF2-40B4-BE49-F238E27FC236}">
                <a16:creationId xmlns:a16="http://schemas.microsoft.com/office/drawing/2014/main" id="{682EF544-2555-4426-A4E3-E9462AFF19FA}"/>
              </a:ext>
            </a:extLst>
          </p:cNvPr>
          <p:cNvSpPr/>
          <p:nvPr/>
        </p:nvSpPr>
        <p:spPr>
          <a:xfrm>
            <a:off x="7631213" y="6089619"/>
            <a:ext cx="1512786" cy="307777"/>
          </a:xfrm>
          <a:prstGeom prst="rect">
            <a:avLst/>
          </a:prstGeom>
        </p:spPr>
        <p:txBody>
          <a:bodyPr wrap="none">
            <a:spAutoFit/>
          </a:bodyPr>
          <a:lstStyle/>
          <a:p>
            <a:pPr lvl="0" defTabSz="914400">
              <a:defRPr/>
            </a:pPr>
            <a:r>
              <a:rPr lang="de-AT" altLang="de-DE" sz="1400" dirty="0">
                <a:latin typeface="Gill Sans MT" panose="020B0502020104020203" pitchFamily="34" charset="0"/>
                <a:ea typeface="ＭＳ Ｐゴシック" panose="020B0600070205080204" pitchFamily="34" charset="-128"/>
              </a:rPr>
              <a:t>Bild: Pro Juventute</a:t>
            </a:r>
          </a:p>
        </p:txBody>
      </p:sp>
    </p:spTree>
    <p:extLst>
      <p:ext uri="{BB962C8B-B14F-4D97-AF65-F5344CB8AC3E}">
        <p14:creationId xmlns:p14="http://schemas.microsoft.com/office/powerpoint/2010/main" val="1421379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F263ACEB-5860-43C8-BE8B-BDEB6F4FF6DB}"/>
              </a:ext>
            </a:extLst>
          </p:cNvPr>
          <p:cNvSpPr txBox="1"/>
          <p:nvPr/>
        </p:nvSpPr>
        <p:spPr>
          <a:xfrm>
            <a:off x="4146699" y="6412433"/>
            <a:ext cx="4997301" cy="677108"/>
          </a:xfrm>
          <a:prstGeom prst="rect">
            <a:avLst/>
          </a:prstGeom>
          <a:noFill/>
        </p:spPr>
        <p:txBody>
          <a:bodyPr wrap="square" rtlCol="0">
            <a:spAutoFit/>
          </a:bodyPr>
          <a:lstStyle/>
          <a:p>
            <a:pPr algn="r"/>
            <a:r>
              <a:rPr lang="de-AT" sz="1900" dirty="0" err="1">
                <a:latin typeface="Gill Sans MT" panose="020B0502020104020203" pitchFamily="34" charset="0"/>
              </a:rPr>
              <a:t>Sextortion</a:t>
            </a:r>
            <a:endParaRPr lang="de-AT" sz="1900" dirty="0">
              <a:latin typeface="Gill Sans MT" panose="020B0502020104020203" pitchFamily="34" charset="0"/>
            </a:endParaRPr>
          </a:p>
          <a:p>
            <a:pPr algn="r"/>
            <a:endParaRPr lang="de-AT" sz="1900" dirty="0">
              <a:latin typeface="+mj-lt"/>
            </a:endParaRPr>
          </a:p>
        </p:txBody>
      </p:sp>
      <p:pic>
        <p:nvPicPr>
          <p:cNvPr id="8" name="Bild 6" descr="Bildschirmfoto 2015-09-16 um 14.14.43.png">
            <a:hlinkClick r:id="rId3"/>
            <a:extLst>
              <a:ext uri="{FF2B5EF4-FFF2-40B4-BE49-F238E27FC236}">
                <a16:creationId xmlns:a16="http://schemas.microsoft.com/office/drawing/2014/main" id="{D059B16D-DC3F-4CDE-B053-842FAE483B6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288099"/>
            <a:ext cx="9144000" cy="5814328"/>
          </a:xfrm>
          <a:prstGeom prst="rect">
            <a:avLst/>
          </a:prstGeom>
          <a:ln>
            <a:noFill/>
          </a:ln>
          <a:effectLst/>
        </p:spPr>
      </p:pic>
    </p:spTree>
    <p:extLst>
      <p:ext uri="{BB962C8B-B14F-4D97-AF65-F5344CB8AC3E}">
        <p14:creationId xmlns:p14="http://schemas.microsoft.com/office/powerpoint/2010/main" val="20874195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F263ACEB-5860-43C8-BE8B-BDEB6F4FF6DB}"/>
              </a:ext>
            </a:extLst>
          </p:cNvPr>
          <p:cNvSpPr txBox="1"/>
          <p:nvPr/>
        </p:nvSpPr>
        <p:spPr>
          <a:xfrm>
            <a:off x="4073246" y="6473279"/>
            <a:ext cx="4997301" cy="384721"/>
          </a:xfrm>
          <a:prstGeom prst="rect">
            <a:avLst/>
          </a:prstGeom>
          <a:noFill/>
        </p:spPr>
        <p:txBody>
          <a:bodyPr wrap="square" rtlCol="0">
            <a:spAutoFit/>
          </a:bodyPr>
          <a:lstStyle/>
          <a:p>
            <a:pPr algn="r"/>
            <a:r>
              <a:rPr lang="de-AT" sz="1900" dirty="0">
                <a:latin typeface="Gill Sans MT" panose="020B0502020104020203" pitchFamily="34" charset="0"/>
              </a:rPr>
              <a:t>Urheberrecht – Hilfe und Unterstützung</a:t>
            </a:r>
            <a:endParaRPr lang="de-AT" sz="1900" dirty="0">
              <a:latin typeface="+mj-lt"/>
            </a:endParaRPr>
          </a:p>
        </p:txBody>
      </p:sp>
      <p:pic>
        <p:nvPicPr>
          <p:cNvPr id="4" name="Grafik 3" descr="Ein Bild, das Wand, drinnen, sitzend enthält.&#10;&#10;Mit sehr hoher Zuverlässigkeit generierte Beschreibung">
            <a:extLst>
              <a:ext uri="{FF2B5EF4-FFF2-40B4-BE49-F238E27FC236}">
                <a16:creationId xmlns:a16="http://schemas.microsoft.com/office/drawing/2014/main" id="{BA72DAA9-BA55-46EB-8CD7-F721F06BDAF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41046"/>
            <a:ext cx="9144000" cy="6438442"/>
          </a:xfrm>
          <a:prstGeom prst="rect">
            <a:avLst/>
          </a:prstGeom>
        </p:spPr>
      </p:pic>
      <p:sp>
        <p:nvSpPr>
          <p:cNvPr id="2" name="Rechteck 1">
            <a:extLst>
              <a:ext uri="{FF2B5EF4-FFF2-40B4-BE49-F238E27FC236}">
                <a16:creationId xmlns:a16="http://schemas.microsoft.com/office/drawing/2014/main" id="{6EF3EBC4-B2CB-4A9C-991C-5BE14BA95658}"/>
              </a:ext>
            </a:extLst>
          </p:cNvPr>
          <p:cNvSpPr/>
          <p:nvPr/>
        </p:nvSpPr>
        <p:spPr>
          <a:xfrm>
            <a:off x="7003209" y="6089619"/>
            <a:ext cx="2186817" cy="307777"/>
          </a:xfrm>
          <a:prstGeom prst="rect">
            <a:avLst/>
          </a:prstGeom>
        </p:spPr>
        <p:txBody>
          <a:bodyPr wrap="none">
            <a:spAutoFit/>
          </a:bodyPr>
          <a:lstStyle/>
          <a:p>
            <a:r>
              <a:rPr lang="de-AT" sz="1400" dirty="0">
                <a:solidFill>
                  <a:schemeClr val="bg1"/>
                </a:solidFill>
                <a:latin typeface="Gill Sans MT" panose="020B0502020104020203" pitchFamily="34" charset="0"/>
              </a:rPr>
              <a:t>Bild: </a:t>
            </a:r>
            <a:r>
              <a:rPr lang="de-AT" sz="14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Miss Zhang </a:t>
            </a:r>
            <a:r>
              <a:rPr lang="de-AT" sz="1400" dirty="0">
                <a:solidFill>
                  <a:schemeClr val="bg1"/>
                </a:solidFill>
                <a:latin typeface="Gill Sans MT" panose="020B0502020104020203" pitchFamily="34" charset="0"/>
              </a:rPr>
              <a:t>/ </a:t>
            </a:r>
            <a:r>
              <a:rPr lang="de-AT" sz="1400" dirty="0" err="1">
                <a:solidFill>
                  <a:schemeClr val="bg1"/>
                </a:solidFill>
                <a:latin typeface="Gill Sans MT" panose="020B0502020104020203" pitchFamily="34" charset="0"/>
              </a:rPr>
              <a:t>Unsplash</a:t>
            </a:r>
            <a:endParaRPr lang="de-AT" sz="1400" dirty="0">
              <a:solidFill>
                <a:schemeClr val="bg1"/>
              </a:solidFill>
              <a:latin typeface="Gill Sans MT" panose="020B0502020104020203" pitchFamily="34" charset="0"/>
            </a:endParaRPr>
          </a:p>
        </p:txBody>
      </p:sp>
    </p:spTree>
    <p:extLst>
      <p:ext uri="{BB962C8B-B14F-4D97-AF65-F5344CB8AC3E}">
        <p14:creationId xmlns:p14="http://schemas.microsoft.com/office/powerpoint/2010/main" val="15983745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F263ACEB-5860-43C8-BE8B-BDEB6F4FF6DB}"/>
              </a:ext>
            </a:extLst>
          </p:cNvPr>
          <p:cNvSpPr txBox="1"/>
          <p:nvPr/>
        </p:nvSpPr>
        <p:spPr>
          <a:xfrm>
            <a:off x="3981002" y="6438442"/>
            <a:ext cx="4997301" cy="677108"/>
          </a:xfrm>
          <a:prstGeom prst="rect">
            <a:avLst/>
          </a:prstGeom>
          <a:noFill/>
        </p:spPr>
        <p:txBody>
          <a:bodyPr wrap="square" rtlCol="0">
            <a:spAutoFit/>
          </a:bodyPr>
          <a:lstStyle/>
          <a:p>
            <a:pPr algn="r"/>
            <a:r>
              <a:rPr lang="de-AT" sz="1900" dirty="0">
                <a:latin typeface="Gill Sans MT" panose="020B0502020104020203" pitchFamily="34" charset="0"/>
              </a:rPr>
              <a:t>Abmahnungen</a:t>
            </a:r>
          </a:p>
          <a:p>
            <a:pPr algn="r"/>
            <a:endParaRPr lang="de-AT" sz="1900" dirty="0">
              <a:latin typeface="+mj-lt"/>
            </a:endParaRPr>
          </a:p>
        </p:txBody>
      </p:sp>
      <p:pic>
        <p:nvPicPr>
          <p:cNvPr id="5" name="Inhaltsplatzhalter 4" descr="Ein Bild, das Elektronik, gelb enthält.&#10;&#10;Mit hoher Zuverlässigkeit generierte Beschreibung">
            <a:extLst>
              <a:ext uri="{FF2B5EF4-FFF2-40B4-BE49-F238E27FC236}">
                <a16:creationId xmlns:a16="http://schemas.microsoft.com/office/drawing/2014/main" id="{0A0A9539-2226-4FB4-9F71-776B2B4036BB}"/>
              </a:ext>
            </a:extLst>
          </p:cNvPr>
          <p:cNvPicPr>
            <a:picLocks noGrp="1" noChangeAspect="1"/>
          </p:cNvPicPr>
          <p:nvPr>
            <p:ph sz="half" idx="1"/>
          </p:nvPr>
        </p:nvPicPr>
        <p:blipFill rotWithShape="1">
          <a:blip r:embed="rId3" cstate="screen">
            <a:extLst>
              <a:ext uri="{28A0092B-C50C-407E-A947-70E740481C1C}">
                <a14:useLocalDpi xmlns:a14="http://schemas.microsoft.com/office/drawing/2010/main"/>
              </a:ext>
            </a:extLst>
          </a:blip>
          <a:srcRect/>
          <a:stretch/>
        </p:blipFill>
        <p:spPr>
          <a:xfrm>
            <a:off x="0" y="-41046"/>
            <a:ext cx="9144001" cy="6438442"/>
          </a:xfrm>
        </p:spPr>
      </p:pic>
      <p:sp>
        <p:nvSpPr>
          <p:cNvPr id="2" name="Textfeld 1">
            <a:extLst>
              <a:ext uri="{FF2B5EF4-FFF2-40B4-BE49-F238E27FC236}">
                <a16:creationId xmlns:a16="http://schemas.microsoft.com/office/drawing/2014/main" id="{C9F0659F-6DBE-4E2B-B106-E5899732DE2C}"/>
              </a:ext>
            </a:extLst>
          </p:cNvPr>
          <p:cNvSpPr txBox="1"/>
          <p:nvPr/>
        </p:nvSpPr>
        <p:spPr>
          <a:xfrm>
            <a:off x="1659835" y="0"/>
            <a:ext cx="2623930" cy="5478423"/>
          </a:xfrm>
          <a:prstGeom prst="rect">
            <a:avLst/>
          </a:prstGeom>
          <a:noFill/>
        </p:spPr>
        <p:txBody>
          <a:bodyPr wrap="square" rtlCol="0">
            <a:spAutoFit/>
          </a:bodyPr>
          <a:lstStyle/>
          <a:p>
            <a:r>
              <a:rPr lang="de-AT" sz="35000" dirty="0">
                <a:latin typeface="Gill Sans MT" panose="020B0502020104020203" pitchFamily="34" charset="0"/>
              </a:rPr>
              <a:t>§</a:t>
            </a:r>
          </a:p>
        </p:txBody>
      </p:sp>
      <p:sp>
        <p:nvSpPr>
          <p:cNvPr id="3" name="Rechteck 2">
            <a:extLst>
              <a:ext uri="{FF2B5EF4-FFF2-40B4-BE49-F238E27FC236}">
                <a16:creationId xmlns:a16="http://schemas.microsoft.com/office/drawing/2014/main" id="{1BE82512-0D30-4C8E-AF29-9EDDB6D2B983}"/>
              </a:ext>
            </a:extLst>
          </p:cNvPr>
          <p:cNvSpPr/>
          <p:nvPr/>
        </p:nvSpPr>
        <p:spPr>
          <a:xfrm>
            <a:off x="6830255" y="6056462"/>
            <a:ext cx="2401427" cy="307777"/>
          </a:xfrm>
          <a:prstGeom prst="rect">
            <a:avLst/>
          </a:prstGeom>
        </p:spPr>
        <p:txBody>
          <a:bodyPr wrap="none">
            <a:spAutoFit/>
          </a:bodyPr>
          <a:lstStyle/>
          <a:p>
            <a:r>
              <a:rPr lang="de-DE" sz="1400" dirty="0">
                <a:solidFill>
                  <a:schemeClr val="bg1"/>
                </a:solidFill>
                <a:latin typeface="Gill Sans MT" panose="020B0502020104020203" pitchFamily="34" charset="0"/>
              </a:rPr>
              <a:t>Bild: </a:t>
            </a:r>
            <a:r>
              <a:rPr lang="de-AT" sz="14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Malte </a:t>
            </a:r>
            <a:r>
              <a:rPr lang="de-AT" sz="1400" dirty="0" err="1">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Wingen</a:t>
            </a:r>
            <a:r>
              <a:rPr lang="de-AT" sz="1400" dirty="0">
                <a:solidFill>
                  <a:schemeClr val="bg1"/>
                </a:solidFill>
                <a:latin typeface="Gill Sans MT" panose="020B0502020104020203" pitchFamily="34" charset="0"/>
              </a:rPr>
              <a:t> / </a:t>
            </a:r>
            <a:r>
              <a:rPr lang="de-DE" sz="1400" dirty="0" err="1">
                <a:solidFill>
                  <a:schemeClr val="bg1"/>
                </a:solidFill>
                <a:latin typeface="Gill Sans MT" panose="020B0502020104020203" pitchFamily="34" charset="0"/>
              </a:rPr>
              <a:t>Unsplash</a:t>
            </a:r>
            <a:endParaRPr lang="de-DE" sz="1400" dirty="0">
              <a:solidFill>
                <a:schemeClr val="bg1"/>
              </a:solidFill>
              <a:latin typeface="Gill Sans MT" panose="020B0502020104020203" pitchFamily="34" charset="0"/>
            </a:endParaRPr>
          </a:p>
        </p:txBody>
      </p:sp>
    </p:spTree>
    <p:extLst>
      <p:ext uri="{BB962C8B-B14F-4D97-AF65-F5344CB8AC3E}">
        <p14:creationId xmlns:p14="http://schemas.microsoft.com/office/powerpoint/2010/main" val="9631608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Inhaltsplatzhalter 2">
            <a:extLst>
              <a:ext uri="{FF2B5EF4-FFF2-40B4-BE49-F238E27FC236}">
                <a16:creationId xmlns:a16="http://schemas.microsoft.com/office/drawing/2014/main" id="{C6FCA34D-40E1-41B5-BB73-62B7AAF32B9A}"/>
              </a:ext>
            </a:extLst>
          </p:cNvPr>
          <p:cNvSpPr txBox="1">
            <a:spLocks/>
          </p:cNvSpPr>
          <p:nvPr/>
        </p:nvSpPr>
        <p:spPr>
          <a:xfrm>
            <a:off x="371929" y="5025571"/>
            <a:ext cx="7886700" cy="4620639"/>
          </a:xfrm>
          <a:prstGeom prst="rect">
            <a:avLst/>
          </a:prstGeom>
        </p:spPr>
        <p:txBody>
          <a:bodyPr vert="horz" lIns="91440" tIns="45720" rIns="91440" bIns="45720" rtlCol="0">
            <a:normAutofit/>
          </a:bodyPr>
          <a:lstStyle>
            <a:lvl1pPr marL="514350" indent="-514350" algn="l" defTabSz="914400" rtl="0" eaLnBrk="1" latinLnBrk="0" hangingPunct="1">
              <a:lnSpc>
                <a:spcPct val="90000"/>
              </a:lnSpc>
              <a:spcBef>
                <a:spcPts val="1000"/>
              </a:spcBef>
              <a:buClr>
                <a:srgbClr val="F39200"/>
              </a:buClr>
              <a:buFontTx/>
              <a:buBlip>
                <a:blip r:embed="rId3"/>
              </a:buBlip>
              <a:defRPr sz="1800" kern="1200">
                <a:solidFill>
                  <a:srgbClr val="434F55"/>
                </a:solidFill>
                <a:latin typeface="+mj-lt"/>
                <a:ea typeface="+mn-ea"/>
                <a:cs typeface="+mn-cs"/>
              </a:defRPr>
            </a:lvl1pPr>
            <a:lvl2pPr marL="896938" indent="-439738"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2pPr>
            <a:lvl3pPr marL="1371600" indent="-4572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3pPr>
            <a:lvl4pPr marL="1600200" indent="-2286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4pPr>
            <a:lvl5pPr marL="2057400" indent="-2286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endParaRPr lang="de-DE" sz="2000" dirty="0">
              <a:solidFill>
                <a:schemeClr val="bg1"/>
              </a:solidFill>
            </a:endParaRPr>
          </a:p>
          <a:p>
            <a:endParaRPr lang="de-DE" sz="2000" dirty="0">
              <a:solidFill>
                <a:schemeClr val="bg1"/>
              </a:solidFill>
            </a:endParaRPr>
          </a:p>
        </p:txBody>
      </p:sp>
      <p:sp>
        <p:nvSpPr>
          <p:cNvPr id="9" name="Rechteck 8">
            <a:extLst>
              <a:ext uri="{FF2B5EF4-FFF2-40B4-BE49-F238E27FC236}">
                <a16:creationId xmlns:a16="http://schemas.microsoft.com/office/drawing/2014/main" id="{84C7237B-B17E-466F-B984-87155F994087}"/>
              </a:ext>
            </a:extLst>
          </p:cNvPr>
          <p:cNvSpPr/>
          <p:nvPr/>
        </p:nvSpPr>
        <p:spPr>
          <a:xfrm>
            <a:off x="595500" y="1304028"/>
            <a:ext cx="7605264" cy="1190883"/>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solidFill>
                  <a:schemeClr val="tx1"/>
                </a:solidFill>
                <a:latin typeface="Gill Sans MT" panose="020B0502020104020203" pitchFamily="34" charset="0"/>
              </a:rPr>
              <a:t>Welche Motive sind geschützt?</a:t>
            </a:r>
            <a:endParaRPr lang="de-AT" sz="2000" b="1" dirty="0">
              <a:solidFill>
                <a:schemeClr val="tx1"/>
              </a:solidFill>
              <a:latin typeface="Gill Sans MT" panose="020B0502020104020203" pitchFamily="34" charset="0"/>
            </a:endParaRPr>
          </a:p>
          <a:p>
            <a:r>
              <a:rPr lang="de-DE" sz="2000" dirty="0">
                <a:solidFill>
                  <a:schemeClr val="tx1"/>
                </a:solidFill>
                <a:latin typeface="Gill Sans MT" panose="020B0502020104020203" pitchFamily="34" charset="0"/>
              </a:rPr>
              <a:t>Das Urheberrecht schützt </a:t>
            </a:r>
            <a:r>
              <a:rPr lang="de-DE" sz="2000" b="1" dirty="0">
                <a:solidFill>
                  <a:schemeClr val="tx1"/>
                </a:solidFill>
                <a:latin typeface="Gill Sans MT" panose="020B0502020104020203" pitchFamily="34" charset="0"/>
              </a:rPr>
              <a:t>alle Motive</a:t>
            </a:r>
            <a:r>
              <a:rPr lang="de-DE" sz="2000" dirty="0">
                <a:solidFill>
                  <a:schemeClr val="tx1"/>
                </a:solidFill>
                <a:latin typeface="Gill Sans MT" panose="020B0502020104020203" pitchFamily="34" charset="0"/>
              </a:rPr>
              <a:t>, auch wenn am Bild nur eine weiße Wand, Wiesenblumen oder der blaue Himmel zu sehen ist. Es kommt nicht auf das Motiv oder die Professionalität des Fotos an – auch wackelige Handyfotos sind urheberrechtlich geschützt!</a:t>
            </a:r>
          </a:p>
        </p:txBody>
      </p:sp>
      <p:sp>
        <p:nvSpPr>
          <p:cNvPr id="11" name="Rechteck 10">
            <a:extLst>
              <a:ext uri="{FF2B5EF4-FFF2-40B4-BE49-F238E27FC236}">
                <a16:creationId xmlns:a16="http://schemas.microsoft.com/office/drawing/2014/main" id="{46539829-07E1-41F4-8494-C3504577B7EA}"/>
              </a:ext>
            </a:extLst>
          </p:cNvPr>
          <p:cNvSpPr/>
          <p:nvPr/>
        </p:nvSpPr>
        <p:spPr>
          <a:xfrm>
            <a:off x="595500" y="3033862"/>
            <a:ext cx="7605264" cy="193557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solidFill>
                  <a:schemeClr val="tx1"/>
                </a:solidFill>
                <a:latin typeface="Gill Sans MT" panose="020B0502020104020203" pitchFamily="34" charset="0"/>
              </a:rPr>
              <a:t>Was sind Abmahnungen?</a:t>
            </a:r>
            <a:endParaRPr lang="de-AT" sz="2000" b="1" dirty="0">
              <a:solidFill>
                <a:schemeClr val="tx1"/>
              </a:solidFill>
              <a:latin typeface="Gill Sans MT" panose="020B0502020104020203" pitchFamily="34" charset="0"/>
            </a:endParaRPr>
          </a:p>
          <a:p>
            <a:r>
              <a:rPr lang="de-DE" sz="2000" dirty="0">
                <a:solidFill>
                  <a:schemeClr val="tx1"/>
                </a:solidFill>
                <a:latin typeface="Gill Sans MT" panose="020B0502020104020203" pitchFamily="34" charset="0"/>
              </a:rPr>
              <a:t>Werden im Internet Urheberrechte verletzt, kann die/der </a:t>
            </a:r>
            <a:r>
              <a:rPr lang="de-DE" sz="2000" dirty="0" err="1">
                <a:solidFill>
                  <a:schemeClr val="tx1"/>
                </a:solidFill>
                <a:latin typeface="Gill Sans MT" panose="020B0502020104020203" pitchFamily="34" charset="0"/>
              </a:rPr>
              <a:t>RechteinhaberIn</a:t>
            </a:r>
            <a:r>
              <a:rPr lang="de-DE" sz="2000" dirty="0">
                <a:solidFill>
                  <a:schemeClr val="tx1"/>
                </a:solidFill>
                <a:latin typeface="Gill Sans MT" panose="020B0502020104020203" pitchFamily="34" charset="0"/>
              </a:rPr>
              <a:t> (oder deren Anwältin/Anwalt) eine Abmahnung per Post schicken. Nehmen Sie </a:t>
            </a:r>
            <a:r>
              <a:rPr lang="de-DE" sz="2000" b="1" dirty="0">
                <a:solidFill>
                  <a:schemeClr val="tx1"/>
                </a:solidFill>
                <a:latin typeface="Gill Sans MT" panose="020B0502020104020203" pitchFamily="34" charset="0"/>
              </a:rPr>
              <a:t>solche Abmahnungen unbedingt ernst</a:t>
            </a:r>
            <a:r>
              <a:rPr lang="de-DE" sz="2000" dirty="0">
                <a:solidFill>
                  <a:schemeClr val="tx1"/>
                </a:solidFill>
                <a:latin typeface="Gill Sans MT" panose="020B0502020104020203" pitchFamily="34" charset="0"/>
              </a:rPr>
              <a:t> und lassen Sie sich beraten, etwa von der Internet Ombudsstelle (</a:t>
            </a:r>
            <a:r>
              <a:rPr lang="de-DE" sz="2000" dirty="0">
                <a:solidFill>
                  <a:schemeClr val="tx1"/>
                </a:solidFill>
                <a:latin typeface="Gill Sans MT" panose="020B0502020104020203" pitchFamily="34" charset="0"/>
                <a:hlinkClick r:id="rId4"/>
              </a:rPr>
              <a:t>www.ombudsstelle.at</a:t>
            </a:r>
            <a:r>
              <a:rPr lang="de-DE" sz="2000" dirty="0">
                <a:solidFill>
                  <a:schemeClr val="tx1"/>
                </a:solidFill>
                <a:latin typeface="Gill Sans MT" panose="020B0502020104020203" pitchFamily="34" charset="0"/>
              </a:rPr>
              <a:t>).</a:t>
            </a:r>
          </a:p>
        </p:txBody>
      </p:sp>
      <p:sp>
        <p:nvSpPr>
          <p:cNvPr id="8" name="Textfeld 7">
            <a:extLst>
              <a:ext uri="{FF2B5EF4-FFF2-40B4-BE49-F238E27FC236}">
                <a16:creationId xmlns:a16="http://schemas.microsoft.com/office/drawing/2014/main" id="{E299E97E-DBA2-4407-91B2-D7841E6D69FF}"/>
              </a:ext>
            </a:extLst>
          </p:cNvPr>
          <p:cNvSpPr txBox="1"/>
          <p:nvPr/>
        </p:nvSpPr>
        <p:spPr>
          <a:xfrm>
            <a:off x="3981002" y="6438442"/>
            <a:ext cx="4997301" cy="677108"/>
          </a:xfrm>
          <a:prstGeom prst="rect">
            <a:avLst/>
          </a:prstGeom>
          <a:noFill/>
        </p:spPr>
        <p:txBody>
          <a:bodyPr wrap="square" rtlCol="0">
            <a:spAutoFit/>
          </a:bodyPr>
          <a:lstStyle/>
          <a:p>
            <a:pPr algn="r"/>
            <a:r>
              <a:rPr lang="de-AT" sz="1900" dirty="0">
                <a:latin typeface="Gill Sans MT" panose="020B0502020104020203" pitchFamily="34" charset="0"/>
              </a:rPr>
              <a:t>Abmahnungen</a:t>
            </a:r>
          </a:p>
          <a:p>
            <a:pPr algn="r"/>
            <a:endParaRPr lang="de-AT" sz="1900" dirty="0">
              <a:latin typeface="+mj-lt"/>
            </a:endParaRPr>
          </a:p>
        </p:txBody>
      </p:sp>
    </p:spTree>
    <p:extLst>
      <p:ext uri="{BB962C8B-B14F-4D97-AF65-F5344CB8AC3E}">
        <p14:creationId xmlns:p14="http://schemas.microsoft.com/office/powerpoint/2010/main" val="8145861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F263ACEB-5860-43C8-BE8B-BDEB6F4FF6DB}"/>
              </a:ext>
            </a:extLst>
          </p:cNvPr>
          <p:cNvSpPr txBox="1"/>
          <p:nvPr/>
        </p:nvSpPr>
        <p:spPr>
          <a:xfrm>
            <a:off x="4146699" y="6421944"/>
            <a:ext cx="4997301" cy="384721"/>
          </a:xfrm>
          <a:prstGeom prst="rect">
            <a:avLst/>
          </a:prstGeom>
          <a:noFill/>
        </p:spPr>
        <p:txBody>
          <a:bodyPr wrap="square" rtlCol="0">
            <a:spAutoFit/>
          </a:bodyPr>
          <a:lstStyle/>
          <a:p>
            <a:pPr algn="r"/>
            <a:r>
              <a:rPr lang="de-AT" sz="1900" dirty="0">
                <a:latin typeface="Gill Sans MT" panose="020B0502020104020203" pitchFamily="34" charset="0"/>
              </a:rPr>
              <a:t>Was sagt das Gesetz?</a:t>
            </a:r>
            <a:endParaRPr lang="de-AT" sz="1900" dirty="0">
              <a:latin typeface="+mj-lt"/>
            </a:endParaRPr>
          </a:p>
        </p:txBody>
      </p:sp>
      <p:pic>
        <p:nvPicPr>
          <p:cNvPr id="4" name="Grafik 3" descr="Ein Bild, das Werkzeug, Hammer enthält.&#10;&#10;Mit hoher Zuverlässigkeit generierte Beschreibung">
            <a:extLst>
              <a:ext uri="{FF2B5EF4-FFF2-40B4-BE49-F238E27FC236}">
                <a16:creationId xmlns:a16="http://schemas.microsoft.com/office/drawing/2014/main" id="{BB3E3681-0607-4336-84DE-505E6DB3C39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1046"/>
            <a:ext cx="9144000" cy="6438442"/>
          </a:xfrm>
          <a:prstGeom prst="rect">
            <a:avLst/>
          </a:prstGeom>
        </p:spPr>
      </p:pic>
      <p:sp>
        <p:nvSpPr>
          <p:cNvPr id="2" name="Rechteck 1">
            <a:extLst>
              <a:ext uri="{FF2B5EF4-FFF2-40B4-BE49-F238E27FC236}">
                <a16:creationId xmlns:a16="http://schemas.microsoft.com/office/drawing/2014/main" id="{2F658377-DEF3-4CF7-842B-7CAD6786CE91}"/>
              </a:ext>
            </a:extLst>
          </p:cNvPr>
          <p:cNvSpPr/>
          <p:nvPr/>
        </p:nvSpPr>
        <p:spPr>
          <a:xfrm>
            <a:off x="7326066" y="6089619"/>
            <a:ext cx="1817934" cy="307777"/>
          </a:xfrm>
          <a:prstGeom prst="rect">
            <a:avLst/>
          </a:prstGeom>
        </p:spPr>
        <p:txBody>
          <a:bodyPr wrap="none">
            <a:spAutoFit/>
          </a:bodyPr>
          <a:lstStyle/>
          <a:p>
            <a:r>
              <a:rPr lang="de-AT" sz="1400" dirty="0">
                <a:latin typeface="Gill Sans MT" panose="020B0502020104020203" pitchFamily="34" charset="0"/>
              </a:rPr>
              <a:t>Bild: </a:t>
            </a:r>
            <a:r>
              <a:rPr lang="de-AT" sz="1400" dirty="0">
                <a:latin typeface="Gill Sans MT" panose="020B0502020104020203" pitchFamily="34" charset="0"/>
                <a:hlinkClick r:id="rId4">
                  <a:extLst>
                    <a:ext uri="{A12FA001-AC4F-418D-AE19-62706E023703}">
                      <ahyp:hlinkClr xmlns:ahyp="http://schemas.microsoft.com/office/drawing/2018/hyperlinkcolor" val="tx"/>
                    </a:ext>
                  </a:extLst>
                </a:hlinkClick>
              </a:rPr>
              <a:t>qimono</a:t>
            </a:r>
            <a:r>
              <a:rPr lang="de-AT" sz="1400" dirty="0">
                <a:latin typeface="Gill Sans MT" panose="020B0502020104020203" pitchFamily="34" charset="0"/>
              </a:rPr>
              <a:t> / </a:t>
            </a:r>
            <a:r>
              <a:rPr lang="de-AT" sz="1400" dirty="0" err="1">
                <a:latin typeface="Gill Sans MT" panose="020B0502020104020203" pitchFamily="34" charset="0"/>
              </a:rPr>
              <a:t>pixabay</a:t>
            </a:r>
            <a:endParaRPr lang="de-AT" sz="1400" dirty="0">
              <a:latin typeface="Gill Sans MT" panose="020B0502020104020203" pitchFamily="34" charset="0"/>
            </a:endParaRPr>
          </a:p>
        </p:txBody>
      </p:sp>
    </p:spTree>
    <p:extLst>
      <p:ext uri="{BB962C8B-B14F-4D97-AF65-F5344CB8AC3E}">
        <p14:creationId xmlns:p14="http://schemas.microsoft.com/office/powerpoint/2010/main" val="12229911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liennummernplatzhalter 2"/>
          <p:cNvSpPr>
            <a:spLocks noGrp="1"/>
          </p:cNvSpPr>
          <p:nvPr>
            <p:ph type="sldNum" sz="quarter" idx="4294967295"/>
          </p:nvPr>
        </p:nvSpPr>
        <p:spPr>
          <a:xfrm>
            <a:off x="6457950" y="6356350"/>
            <a:ext cx="2057400" cy="365125"/>
          </a:xfrm>
          <a:prstGeom prst="rect">
            <a:avLst/>
          </a:prstGeom>
        </p:spPr>
        <p:txBody>
          <a:bodyPr vert="horz" lIns="91440" tIns="45720" rIns="91440" bIns="45720" rtlCol="0" anchor="ctr">
            <a:normAutofit/>
          </a:bodyPr>
          <a:lstStyle/>
          <a:p>
            <a:pPr algn="r" defTabSz="914400">
              <a:spcAft>
                <a:spcPts val="600"/>
              </a:spcAft>
            </a:pPr>
            <a:fld id="{6F2873F6-9495-4317-97FF-5A78A1CE492B}" type="slidenum">
              <a:rPr lang="en-US" altLang="de-DE" sz="1200" smtClean="0">
                <a:solidFill>
                  <a:srgbClr val="FFFFFF"/>
                </a:solidFill>
                <a:latin typeface="+mn-lt"/>
                <a:cs typeface="+mn-cs"/>
              </a:rPr>
              <a:pPr algn="r" defTabSz="914400">
                <a:spcAft>
                  <a:spcPts val="600"/>
                </a:spcAft>
              </a:pPr>
              <a:t>46</a:t>
            </a:fld>
            <a:endParaRPr lang="en-US" altLang="de-DE" sz="1200">
              <a:solidFill>
                <a:srgbClr val="FFFFFF"/>
              </a:solidFill>
              <a:latin typeface="+mn-lt"/>
              <a:cs typeface="+mn-cs"/>
            </a:endParaRPr>
          </a:p>
        </p:txBody>
      </p:sp>
      <p:sp>
        <p:nvSpPr>
          <p:cNvPr id="6" name="Textfeld 5">
            <a:extLst>
              <a:ext uri="{FF2B5EF4-FFF2-40B4-BE49-F238E27FC236}">
                <a16:creationId xmlns:a16="http://schemas.microsoft.com/office/drawing/2014/main" id="{F263ACEB-5860-43C8-BE8B-BDEB6F4FF6DB}"/>
              </a:ext>
            </a:extLst>
          </p:cNvPr>
          <p:cNvSpPr txBox="1"/>
          <p:nvPr/>
        </p:nvSpPr>
        <p:spPr>
          <a:xfrm>
            <a:off x="4146698" y="6438442"/>
            <a:ext cx="4997301" cy="384721"/>
          </a:xfrm>
          <a:prstGeom prst="rect">
            <a:avLst/>
          </a:prstGeom>
          <a:noFill/>
        </p:spPr>
        <p:txBody>
          <a:bodyPr wrap="square" rtlCol="0">
            <a:spAutoFit/>
          </a:bodyPr>
          <a:lstStyle/>
          <a:p>
            <a:pPr algn="r"/>
            <a:r>
              <a:rPr lang="de-AT" sz="1900">
                <a:latin typeface="Gill Sans MT" panose="020B0502020104020203" pitchFamily="34" charset="0"/>
              </a:rPr>
              <a:t>Was sagt das Gesetz?</a:t>
            </a:r>
            <a:endParaRPr lang="de-AT" sz="1900" dirty="0">
              <a:latin typeface="+mj-lt"/>
            </a:endParaRPr>
          </a:p>
        </p:txBody>
      </p:sp>
      <p:sp>
        <p:nvSpPr>
          <p:cNvPr id="8" name="Rechteck 7">
            <a:extLst>
              <a:ext uri="{FF2B5EF4-FFF2-40B4-BE49-F238E27FC236}">
                <a16:creationId xmlns:a16="http://schemas.microsoft.com/office/drawing/2014/main" id="{FE30797A-5896-4FA7-9E76-34031656B928}"/>
              </a:ext>
            </a:extLst>
          </p:cNvPr>
          <p:cNvSpPr/>
          <p:nvPr/>
        </p:nvSpPr>
        <p:spPr>
          <a:xfrm>
            <a:off x="711009" y="434741"/>
            <a:ext cx="7721982" cy="43678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hangingPunct="0">
              <a:spcBef>
                <a:spcPct val="50000"/>
              </a:spcBef>
            </a:pPr>
            <a:r>
              <a:rPr lang="de-DE" dirty="0">
                <a:solidFill>
                  <a:schemeClr val="tx1"/>
                </a:solidFill>
                <a:latin typeface="Gill Sans MT" panose="020B0502020104020203" pitchFamily="34" charset="0"/>
              </a:rPr>
              <a:t>Recht am eigenen Bild, </a:t>
            </a:r>
            <a:r>
              <a:rPr lang="de-DE" dirty="0" err="1">
                <a:solidFill>
                  <a:schemeClr val="tx1"/>
                </a:solidFill>
                <a:latin typeface="Gill Sans MT" panose="020B0502020104020203" pitchFamily="34" charset="0"/>
              </a:rPr>
              <a:t>Bildnisschutz</a:t>
            </a:r>
            <a:r>
              <a:rPr lang="de-DE" dirty="0">
                <a:solidFill>
                  <a:schemeClr val="tx1"/>
                </a:solidFill>
                <a:latin typeface="Gill Sans MT" panose="020B0502020104020203" pitchFamily="34" charset="0"/>
              </a:rPr>
              <a:t> (§ 78 UrhG)</a:t>
            </a:r>
          </a:p>
        </p:txBody>
      </p:sp>
      <p:sp>
        <p:nvSpPr>
          <p:cNvPr id="9" name="Rechteck 8">
            <a:extLst>
              <a:ext uri="{FF2B5EF4-FFF2-40B4-BE49-F238E27FC236}">
                <a16:creationId xmlns:a16="http://schemas.microsoft.com/office/drawing/2014/main" id="{D7F7A596-184C-49D2-83B8-03463503F710}"/>
              </a:ext>
            </a:extLst>
          </p:cNvPr>
          <p:cNvSpPr/>
          <p:nvPr/>
        </p:nvSpPr>
        <p:spPr>
          <a:xfrm>
            <a:off x="711009" y="1007360"/>
            <a:ext cx="7721982" cy="43678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dirty="0">
                <a:solidFill>
                  <a:schemeClr val="tx1"/>
                </a:solidFill>
                <a:latin typeface="Gill Sans MT" panose="020B0502020104020203" pitchFamily="34" charset="0"/>
              </a:rPr>
              <a:t>Pornographische Darstellung Minderjähriger (§ 207a StGB)</a:t>
            </a:r>
          </a:p>
        </p:txBody>
      </p:sp>
      <p:sp>
        <p:nvSpPr>
          <p:cNvPr id="10" name="Rechteck 9">
            <a:extLst>
              <a:ext uri="{FF2B5EF4-FFF2-40B4-BE49-F238E27FC236}">
                <a16:creationId xmlns:a16="http://schemas.microsoft.com/office/drawing/2014/main" id="{B4C11B98-3773-40A8-A85E-C69AC0F9EA54}"/>
              </a:ext>
            </a:extLst>
          </p:cNvPr>
          <p:cNvSpPr/>
          <p:nvPr/>
        </p:nvSpPr>
        <p:spPr>
          <a:xfrm>
            <a:off x="711009" y="1582013"/>
            <a:ext cx="7721982" cy="43678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dirty="0">
                <a:solidFill>
                  <a:schemeClr val="tx1"/>
                </a:solidFill>
                <a:latin typeface="Gill Sans MT" panose="020B0502020104020203" pitchFamily="34" charset="0"/>
              </a:rPr>
              <a:t>Datenverwendung in Schädigungsabsicht (§ 51 DSG)</a:t>
            </a:r>
          </a:p>
        </p:txBody>
      </p:sp>
      <p:sp>
        <p:nvSpPr>
          <p:cNvPr id="11" name="Rechteck 10">
            <a:extLst>
              <a:ext uri="{FF2B5EF4-FFF2-40B4-BE49-F238E27FC236}">
                <a16:creationId xmlns:a16="http://schemas.microsoft.com/office/drawing/2014/main" id="{A032A5C3-5786-463B-81CF-224247E8242F}"/>
              </a:ext>
            </a:extLst>
          </p:cNvPr>
          <p:cNvSpPr/>
          <p:nvPr/>
        </p:nvSpPr>
        <p:spPr>
          <a:xfrm>
            <a:off x="711009" y="2195292"/>
            <a:ext cx="7721982" cy="43678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dirty="0">
                <a:solidFill>
                  <a:schemeClr val="tx1"/>
                </a:solidFill>
                <a:latin typeface="Gill Sans MT" panose="020B0502020104020203" pitchFamily="34" charset="0"/>
              </a:rPr>
              <a:t>Verleumdung (§ 297 StGB)</a:t>
            </a:r>
          </a:p>
        </p:txBody>
      </p:sp>
      <p:sp>
        <p:nvSpPr>
          <p:cNvPr id="12" name="Rechteck 11">
            <a:extLst>
              <a:ext uri="{FF2B5EF4-FFF2-40B4-BE49-F238E27FC236}">
                <a16:creationId xmlns:a16="http://schemas.microsoft.com/office/drawing/2014/main" id="{0E75667C-492E-4972-9F6C-8C3943CAA2F4}"/>
              </a:ext>
            </a:extLst>
          </p:cNvPr>
          <p:cNvSpPr/>
          <p:nvPr/>
        </p:nvSpPr>
        <p:spPr>
          <a:xfrm>
            <a:off x="711009" y="2755633"/>
            <a:ext cx="7721982" cy="43678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dirty="0">
                <a:solidFill>
                  <a:schemeClr val="tx1"/>
                </a:solidFill>
                <a:latin typeface="Gill Sans MT" panose="020B0502020104020203" pitchFamily="34" charset="0"/>
              </a:rPr>
              <a:t>Kreditschädigung (§ 152 StGB)</a:t>
            </a:r>
          </a:p>
        </p:txBody>
      </p:sp>
      <p:sp>
        <p:nvSpPr>
          <p:cNvPr id="13" name="Rechteck 12">
            <a:extLst>
              <a:ext uri="{FF2B5EF4-FFF2-40B4-BE49-F238E27FC236}">
                <a16:creationId xmlns:a16="http://schemas.microsoft.com/office/drawing/2014/main" id="{D0537839-0CE2-4660-AB14-B01A2FB5A5DA}"/>
              </a:ext>
            </a:extLst>
          </p:cNvPr>
          <p:cNvSpPr/>
          <p:nvPr/>
        </p:nvSpPr>
        <p:spPr>
          <a:xfrm>
            <a:off x="711009" y="3319842"/>
            <a:ext cx="7721982" cy="43678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dirty="0">
                <a:solidFill>
                  <a:schemeClr val="tx1"/>
                </a:solidFill>
                <a:latin typeface="Gill Sans MT" panose="020B0502020104020203" pitchFamily="34" charset="0"/>
              </a:rPr>
              <a:t>Nötigung, auch durch Zugänglichmachen von Tatsachen und Bildern (§ 105 StGB)</a:t>
            </a:r>
          </a:p>
        </p:txBody>
      </p:sp>
      <p:sp>
        <p:nvSpPr>
          <p:cNvPr id="14" name="Rechteck 13">
            <a:extLst>
              <a:ext uri="{FF2B5EF4-FFF2-40B4-BE49-F238E27FC236}">
                <a16:creationId xmlns:a16="http://schemas.microsoft.com/office/drawing/2014/main" id="{9D501D39-2FDE-43DB-A3EF-8CC8335059AB}"/>
              </a:ext>
            </a:extLst>
          </p:cNvPr>
          <p:cNvSpPr/>
          <p:nvPr/>
        </p:nvSpPr>
        <p:spPr>
          <a:xfrm>
            <a:off x="711009" y="3890865"/>
            <a:ext cx="7721982" cy="43678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dirty="0">
                <a:solidFill>
                  <a:schemeClr val="tx1"/>
                </a:solidFill>
                <a:latin typeface="Gill Sans MT" panose="020B0502020104020203" pitchFamily="34" charset="0"/>
              </a:rPr>
              <a:t>Stalking, Beharrliche Verfolgung (§ 107aStGB)</a:t>
            </a:r>
          </a:p>
        </p:txBody>
      </p:sp>
      <p:sp>
        <p:nvSpPr>
          <p:cNvPr id="15" name="Rechteck 14">
            <a:extLst>
              <a:ext uri="{FF2B5EF4-FFF2-40B4-BE49-F238E27FC236}">
                <a16:creationId xmlns:a16="http://schemas.microsoft.com/office/drawing/2014/main" id="{5BB59308-3C3C-4B38-B45A-7FACE38F045B}"/>
              </a:ext>
            </a:extLst>
          </p:cNvPr>
          <p:cNvSpPr/>
          <p:nvPr/>
        </p:nvSpPr>
        <p:spPr>
          <a:xfrm>
            <a:off x="711009" y="5043333"/>
            <a:ext cx="7721982" cy="43678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dirty="0">
                <a:solidFill>
                  <a:schemeClr val="tx1"/>
                </a:solidFill>
                <a:latin typeface="Gill Sans MT" panose="020B0502020104020203" pitchFamily="34" charset="0"/>
              </a:rPr>
              <a:t>Beleidigung (§ 115 StGB)</a:t>
            </a:r>
          </a:p>
        </p:txBody>
      </p:sp>
      <p:sp>
        <p:nvSpPr>
          <p:cNvPr id="16" name="Rechteck 15">
            <a:extLst>
              <a:ext uri="{FF2B5EF4-FFF2-40B4-BE49-F238E27FC236}">
                <a16:creationId xmlns:a16="http://schemas.microsoft.com/office/drawing/2014/main" id="{5F345BFE-07D3-457D-A5FE-D239A382BDB0}"/>
              </a:ext>
            </a:extLst>
          </p:cNvPr>
          <p:cNvSpPr/>
          <p:nvPr/>
        </p:nvSpPr>
        <p:spPr>
          <a:xfrm>
            <a:off x="711009" y="4482721"/>
            <a:ext cx="7721982" cy="43678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dirty="0">
                <a:solidFill>
                  <a:schemeClr val="tx1"/>
                </a:solidFill>
                <a:latin typeface="Gill Sans MT" panose="020B0502020104020203" pitchFamily="34" charset="0"/>
              </a:rPr>
              <a:t>Cyber-Mobbing (§ 107c StGB)</a:t>
            </a:r>
          </a:p>
        </p:txBody>
      </p:sp>
      <p:sp>
        <p:nvSpPr>
          <p:cNvPr id="17" name="Rechteck 16">
            <a:extLst>
              <a:ext uri="{FF2B5EF4-FFF2-40B4-BE49-F238E27FC236}">
                <a16:creationId xmlns:a16="http://schemas.microsoft.com/office/drawing/2014/main" id="{7A54234B-7E7F-48B5-B3B6-2E91647CD5E8}"/>
              </a:ext>
            </a:extLst>
          </p:cNvPr>
          <p:cNvSpPr/>
          <p:nvPr/>
        </p:nvSpPr>
        <p:spPr>
          <a:xfrm>
            <a:off x="711009" y="5626105"/>
            <a:ext cx="7721982" cy="43678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dirty="0">
                <a:solidFill>
                  <a:schemeClr val="tx1"/>
                </a:solidFill>
                <a:latin typeface="Gill Sans MT" panose="020B0502020104020203" pitchFamily="34" charset="0"/>
              </a:rPr>
              <a:t>Üble Nachrede (§ 111 StGB)</a:t>
            </a:r>
          </a:p>
        </p:txBody>
      </p:sp>
    </p:spTree>
    <p:extLst>
      <p:ext uri="{BB962C8B-B14F-4D97-AF65-F5344CB8AC3E}">
        <p14:creationId xmlns:p14="http://schemas.microsoft.com/office/powerpoint/2010/main" val="41923184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21EE4E-012B-4897-90CF-CE2806A4D0CA}"/>
              </a:ext>
            </a:extLst>
          </p:cNvPr>
          <p:cNvSpPr>
            <a:spLocks noGrp="1"/>
          </p:cNvSpPr>
          <p:nvPr>
            <p:ph type="title"/>
          </p:nvPr>
        </p:nvSpPr>
        <p:spPr/>
        <p:txBody>
          <a:bodyPr/>
          <a:lstStyle/>
          <a:p>
            <a:endParaRPr lang="de-AT"/>
          </a:p>
        </p:txBody>
      </p:sp>
      <p:sp>
        <p:nvSpPr>
          <p:cNvPr id="4" name="Textfeld 3">
            <a:extLst>
              <a:ext uri="{FF2B5EF4-FFF2-40B4-BE49-F238E27FC236}">
                <a16:creationId xmlns:a16="http://schemas.microsoft.com/office/drawing/2014/main" id="{E4CEBEB5-8B89-4AE6-B889-42897B41D7EF}"/>
              </a:ext>
            </a:extLst>
          </p:cNvPr>
          <p:cNvSpPr txBox="1"/>
          <p:nvPr/>
        </p:nvSpPr>
        <p:spPr>
          <a:xfrm>
            <a:off x="4146699" y="6473278"/>
            <a:ext cx="4997301" cy="384721"/>
          </a:xfrm>
          <a:prstGeom prst="rect">
            <a:avLst/>
          </a:prstGeom>
          <a:noFill/>
        </p:spPr>
        <p:txBody>
          <a:bodyPr wrap="square" rtlCol="0">
            <a:spAutoFit/>
          </a:bodyPr>
          <a:lstStyle/>
          <a:p>
            <a:pPr algn="r"/>
            <a:r>
              <a:rPr lang="de-AT" sz="1900" dirty="0">
                <a:latin typeface="Gill Sans MT" panose="020B0502020104020203" pitchFamily="34" charset="0"/>
              </a:rPr>
              <a:t>Quellenkritik</a:t>
            </a:r>
            <a:endParaRPr lang="de-AT" sz="1900" dirty="0">
              <a:latin typeface="+mj-lt"/>
            </a:endParaRPr>
          </a:p>
        </p:txBody>
      </p:sp>
      <p:pic>
        <p:nvPicPr>
          <p:cNvPr id="20" name="Inhaltsplatzhalter 19" descr="Ein Bild, das Regal, Buch, drinnen, Bibliothek enthält.&#10;&#10;Automatisch generierte Beschreibung">
            <a:extLst>
              <a:ext uri="{FF2B5EF4-FFF2-40B4-BE49-F238E27FC236}">
                <a16:creationId xmlns:a16="http://schemas.microsoft.com/office/drawing/2014/main" id="{C860C35B-8A0E-4F2E-B165-C923471C46A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530536"/>
            <a:ext cx="9144000" cy="6929438"/>
          </a:xfrm>
        </p:spPr>
      </p:pic>
      <p:sp>
        <p:nvSpPr>
          <p:cNvPr id="21" name="Rechteck 20">
            <a:extLst>
              <a:ext uri="{FF2B5EF4-FFF2-40B4-BE49-F238E27FC236}">
                <a16:creationId xmlns:a16="http://schemas.microsoft.com/office/drawing/2014/main" id="{354DE931-7FAF-4980-B3B6-CE3D11D806C6}"/>
              </a:ext>
            </a:extLst>
          </p:cNvPr>
          <p:cNvSpPr/>
          <p:nvPr/>
        </p:nvSpPr>
        <p:spPr>
          <a:xfrm>
            <a:off x="7362935" y="6091125"/>
            <a:ext cx="1781065" cy="307777"/>
          </a:xfrm>
          <a:prstGeom prst="rect">
            <a:avLst/>
          </a:prstGeom>
        </p:spPr>
        <p:txBody>
          <a:bodyPr wrap="none">
            <a:spAutoFit/>
          </a:bodyPr>
          <a:lstStyle/>
          <a:p>
            <a:r>
              <a:rPr lang="de-AT" sz="1400" dirty="0">
                <a:solidFill>
                  <a:schemeClr val="bg1"/>
                </a:solidFill>
                <a:latin typeface="Gill Sans MT" panose="020B0502020104020203" pitchFamily="34" charset="0"/>
              </a:rPr>
              <a:t>Bild: </a:t>
            </a:r>
            <a:r>
              <a:rPr lang="de-AT" sz="14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klimkin</a:t>
            </a:r>
            <a:r>
              <a:rPr lang="de-AT" sz="1400" dirty="0">
                <a:solidFill>
                  <a:schemeClr val="bg1"/>
                </a:solidFill>
                <a:latin typeface="Gill Sans MT" panose="020B0502020104020203" pitchFamily="34" charset="0"/>
              </a:rPr>
              <a:t> / </a:t>
            </a:r>
            <a:r>
              <a:rPr lang="de-AT" sz="1400" dirty="0" err="1">
                <a:solidFill>
                  <a:schemeClr val="bg1"/>
                </a:solidFill>
                <a:latin typeface="Gill Sans MT" panose="020B0502020104020203" pitchFamily="34" charset="0"/>
              </a:rPr>
              <a:t>pixabay</a:t>
            </a:r>
            <a:endParaRPr lang="de-AT" sz="1400" dirty="0">
              <a:solidFill>
                <a:schemeClr val="bg1"/>
              </a:solidFill>
              <a:latin typeface="Gill Sans MT" panose="020B0502020104020203" pitchFamily="34" charset="0"/>
            </a:endParaRPr>
          </a:p>
        </p:txBody>
      </p:sp>
    </p:spTree>
    <p:extLst>
      <p:ext uri="{BB962C8B-B14F-4D97-AF65-F5344CB8AC3E}">
        <p14:creationId xmlns:p14="http://schemas.microsoft.com/office/powerpoint/2010/main" val="25609492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88E5EF8C-0A8B-2146-9AAB-3BDBD8C7FC18}"/>
              </a:ext>
            </a:extLst>
          </p:cNvPr>
          <p:cNvSpPr>
            <a:spLocks noGrp="1"/>
          </p:cNvSpPr>
          <p:nvPr>
            <p:ph idx="1"/>
          </p:nvPr>
        </p:nvSpPr>
        <p:spPr/>
        <p:txBody>
          <a:bodyPr/>
          <a:lstStyle/>
          <a:p>
            <a:endParaRPr lang="de-DE"/>
          </a:p>
        </p:txBody>
      </p:sp>
      <p:pic>
        <p:nvPicPr>
          <p:cNvPr id="2050" name="Picture 2" descr="Bild könnte enthalten: Nacht und Text">
            <a:extLst>
              <a:ext uri="{FF2B5EF4-FFF2-40B4-BE49-F238E27FC236}">
                <a16:creationId xmlns:a16="http://schemas.microsoft.com/office/drawing/2014/main" id="{A6CA8AD5-C281-FD4E-9B09-29C8B2BCB89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7DB5F75B-0E2A-4B2E-9FFB-F289032EB355}"/>
              </a:ext>
            </a:extLst>
          </p:cNvPr>
          <p:cNvSpPr txBox="1"/>
          <p:nvPr/>
        </p:nvSpPr>
        <p:spPr>
          <a:xfrm>
            <a:off x="4146699" y="6473278"/>
            <a:ext cx="4997301" cy="384721"/>
          </a:xfrm>
          <a:prstGeom prst="rect">
            <a:avLst/>
          </a:prstGeom>
          <a:noFill/>
        </p:spPr>
        <p:txBody>
          <a:bodyPr wrap="square" rtlCol="0">
            <a:spAutoFit/>
          </a:bodyPr>
          <a:lstStyle/>
          <a:p>
            <a:pPr algn="r"/>
            <a:r>
              <a:rPr lang="de-AT" sz="1900" dirty="0">
                <a:latin typeface="Gill Sans MT" panose="020B0502020104020203" pitchFamily="34" charset="0"/>
              </a:rPr>
              <a:t>Quellenkritik</a:t>
            </a:r>
            <a:endParaRPr lang="de-AT" sz="1900" dirty="0">
              <a:latin typeface="+mj-lt"/>
            </a:endParaRPr>
          </a:p>
        </p:txBody>
      </p:sp>
    </p:spTree>
    <p:extLst>
      <p:ext uri="{BB962C8B-B14F-4D97-AF65-F5344CB8AC3E}">
        <p14:creationId xmlns:p14="http://schemas.microsoft.com/office/powerpoint/2010/main" val="21128780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F263ACEB-5860-43C8-BE8B-BDEB6F4FF6DB}"/>
              </a:ext>
            </a:extLst>
          </p:cNvPr>
          <p:cNvSpPr txBox="1"/>
          <p:nvPr/>
        </p:nvSpPr>
        <p:spPr>
          <a:xfrm>
            <a:off x="4054645"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Online-Quellen nutzen</a:t>
            </a:r>
            <a:endParaRPr lang="de-AT" sz="1900" dirty="0">
              <a:latin typeface="+mj-lt"/>
            </a:endParaRPr>
          </a:p>
        </p:txBody>
      </p:sp>
      <p:sp>
        <p:nvSpPr>
          <p:cNvPr id="9" name="Rechteck 8">
            <a:extLst>
              <a:ext uri="{FF2B5EF4-FFF2-40B4-BE49-F238E27FC236}">
                <a16:creationId xmlns:a16="http://schemas.microsoft.com/office/drawing/2014/main" id="{BBD02322-31B1-4C11-B717-89FEC801EA22}"/>
              </a:ext>
            </a:extLst>
          </p:cNvPr>
          <p:cNvSpPr/>
          <p:nvPr/>
        </p:nvSpPr>
        <p:spPr>
          <a:xfrm>
            <a:off x="847725" y="0"/>
            <a:ext cx="7772400" cy="643844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de-AT" sz="2000" b="1" dirty="0">
                <a:solidFill>
                  <a:schemeClr val="tx1"/>
                </a:solidFill>
                <a:latin typeface="Gill Sans MT" panose="020B0502020104020203" pitchFamily="34" charset="0"/>
              </a:rPr>
              <a:t>Wie seriös ist die Quelle?</a:t>
            </a:r>
          </a:p>
          <a:p>
            <a:pPr>
              <a:defRPr/>
            </a:pPr>
            <a:r>
              <a:rPr lang="de-AT" sz="2000" dirty="0">
                <a:solidFill>
                  <a:schemeClr val="tx1"/>
                </a:solidFill>
                <a:latin typeface="Gill Sans MT" panose="020B0502020104020203" pitchFamily="34" charset="0"/>
                <a:cs typeface="Arial"/>
              </a:rPr>
              <a:t>Verlinkungen, Professionalität, genutzte Quellen</a:t>
            </a:r>
          </a:p>
          <a:p>
            <a:pPr>
              <a:defRPr/>
            </a:pPr>
            <a:endParaRPr lang="de-AT" sz="2000" dirty="0">
              <a:solidFill>
                <a:schemeClr val="tx1"/>
              </a:solidFill>
              <a:latin typeface="Gill Sans MT" panose="020B0502020104020203" pitchFamily="34" charset="0"/>
              <a:cs typeface="Arial"/>
            </a:endParaRPr>
          </a:p>
          <a:p>
            <a:pPr>
              <a:defRPr/>
            </a:pPr>
            <a:r>
              <a:rPr lang="de-AT" sz="2000" b="1" dirty="0">
                <a:solidFill>
                  <a:schemeClr val="tx1"/>
                </a:solidFill>
                <a:latin typeface="Gill Sans MT" panose="020B0502020104020203" pitchFamily="34" charset="0"/>
              </a:rPr>
              <a:t>Wer steht dahinter?</a:t>
            </a:r>
          </a:p>
          <a:p>
            <a:pPr>
              <a:defRPr/>
            </a:pPr>
            <a:r>
              <a:rPr lang="de-AT" sz="2000" dirty="0">
                <a:solidFill>
                  <a:schemeClr val="tx1"/>
                </a:solidFill>
                <a:latin typeface="Gill Sans MT" panose="020B0502020104020203" pitchFamily="34" charset="0"/>
                <a:cs typeface="Arial"/>
              </a:rPr>
              <a:t>Autor, Organisation</a:t>
            </a:r>
          </a:p>
          <a:p>
            <a:pPr>
              <a:defRPr/>
            </a:pPr>
            <a:endParaRPr lang="de-AT" sz="2000" b="1" dirty="0">
              <a:solidFill>
                <a:schemeClr val="tx1"/>
              </a:solidFill>
              <a:latin typeface="Gill Sans MT" panose="020B0502020104020203" pitchFamily="34" charset="0"/>
            </a:endParaRPr>
          </a:p>
          <a:p>
            <a:pPr>
              <a:defRPr/>
            </a:pPr>
            <a:r>
              <a:rPr lang="de-AT" sz="2000" b="1" dirty="0">
                <a:solidFill>
                  <a:schemeClr val="tx1"/>
                </a:solidFill>
                <a:latin typeface="Gill Sans MT" panose="020B0502020104020203" pitchFamily="34" charset="0"/>
              </a:rPr>
              <a:t>Welcher Zweck?</a:t>
            </a:r>
          </a:p>
          <a:p>
            <a:pPr>
              <a:defRPr/>
            </a:pPr>
            <a:r>
              <a:rPr lang="de-AT" sz="2000" dirty="0">
                <a:solidFill>
                  <a:schemeClr val="tx1"/>
                </a:solidFill>
                <a:latin typeface="Gill Sans MT" panose="020B0502020104020203" pitchFamily="34" charset="0"/>
                <a:cs typeface="Arial"/>
              </a:rPr>
              <a:t>Interessen der HerausgeberInnen</a:t>
            </a:r>
          </a:p>
          <a:p>
            <a:pPr>
              <a:defRPr/>
            </a:pPr>
            <a:endParaRPr lang="de-AT" sz="2000" dirty="0">
              <a:solidFill>
                <a:schemeClr val="tx1"/>
              </a:solidFill>
              <a:latin typeface="Gill Sans MT" panose="020B0502020104020203" pitchFamily="34" charset="0"/>
              <a:cs typeface="Arial"/>
            </a:endParaRPr>
          </a:p>
          <a:p>
            <a:pPr>
              <a:defRPr/>
            </a:pPr>
            <a:r>
              <a:rPr lang="de-AT" sz="2000" b="1" dirty="0">
                <a:solidFill>
                  <a:schemeClr val="tx1"/>
                </a:solidFill>
                <a:latin typeface="Gill Sans MT" panose="020B0502020104020203" pitchFamily="34" charset="0"/>
              </a:rPr>
              <a:t>Welche Zielgruppe?</a:t>
            </a:r>
          </a:p>
          <a:p>
            <a:pPr>
              <a:defRPr/>
            </a:pPr>
            <a:r>
              <a:rPr lang="de-AT" sz="2000" dirty="0">
                <a:solidFill>
                  <a:schemeClr val="tx1"/>
                </a:solidFill>
                <a:latin typeface="Gill Sans MT" panose="020B0502020104020203" pitchFamily="34" charset="0"/>
                <a:cs typeface="Arial"/>
              </a:rPr>
              <a:t>Schreibstil, Werbung</a:t>
            </a:r>
          </a:p>
        </p:txBody>
      </p:sp>
    </p:spTree>
    <p:extLst>
      <p:ext uri="{BB962C8B-B14F-4D97-AF65-F5344CB8AC3E}">
        <p14:creationId xmlns:p14="http://schemas.microsoft.com/office/powerpoint/2010/main" val="17656260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feld 16">
            <a:extLst>
              <a:ext uri="{FF2B5EF4-FFF2-40B4-BE49-F238E27FC236}">
                <a16:creationId xmlns:a16="http://schemas.microsoft.com/office/drawing/2014/main" id="{0B7C8215-3FA3-4ABF-943A-18AFDAA6DC12}"/>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Relevante Themen für Lehrende</a:t>
            </a:r>
          </a:p>
        </p:txBody>
      </p:sp>
      <p:pic>
        <p:nvPicPr>
          <p:cNvPr id="7" name="Grafik 6" descr="Ein Bild, das Person, Tisch, Wand, drinnen enthält.&#10;&#10;Automatisch generierte Beschreibung">
            <a:extLst>
              <a:ext uri="{FF2B5EF4-FFF2-40B4-BE49-F238E27FC236}">
                <a16:creationId xmlns:a16="http://schemas.microsoft.com/office/drawing/2014/main" id="{680A717D-55E7-433F-B700-263BC7CAF8C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50104"/>
            <a:ext cx="9144096" cy="6438442"/>
          </a:xfrm>
          <a:prstGeom prst="rect">
            <a:avLst/>
          </a:prstGeom>
        </p:spPr>
      </p:pic>
      <p:sp>
        <p:nvSpPr>
          <p:cNvPr id="8" name="Rechteck 7">
            <a:extLst>
              <a:ext uri="{FF2B5EF4-FFF2-40B4-BE49-F238E27FC236}">
                <a16:creationId xmlns:a16="http://schemas.microsoft.com/office/drawing/2014/main" id="{14A466F4-9019-4B6E-A7FE-C0D751C033ED}"/>
              </a:ext>
            </a:extLst>
          </p:cNvPr>
          <p:cNvSpPr/>
          <p:nvPr/>
        </p:nvSpPr>
        <p:spPr>
          <a:xfrm>
            <a:off x="6450056" y="6080561"/>
            <a:ext cx="2693943" cy="307777"/>
          </a:xfrm>
          <a:prstGeom prst="rect">
            <a:avLst/>
          </a:prstGeom>
        </p:spPr>
        <p:txBody>
          <a:bodyPr wrap="none">
            <a:spAutoFit/>
          </a:bodyPr>
          <a:lstStyle/>
          <a:p>
            <a:r>
              <a:rPr lang="de-AT" sz="1400" dirty="0">
                <a:solidFill>
                  <a:schemeClr val="bg1"/>
                </a:solidFill>
                <a:latin typeface="Gill Sans MT" panose="020B0502020104020203" pitchFamily="34" charset="0"/>
              </a:rPr>
              <a:t>Bild: </a:t>
            </a:r>
            <a:r>
              <a:rPr lang="de-AT" sz="14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StartupStockPhotos</a:t>
            </a:r>
            <a:r>
              <a:rPr lang="de-AT" sz="1400" dirty="0">
                <a:solidFill>
                  <a:schemeClr val="bg1"/>
                </a:solidFill>
                <a:latin typeface="Gill Sans MT" panose="020B0502020104020203" pitchFamily="34" charset="0"/>
              </a:rPr>
              <a:t> / </a:t>
            </a:r>
            <a:r>
              <a:rPr lang="de-AT" sz="1400" dirty="0" err="1">
                <a:solidFill>
                  <a:schemeClr val="bg1"/>
                </a:solidFill>
                <a:latin typeface="Gill Sans MT" panose="020B0502020104020203" pitchFamily="34" charset="0"/>
              </a:rPr>
              <a:t>pixabay</a:t>
            </a:r>
            <a:endParaRPr lang="de-AT" sz="1400" dirty="0">
              <a:solidFill>
                <a:schemeClr val="bg1"/>
              </a:solidFill>
              <a:latin typeface="Gill Sans MT" panose="020B0502020104020203" pitchFamily="34" charset="0"/>
            </a:endParaRPr>
          </a:p>
        </p:txBody>
      </p:sp>
    </p:spTree>
    <p:extLst>
      <p:ext uri="{BB962C8B-B14F-4D97-AF65-F5344CB8AC3E}">
        <p14:creationId xmlns:p14="http://schemas.microsoft.com/office/powerpoint/2010/main" val="19374989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7EB45C-D8CA-4C0F-9EF8-75F3739C09A8}"/>
              </a:ext>
            </a:extLst>
          </p:cNvPr>
          <p:cNvSpPr>
            <a:spLocks noGrp="1"/>
          </p:cNvSpPr>
          <p:nvPr>
            <p:ph type="title"/>
          </p:nvPr>
        </p:nvSpPr>
        <p:spPr/>
        <p:txBody>
          <a:bodyPr/>
          <a:lstStyle/>
          <a:p>
            <a:endParaRPr lang="de-AT"/>
          </a:p>
        </p:txBody>
      </p:sp>
      <p:sp>
        <p:nvSpPr>
          <p:cNvPr id="6" name="Textfeld 5">
            <a:extLst>
              <a:ext uri="{FF2B5EF4-FFF2-40B4-BE49-F238E27FC236}">
                <a16:creationId xmlns:a16="http://schemas.microsoft.com/office/drawing/2014/main" id="{1744F8EB-BD67-4010-A243-CCA7280E365C}"/>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Clever suchen im Internet</a:t>
            </a:r>
            <a:endParaRPr lang="de-AT" sz="1900" dirty="0">
              <a:latin typeface="+mj-lt"/>
            </a:endParaRPr>
          </a:p>
        </p:txBody>
      </p:sp>
      <p:sp>
        <p:nvSpPr>
          <p:cNvPr id="4" name="Inhaltsplatzhalter 3">
            <a:extLst>
              <a:ext uri="{FF2B5EF4-FFF2-40B4-BE49-F238E27FC236}">
                <a16:creationId xmlns:a16="http://schemas.microsoft.com/office/drawing/2014/main" id="{C316E989-EC1A-483F-851C-BBD0906D4A9B}"/>
              </a:ext>
            </a:extLst>
          </p:cNvPr>
          <p:cNvSpPr>
            <a:spLocks noGrp="1"/>
          </p:cNvSpPr>
          <p:nvPr>
            <p:ph idx="1"/>
          </p:nvPr>
        </p:nvSpPr>
        <p:spPr/>
        <p:txBody>
          <a:bodyPr/>
          <a:lstStyle/>
          <a:p>
            <a:endParaRPr lang="de-AT"/>
          </a:p>
        </p:txBody>
      </p:sp>
      <p:pic>
        <p:nvPicPr>
          <p:cNvPr id="7" name="Picture 2" descr="person holding assorted clothes in wooden hanger">
            <a:extLst>
              <a:ext uri="{FF2B5EF4-FFF2-40B4-BE49-F238E27FC236}">
                <a16:creationId xmlns:a16="http://schemas.microsoft.com/office/drawing/2014/main" id="{B84CFCF0-236A-47F3-B911-477CFAD5DF5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44726"/>
            <a:ext cx="9144000" cy="6438442"/>
          </a:xfrm>
          <a:prstGeom prst="rect">
            <a:avLst/>
          </a:prstGeom>
          <a:noFill/>
          <a:extLst>
            <a:ext uri="{909E8E84-426E-40DD-AFC4-6F175D3DCCD1}">
              <a14:hiddenFill xmlns:a14="http://schemas.microsoft.com/office/drawing/2010/main">
                <a:solidFill>
                  <a:srgbClr val="FFFFFF"/>
                </a:solidFill>
              </a14:hiddenFill>
            </a:ext>
          </a:extLst>
        </p:spPr>
      </p:pic>
      <p:sp>
        <p:nvSpPr>
          <p:cNvPr id="3" name="Rechteck 2">
            <a:extLst>
              <a:ext uri="{FF2B5EF4-FFF2-40B4-BE49-F238E27FC236}">
                <a16:creationId xmlns:a16="http://schemas.microsoft.com/office/drawing/2014/main" id="{D32A643A-FE98-4469-85B3-3E09D843C84F}"/>
              </a:ext>
            </a:extLst>
          </p:cNvPr>
          <p:cNvSpPr/>
          <p:nvPr/>
        </p:nvSpPr>
        <p:spPr>
          <a:xfrm>
            <a:off x="3708965" y="6084276"/>
            <a:ext cx="2457981" cy="307777"/>
          </a:xfrm>
          <a:prstGeom prst="rect">
            <a:avLst/>
          </a:prstGeom>
        </p:spPr>
        <p:txBody>
          <a:bodyPr wrap="none">
            <a:spAutoFit/>
          </a:bodyPr>
          <a:lstStyle/>
          <a:p>
            <a:r>
              <a:rPr lang="de-AT" sz="1400" dirty="0">
                <a:solidFill>
                  <a:schemeClr val="bg1"/>
                </a:solidFill>
                <a:latin typeface="Gill Sans MT" panose="020B0502020104020203" pitchFamily="34" charset="0"/>
              </a:rPr>
              <a:t>Bild: </a:t>
            </a:r>
            <a:r>
              <a:rPr lang="de-AT" sz="14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Becca </a:t>
            </a:r>
            <a:r>
              <a:rPr lang="de-AT" sz="1400" dirty="0" err="1">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McHaffie</a:t>
            </a:r>
            <a:r>
              <a:rPr lang="de-AT" sz="14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 </a:t>
            </a:r>
            <a:r>
              <a:rPr lang="de-AT" sz="1400" dirty="0">
                <a:solidFill>
                  <a:schemeClr val="bg1"/>
                </a:solidFill>
                <a:latin typeface="Gill Sans MT" panose="020B0502020104020203" pitchFamily="34" charset="0"/>
              </a:rPr>
              <a:t>/ </a:t>
            </a:r>
            <a:r>
              <a:rPr lang="de-AT" sz="1400" dirty="0" err="1">
                <a:solidFill>
                  <a:schemeClr val="bg1"/>
                </a:solidFill>
                <a:latin typeface="Gill Sans MT" panose="020B0502020104020203" pitchFamily="34" charset="0"/>
              </a:rPr>
              <a:t>Unsplash</a:t>
            </a:r>
            <a:endParaRPr lang="de-AT" sz="1400" dirty="0">
              <a:solidFill>
                <a:schemeClr val="bg1"/>
              </a:solidFill>
              <a:latin typeface="Gill Sans MT" panose="020B0502020104020203" pitchFamily="34" charset="0"/>
            </a:endParaRPr>
          </a:p>
        </p:txBody>
      </p:sp>
    </p:spTree>
    <p:extLst>
      <p:ext uri="{BB962C8B-B14F-4D97-AF65-F5344CB8AC3E}">
        <p14:creationId xmlns:p14="http://schemas.microsoft.com/office/powerpoint/2010/main" val="10275062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1744F8EB-BD67-4010-A243-CCA7280E365C}"/>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Clever suchen im Internet</a:t>
            </a:r>
            <a:endParaRPr lang="de-AT" sz="1900" dirty="0">
              <a:latin typeface="+mj-lt"/>
            </a:endParaRPr>
          </a:p>
        </p:txBody>
      </p:sp>
      <p:sp>
        <p:nvSpPr>
          <p:cNvPr id="12" name="Rechteck 11">
            <a:extLst>
              <a:ext uri="{FF2B5EF4-FFF2-40B4-BE49-F238E27FC236}">
                <a16:creationId xmlns:a16="http://schemas.microsoft.com/office/drawing/2014/main" id="{4D4A244B-9178-4F58-8A14-8090C563117B}"/>
              </a:ext>
            </a:extLst>
          </p:cNvPr>
          <p:cNvSpPr/>
          <p:nvPr/>
        </p:nvSpPr>
        <p:spPr>
          <a:xfrm>
            <a:off x="732517" y="1"/>
            <a:ext cx="8173358" cy="643844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de-AT" sz="2000" b="1" dirty="0">
                <a:solidFill>
                  <a:schemeClr val="tx1"/>
                </a:solidFill>
                <a:latin typeface="Gill Sans MT" panose="020B0502020104020203" pitchFamily="34" charset="0"/>
              </a:rPr>
              <a:t>Rechtschreibung</a:t>
            </a:r>
          </a:p>
          <a:p>
            <a:pPr>
              <a:defRPr/>
            </a:pPr>
            <a:r>
              <a:rPr lang="de-AT" sz="2000" dirty="0">
                <a:solidFill>
                  <a:schemeClr val="tx1"/>
                </a:solidFill>
                <a:latin typeface="Gill Sans MT" panose="020B0502020104020203" pitchFamily="34" charset="0"/>
                <a:cs typeface="Arial"/>
              </a:rPr>
              <a:t>Groß-/Kleinschreibung</a:t>
            </a:r>
          </a:p>
          <a:p>
            <a:pPr>
              <a:defRPr/>
            </a:pPr>
            <a:endParaRPr lang="de-AT" sz="2000" dirty="0">
              <a:solidFill>
                <a:schemeClr val="tx1"/>
              </a:solidFill>
              <a:latin typeface="Gill Sans MT" panose="020B0502020104020203" pitchFamily="34" charset="0"/>
              <a:cs typeface="Arial"/>
            </a:endParaRPr>
          </a:p>
          <a:p>
            <a:pPr>
              <a:defRPr/>
            </a:pPr>
            <a:r>
              <a:rPr lang="de-AT" sz="2000" b="1" dirty="0">
                <a:solidFill>
                  <a:schemeClr val="tx1"/>
                </a:solidFill>
                <a:latin typeface="Gill Sans MT" panose="020B0502020104020203" pitchFamily="34" charset="0"/>
              </a:rPr>
              <a:t>Suchbegriffe</a:t>
            </a:r>
          </a:p>
          <a:p>
            <a:pPr>
              <a:defRPr/>
            </a:pPr>
            <a:r>
              <a:rPr lang="de-AT" sz="2000" dirty="0">
                <a:solidFill>
                  <a:schemeClr val="tx1"/>
                </a:solidFill>
                <a:latin typeface="Gill Sans MT" panose="020B0502020104020203" pitchFamily="34" charset="0"/>
                <a:cs typeface="Arial"/>
              </a:rPr>
              <a:t>Synonyme, verwandte Begriffe, verschiedene Schreibweisen, Übersetzungen, Fachbegriffe, Organisation</a:t>
            </a:r>
          </a:p>
          <a:p>
            <a:pPr>
              <a:defRPr/>
            </a:pPr>
            <a:endParaRPr lang="de-AT" sz="2000" dirty="0">
              <a:solidFill>
                <a:schemeClr val="tx1"/>
              </a:solidFill>
              <a:latin typeface="Gill Sans MT" panose="020B0502020104020203" pitchFamily="34" charset="0"/>
              <a:cs typeface="Arial"/>
            </a:endParaRPr>
          </a:p>
          <a:p>
            <a:pPr>
              <a:defRPr/>
            </a:pPr>
            <a:r>
              <a:rPr lang="de-AT" sz="2000" b="1" dirty="0">
                <a:solidFill>
                  <a:schemeClr val="tx1"/>
                </a:solidFill>
              </a:rPr>
              <a:t>Begriffe einschränken</a:t>
            </a:r>
          </a:p>
          <a:p>
            <a:pPr>
              <a:defRPr/>
            </a:pPr>
            <a:r>
              <a:rPr lang="de-AT" sz="2000" dirty="0">
                <a:solidFill>
                  <a:schemeClr val="tx1"/>
                </a:solidFill>
                <a:latin typeface="Gill Sans MT" panose="020B0502020104020203" pitchFamily="34" charset="0"/>
                <a:cs typeface="Arial"/>
              </a:rPr>
              <a:t>Durch weitere Begriffe: Meer + Golf</a:t>
            </a:r>
          </a:p>
          <a:p>
            <a:pPr>
              <a:defRPr/>
            </a:pPr>
            <a:endParaRPr lang="de-AT" sz="2000" dirty="0">
              <a:solidFill>
                <a:schemeClr val="tx1"/>
              </a:solidFill>
              <a:latin typeface="Gill Sans MT" panose="020B0502020104020203" pitchFamily="34" charset="0"/>
              <a:cs typeface="Arial"/>
            </a:endParaRPr>
          </a:p>
          <a:p>
            <a:pPr>
              <a:defRPr/>
            </a:pPr>
            <a:r>
              <a:rPr lang="de-AT" sz="2000" b="1" dirty="0">
                <a:solidFill>
                  <a:schemeClr val="tx1"/>
                </a:solidFill>
              </a:rPr>
              <a:t>Hilfsmittel</a:t>
            </a:r>
          </a:p>
          <a:p>
            <a:pPr>
              <a:defRPr/>
            </a:pPr>
            <a:r>
              <a:rPr lang="nl-NL" sz="2000" dirty="0">
                <a:solidFill>
                  <a:schemeClr val="tx1"/>
                </a:solidFill>
                <a:latin typeface="Gill Sans MT" panose="020B0502020104020203" pitchFamily="34" charset="0"/>
                <a:cs typeface="Arial"/>
              </a:rPr>
              <a:t>“Vorname Nachname“, Meer + Golf, Meer or Golf</a:t>
            </a:r>
            <a:endParaRPr lang="de-AT" sz="2000" dirty="0">
              <a:solidFill>
                <a:schemeClr val="tx1"/>
              </a:solidFill>
              <a:latin typeface="Gill Sans MT" panose="020B0502020104020203" pitchFamily="34" charset="0"/>
              <a:cs typeface="Arial"/>
            </a:endParaRPr>
          </a:p>
        </p:txBody>
      </p:sp>
    </p:spTree>
    <p:extLst>
      <p:ext uri="{BB962C8B-B14F-4D97-AF65-F5344CB8AC3E}">
        <p14:creationId xmlns:p14="http://schemas.microsoft.com/office/powerpoint/2010/main" val="1921265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DE58FFE0-0C33-554C-9B5B-ECBAAFE4AB1E}"/>
              </a:ext>
            </a:extLst>
          </p:cNvPr>
          <p:cNvSpPr txBox="1"/>
          <p:nvPr/>
        </p:nvSpPr>
        <p:spPr>
          <a:xfrm>
            <a:off x="7386656" y="6473279"/>
            <a:ext cx="1574470" cy="384721"/>
          </a:xfrm>
          <a:prstGeom prst="rect">
            <a:avLst/>
          </a:prstGeom>
          <a:noFill/>
        </p:spPr>
        <p:txBody>
          <a:bodyPr wrap="none" rtlCol="0">
            <a:spAutoFit/>
          </a:bodyPr>
          <a:lstStyle/>
          <a:p>
            <a:r>
              <a:rPr lang="de-AT" sz="1900" dirty="0">
                <a:latin typeface="Gill Sans MT" panose="020B0502020104020203" pitchFamily="34" charset="0"/>
              </a:rPr>
              <a:t>Digitale Spiele</a:t>
            </a:r>
          </a:p>
        </p:txBody>
      </p:sp>
      <p:pic>
        <p:nvPicPr>
          <p:cNvPr id="6" name="Grafik 5">
            <a:extLst>
              <a:ext uri="{FF2B5EF4-FFF2-40B4-BE49-F238E27FC236}">
                <a16:creationId xmlns:a16="http://schemas.microsoft.com/office/drawing/2014/main" id="{B9BE4BC8-5C2C-44DB-A5C6-F479F1A3A6EB}"/>
              </a:ext>
            </a:extLst>
          </p:cNvPr>
          <p:cNvPicPr>
            <a:picLocks noChangeAspect="1"/>
          </p:cNvPicPr>
          <p:nvPr/>
        </p:nvPicPr>
        <p:blipFill>
          <a:blip r:embed="rId3"/>
          <a:stretch>
            <a:fillRect/>
          </a:stretch>
        </p:blipFill>
        <p:spPr>
          <a:xfrm>
            <a:off x="0" y="635791"/>
            <a:ext cx="9144000" cy="5076056"/>
          </a:xfrm>
          <a:prstGeom prst="rect">
            <a:avLst/>
          </a:prstGeom>
        </p:spPr>
      </p:pic>
    </p:spTree>
    <p:extLst>
      <p:ext uri="{BB962C8B-B14F-4D97-AF65-F5344CB8AC3E}">
        <p14:creationId xmlns:p14="http://schemas.microsoft.com/office/powerpoint/2010/main" val="31206492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3A605676-6C9A-3E48-9D05-707A4EA06A0D}"/>
              </a:ext>
            </a:extLst>
          </p:cNvPr>
          <p:cNvSpPr txBox="1"/>
          <p:nvPr/>
        </p:nvSpPr>
        <p:spPr>
          <a:xfrm>
            <a:off x="8138597" y="6473279"/>
            <a:ext cx="1005403" cy="384721"/>
          </a:xfrm>
          <a:prstGeom prst="rect">
            <a:avLst/>
          </a:prstGeom>
          <a:noFill/>
        </p:spPr>
        <p:txBody>
          <a:bodyPr wrap="none" rtlCol="0">
            <a:spAutoFit/>
          </a:bodyPr>
          <a:lstStyle/>
          <a:p>
            <a:r>
              <a:rPr lang="de-DE" sz="1900" dirty="0" err="1">
                <a:latin typeface="Gill Sans MT" panose="020B0502020104020203" pitchFamily="34" charset="0"/>
              </a:rPr>
              <a:t>Darknet</a:t>
            </a:r>
            <a:endParaRPr lang="de-DE" sz="1900" dirty="0">
              <a:latin typeface="Gill Sans MT" panose="020B0502020104020203" pitchFamily="34" charset="0"/>
            </a:endParaRPr>
          </a:p>
        </p:txBody>
      </p:sp>
      <p:pic>
        <p:nvPicPr>
          <p:cNvPr id="5" name="Grafik 4">
            <a:extLst>
              <a:ext uri="{FF2B5EF4-FFF2-40B4-BE49-F238E27FC236}">
                <a16:creationId xmlns:a16="http://schemas.microsoft.com/office/drawing/2014/main" id="{A4A17002-8F61-A442-96E2-E919EBD122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5" y="350728"/>
            <a:ext cx="9141671" cy="5814969"/>
          </a:xfrm>
          <a:prstGeom prst="rect">
            <a:avLst/>
          </a:prstGeom>
        </p:spPr>
      </p:pic>
    </p:spTree>
    <p:extLst>
      <p:ext uri="{BB962C8B-B14F-4D97-AF65-F5344CB8AC3E}">
        <p14:creationId xmlns:p14="http://schemas.microsoft.com/office/powerpoint/2010/main" val="23904629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4EB6AD38-91A4-4A19-BB3D-693095A73EB5}"/>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Cyber Grooming</a:t>
            </a:r>
          </a:p>
        </p:txBody>
      </p:sp>
      <p:pic>
        <p:nvPicPr>
          <p:cNvPr id="4" name="Bildplatzhalter 3">
            <a:extLst>
              <a:ext uri="{FF2B5EF4-FFF2-40B4-BE49-F238E27FC236}">
                <a16:creationId xmlns:a16="http://schemas.microsoft.com/office/drawing/2014/main" id="{1193E247-9C40-435A-8185-3EACCF61E4AB}"/>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a:xfrm>
            <a:off x="315532" y="1"/>
            <a:ext cx="8526600" cy="6394950"/>
          </a:xfrm>
        </p:spPr>
      </p:pic>
      <p:sp>
        <p:nvSpPr>
          <p:cNvPr id="5" name="Rechteck 4">
            <a:extLst>
              <a:ext uri="{FF2B5EF4-FFF2-40B4-BE49-F238E27FC236}">
                <a16:creationId xmlns:a16="http://schemas.microsoft.com/office/drawing/2014/main" id="{526002D1-5176-4733-BF28-FED6A5A61F0E}"/>
              </a:ext>
            </a:extLst>
          </p:cNvPr>
          <p:cNvSpPr/>
          <p:nvPr/>
        </p:nvSpPr>
        <p:spPr>
          <a:xfrm>
            <a:off x="5559287" y="5845972"/>
            <a:ext cx="3375474" cy="523220"/>
          </a:xfrm>
          <a:prstGeom prst="rect">
            <a:avLst/>
          </a:prstGeom>
        </p:spPr>
        <p:txBody>
          <a:bodyPr wrap="square">
            <a:spAutoFit/>
          </a:bodyPr>
          <a:lstStyle/>
          <a:p>
            <a:pPr lvl="0" defTabSz="914400">
              <a:defRPr/>
            </a:pPr>
            <a:r>
              <a:rPr lang="de-AT" sz="1400" dirty="0">
                <a:solidFill>
                  <a:schemeClr val="bg1"/>
                </a:solidFill>
                <a:latin typeface="Gill Sans MT" panose="020B0502020104020203" pitchFamily="34" charset="0"/>
              </a:rPr>
              <a:t>Bild: Christoph </a:t>
            </a:r>
            <a:r>
              <a:rPr lang="de-AT" sz="1400" dirty="0" err="1">
                <a:solidFill>
                  <a:schemeClr val="bg1"/>
                </a:solidFill>
                <a:latin typeface="Gill Sans MT" panose="020B0502020104020203" pitchFamily="34" charset="0"/>
              </a:rPr>
              <a:t>Kaindel</a:t>
            </a:r>
            <a:r>
              <a:rPr lang="de-AT" sz="1400" dirty="0">
                <a:solidFill>
                  <a:schemeClr val="bg1"/>
                </a:solidFill>
                <a:latin typeface="Gill Sans MT" panose="020B0502020104020203" pitchFamily="34" charset="0"/>
              </a:rPr>
              <a:t> für Saferinternet.at,  </a:t>
            </a:r>
            <a:br>
              <a:rPr lang="de-AT" sz="1400" dirty="0">
                <a:solidFill>
                  <a:schemeClr val="bg1"/>
                </a:solidFill>
                <a:latin typeface="Gill Sans MT" panose="020B0502020104020203" pitchFamily="34" charset="0"/>
              </a:rPr>
            </a:br>
            <a:r>
              <a:rPr lang="de-AT" sz="1400" dirty="0">
                <a:solidFill>
                  <a:schemeClr val="bg1"/>
                </a:solidFill>
                <a:latin typeface="Gill Sans MT" panose="020B0502020104020203" pitchFamily="34" charset="0"/>
              </a:rPr>
              <a:t>lizenziert unter </a:t>
            </a:r>
            <a:r>
              <a:rPr lang="en-US" sz="1400" dirty="0">
                <a:solidFill>
                  <a:schemeClr val="bg1"/>
                </a:solidFill>
                <a:latin typeface="Gill Sans MT" panose="020B0502020104020203" pitchFamily="34" charset="0"/>
              </a:rPr>
              <a:t> </a:t>
            </a:r>
            <a:r>
              <a:rPr lang="en-US" sz="14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CC BY-NC 3.0 AT</a:t>
            </a:r>
            <a:r>
              <a:rPr lang="en-US" sz="1400" dirty="0">
                <a:solidFill>
                  <a:schemeClr val="bg1"/>
                </a:solidFill>
                <a:latin typeface="Gill Sans MT" panose="020B0502020104020203" pitchFamily="34" charset="0"/>
              </a:rPr>
              <a:t>  </a:t>
            </a:r>
            <a:endParaRPr lang="de-AT" sz="1400" dirty="0">
              <a:solidFill>
                <a:schemeClr val="bg1"/>
              </a:solidFill>
              <a:latin typeface="Gill Sans MT" panose="020B0502020104020203" pitchFamily="34" charset="0"/>
            </a:endParaRPr>
          </a:p>
        </p:txBody>
      </p:sp>
    </p:spTree>
    <p:extLst>
      <p:ext uri="{BB962C8B-B14F-4D97-AF65-F5344CB8AC3E}">
        <p14:creationId xmlns:p14="http://schemas.microsoft.com/office/powerpoint/2010/main" val="15787218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4EB6AD38-91A4-4A19-BB3D-693095A73EB5}"/>
              </a:ext>
            </a:extLst>
          </p:cNvPr>
          <p:cNvSpPr txBox="1"/>
          <p:nvPr/>
        </p:nvSpPr>
        <p:spPr>
          <a:xfrm>
            <a:off x="3033486" y="6438442"/>
            <a:ext cx="6110513" cy="400110"/>
          </a:xfrm>
          <a:prstGeom prst="rect">
            <a:avLst/>
          </a:prstGeom>
          <a:noFill/>
        </p:spPr>
        <p:txBody>
          <a:bodyPr wrap="square" rtlCol="0">
            <a:spAutoFit/>
          </a:bodyPr>
          <a:lstStyle/>
          <a:p>
            <a:pPr algn="r"/>
            <a:r>
              <a:rPr lang="de-AT" sz="2000" dirty="0">
                <a:latin typeface="Gill Sans MT" panose="020B0502020104020203" pitchFamily="34" charset="0"/>
              </a:rPr>
              <a:t>Mögliche Verbindung von Pro-Ana und Cyber-Grooming</a:t>
            </a:r>
            <a:endParaRPr lang="de-AT" sz="1900" dirty="0">
              <a:latin typeface="Gill Sans MT" panose="020B0502020104020203" pitchFamily="34" charset="0"/>
            </a:endParaRPr>
          </a:p>
        </p:txBody>
      </p:sp>
      <p:pic>
        <p:nvPicPr>
          <p:cNvPr id="10" name="Bild 4" descr="Bildschirmfoto 2015-10-08 um 08.17.09.png">
            <a:extLst>
              <a:ext uri="{FF2B5EF4-FFF2-40B4-BE49-F238E27FC236}">
                <a16:creationId xmlns:a16="http://schemas.microsoft.com/office/drawing/2014/main" id="{A1CF3E65-8864-43B9-BF7E-700AE889683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5370" y="938963"/>
            <a:ext cx="3543300" cy="4393296"/>
          </a:xfrm>
          <a:prstGeom prst="rect">
            <a:avLst/>
          </a:prstGeom>
          <a:ln>
            <a:noFill/>
          </a:ln>
          <a:effectLst>
            <a:outerShdw blurRad="292100" dist="139700" dir="2700000" algn="tl" rotWithShape="0">
              <a:srgbClr val="333333">
                <a:alpha val="65000"/>
              </a:srgbClr>
            </a:outerShdw>
          </a:effectLst>
        </p:spPr>
      </p:pic>
      <p:grpSp>
        <p:nvGrpSpPr>
          <p:cNvPr id="3" name="Gruppieren 2">
            <a:extLst>
              <a:ext uri="{FF2B5EF4-FFF2-40B4-BE49-F238E27FC236}">
                <a16:creationId xmlns:a16="http://schemas.microsoft.com/office/drawing/2014/main" id="{92D485E4-6927-4822-B783-35EEC9B15E9C}"/>
              </a:ext>
            </a:extLst>
          </p:cNvPr>
          <p:cNvGrpSpPr/>
          <p:nvPr/>
        </p:nvGrpSpPr>
        <p:grpSpPr>
          <a:xfrm>
            <a:off x="4477284" y="994094"/>
            <a:ext cx="3963887" cy="3938569"/>
            <a:chOff x="8403240" y="1401839"/>
            <a:chExt cx="3963887" cy="3938569"/>
          </a:xfrm>
        </p:grpSpPr>
        <p:pic>
          <p:nvPicPr>
            <p:cNvPr id="7" name="Bild 4" descr="Bildschirmfoto 2015-10-08 um 08.17.09.png">
              <a:extLst>
                <a:ext uri="{FF2B5EF4-FFF2-40B4-BE49-F238E27FC236}">
                  <a16:creationId xmlns:a16="http://schemas.microsoft.com/office/drawing/2014/main" id="{1D224250-B08B-4584-A870-CEB403AC5DA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661902" y="1401839"/>
              <a:ext cx="3705225" cy="3744810"/>
            </a:xfrm>
            <a:prstGeom prst="rect">
              <a:avLst/>
            </a:prstGeom>
            <a:ln>
              <a:noFill/>
            </a:ln>
            <a:effectLst>
              <a:outerShdw blurRad="292100" dist="139700" dir="2700000" algn="tl" rotWithShape="0">
                <a:srgbClr val="333333">
                  <a:alpha val="65000"/>
                </a:srgbClr>
              </a:outerShdw>
            </a:effectLst>
          </p:spPr>
        </p:pic>
        <p:sp>
          <p:nvSpPr>
            <p:cNvPr id="2" name="Ellipse 1">
              <a:extLst>
                <a:ext uri="{FF2B5EF4-FFF2-40B4-BE49-F238E27FC236}">
                  <a16:creationId xmlns:a16="http://schemas.microsoft.com/office/drawing/2014/main" id="{A18F7AFF-16AE-468E-A52D-31254C30AE7F}"/>
                </a:ext>
              </a:extLst>
            </p:cNvPr>
            <p:cNvSpPr/>
            <p:nvPr/>
          </p:nvSpPr>
          <p:spPr>
            <a:xfrm>
              <a:off x="8403240" y="3435033"/>
              <a:ext cx="3432185" cy="1905375"/>
            </a:xfrm>
            <a:prstGeom prst="ellipse">
              <a:avLst/>
            </a:prstGeom>
            <a:noFill/>
            <a:ln w="5715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900" dirty="0" err="1">
                <a:solidFill>
                  <a:schemeClr val="tx1"/>
                </a:solidFill>
                <a:latin typeface="Gill Sans MT" panose="020B0502020104020203" pitchFamily="34" charset="0"/>
              </a:endParaRPr>
            </a:p>
          </p:txBody>
        </p:sp>
      </p:grpSp>
    </p:spTree>
    <p:extLst>
      <p:ext uri="{BB962C8B-B14F-4D97-AF65-F5344CB8AC3E}">
        <p14:creationId xmlns:p14="http://schemas.microsoft.com/office/powerpoint/2010/main" val="15964443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D826E8D8-8351-43C9-8E42-F85162C13BE4}"/>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Internet Betrug</a:t>
            </a:r>
            <a:endParaRPr lang="de-AT" sz="1900" dirty="0">
              <a:latin typeface="+mj-lt"/>
            </a:endParaRPr>
          </a:p>
        </p:txBody>
      </p:sp>
      <p:pic>
        <p:nvPicPr>
          <p:cNvPr id="6" name="Grafik 5" descr="Ein Bild, das drinnen, Elektronik enthält.&#10;&#10;Mit hoher Zuverlässigkeit generierte Beschreibung">
            <a:extLst>
              <a:ext uri="{FF2B5EF4-FFF2-40B4-BE49-F238E27FC236}">
                <a16:creationId xmlns:a16="http://schemas.microsoft.com/office/drawing/2014/main" id="{598A8756-5EAA-445C-85C0-46A3950B140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 y="-49695"/>
            <a:ext cx="9144002" cy="6438442"/>
          </a:xfrm>
          <a:prstGeom prst="rect">
            <a:avLst/>
          </a:prstGeom>
        </p:spPr>
      </p:pic>
      <p:sp>
        <p:nvSpPr>
          <p:cNvPr id="2" name="Rechteck 1">
            <a:extLst>
              <a:ext uri="{FF2B5EF4-FFF2-40B4-BE49-F238E27FC236}">
                <a16:creationId xmlns:a16="http://schemas.microsoft.com/office/drawing/2014/main" id="{751C2F68-5823-4FB5-8071-F74FAC13ADD4}"/>
              </a:ext>
            </a:extLst>
          </p:cNvPr>
          <p:cNvSpPr/>
          <p:nvPr/>
        </p:nvSpPr>
        <p:spPr>
          <a:xfrm>
            <a:off x="7006363" y="6080970"/>
            <a:ext cx="2137636" cy="307777"/>
          </a:xfrm>
          <a:prstGeom prst="rect">
            <a:avLst/>
          </a:prstGeom>
        </p:spPr>
        <p:txBody>
          <a:bodyPr wrap="none">
            <a:spAutoFit/>
          </a:bodyPr>
          <a:lstStyle/>
          <a:p>
            <a:r>
              <a:rPr lang="de-AT" sz="1400" dirty="0">
                <a:solidFill>
                  <a:schemeClr val="bg1"/>
                </a:solidFill>
                <a:latin typeface="Gill Sans MT" panose="020B0502020104020203" pitchFamily="34" charset="0"/>
              </a:rPr>
              <a:t>Bild: </a:t>
            </a:r>
            <a:r>
              <a:rPr lang="de-AT" sz="14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Free-</a:t>
            </a:r>
            <a:r>
              <a:rPr lang="de-AT" sz="1400" dirty="0" err="1">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Photos</a:t>
            </a:r>
            <a:r>
              <a:rPr lang="de-AT" sz="1400" dirty="0">
                <a:solidFill>
                  <a:schemeClr val="bg1"/>
                </a:solidFill>
                <a:latin typeface="Gill Sans MT" panose="020B0502020104020203" pitchFamily="34" charset="0"/>
              </a:rPr>
              <a:t> / </a:t>
            </a:r>
            <a:r>
              <a:rPr lang="de-AT" sz="1400" dirty="0" err="1">
                <a:solidFill>
                  <a:schemeClr val="bg1"/>
                </a:solidFill>
                <a:latin typeface="Gill Sans MT" panose="020B0502020104020203" pitchFamily="34" charset="0"/>
              </a:rPr>
              <a:t>pixabay</a:t>
            </a:r>
            <a:endParaRPr lang="de-AT" sz="1400" dirty="0">
              <a:solidFill>
                <a:schemeClr val="bg1"/>
              </a:solidFill>
              <a:latin typeface="Gill Sans MT" panose="020B0502020104020203" pitchFamily="34" charset="0"/>
            </a:endParaRPr>
          </a:p>
        </p:txBody>
      </p:sp>
    </p:spTree>
    <p:extLst>
      <p:ext uri="{BB962C8B-B14F-4D97-AF65-F5344CB8AC3E}">
        <p14:creationId xmlns:p14="http://schemas.microsoft.com/office/powerpoint/2010/main" val="31546855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B1544311-E57B-4CA3-B347-76D73AA031B9}"/>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Datenschutz in der Schule</a:t>
            </a:r>
          </a:p>
        </p:txBody>
      </p:sp>
      <p:pic>
        <p:nvPicPr>
          <p:cNvPr id="3" name="Grafik 2" descr="Ein Bild, das Text enthält.&#10;&#10;Mit hoher Zuverlässigkeit generierte Beschreibung">
            <a:extLst>
              <a:ext uri="{FF2B5EF4-FFF2-40B4-BE49-F238E27FC236}">
                <a16:creationId xmlns:a16="http://schemas.microsoft.com/office/drawing/2014/main" id="{DCD575B2-DBD7-4726-B706-A6B42330886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9757"/>
            <a:ext cx="9144001" cy="6438442"/>
          </a:xfrm>
          <a:prstGeom prst="rect">
            <a:avLst/>
          </a:prstGeom>
        </p:spPr>
      </p:pic>
      <p:sp>
        <p:nvSpPr>
          <p:cNvPr id="2" name="Rechteck 1">
            <a:extLst>
              <a:ext uri="{FF2B5EF4-FFF2-40B4-BE49-F238E27FC236}">
                <a16:creationId xmlns:a16="http://schemas.microsoft.com/office/drawing/2014/main" id="{50A92996-DAF4-4658-98F1-41451CDAB2F6}"/>
              </a:ext>
            </a:extLst>
          </p:cNvPr>
          <p:cNvSpPr/>
          <p:nvPr/>
        </p:nvSpPr>
        <p:spPr>
          <a:xfrm>
            <a:off x="6541753" y="6090908"/>
            <a:ext cx="2639825" cy="307777"/>
          </a:xfrm>
          <a:prstGeom prst="rect">
            <a:avLst/>
          </a:prstGeom>
        </p:spPr>
        <p:txBody>
          <a:bodyPr wrap="none">
            <a:spAutoFit/>
          </a:bodyPr>
          <a:lstStyle/>
          <a:p>
            <a:r>
              <a:rPr lang="de-AT" sz="1400" dirty="0">
                <a:solidFill>
                  <a:schemeClr val="bg1"/>
                </a:solidFill>
                <a:latin typeface="Gill Sans MT" panose="020B0502020104020203" pitchFamily="34" charset="0"/>
              </a:rPr>
              <a:t>Bild: </a:t>
            </a:r>
            <a:r>
              <a:rPr lang="de-AT" sz="14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typographyimages</a:t>
            </a:r>
            <a:r>
              <a:rPr lang="de-AT" sz="1400" dirty="0">
                <a:solidFill>
                  <a:schemeClr val="bg1"/>
                </a:solidFill>
                <a:latin typeface="Gill Sans MT" panose="020B0502020104020203" pitchFamily="34" charset="0"/>
              </a:rPr>
              <a:t>  / </a:t>
            </a:r>
            <a:r>
              <a:rPr lang="de-AT" sz="1400" dirty="0" err="1">
                <a:solidFill>
                  <a:schemeClr val="bg1"/>
                </a:solidFill>
                <a:latin typeface="Gill Sans MT" panose="020B0502020104020203" pitchFamily="34" charset="0"/>
              </a:rPr>
              <a:t>pixabay</a:t>
            </a:r>
            <a:endParaRPr lang="de-AT" sz="1400" dirty="0">
              <a:solidFill>
                <a:schemeClr val="bg1"/>
              </a:solidFill>
              <a:latin typeface="Gill Sans MT" panose="020B0502020104020203" pitchFamily="34" charset="0"/>
            </a:endParaRPr>
          </a:p>
        </p:txBody>
      </p:sp>
    </p:spTree>
    <p:extLst>
      <p:ext uri="{BB962C8B-B14F-4D97-AF65-F5344CB8AC3E}">
        <p14:creationId xmlns:p14="http://schemas.microsoft.com/office/powerpoint/2010/main" val="38671400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feld 14">
            <a:extLst>
              <a:ext uri="{FF2B5EF4-FFF2-40B4-BE49-F238E27FC236}">
                <a16:creationId xmlns:a16="http://schemas.microsoft.com/office/drawing/2014/main" id="{92C6C40E-6DB6-4F96-BD66-900741E2F304}"/>
              </a:ext>
            </a:extLst>
          </p:cNvPr>
          <p:cNvSpPr txBox="1"/>
          <p:nvPr/>
        </p:nvSpPr>
        <p:spPr>
          <a:xfrm>
            <a:off x="4146698" y="6438442"/>
            <a:ext cx="4997301" cy="677108"/>
          </a:xfrm>
          <a:prstGeom prst="rect">
            <a:avLst/>
          </a:prstGeom>
          <a:noFill/>
        </p:spPr>
        <p:txBody>
          <a:bodyPr wrap="square" rtlCol="0">
            <a:spAutoFit/>
          </a:bodyPr>
          <a:lstStyle/>
          <a:p>
            <a:pPr algn="r"/>
            <a:r>
              <a:rPr lang="de-AT" sz="1900" dirty="0">
                <a:latin typeface="Gill Sans MT" panose="020B0502020104020203" pitchFamily="34" charset="0"/>
              </a:rPr>
              <a:t>Cloud Computing in der Schule</a:t>
            </a:r>
          </a:p>
          <a:p>
            <a:pPr algn="r"/>
            <a:endParaRPr lang="de-AT" sz="1900" dirty="0">
              <a:latin typeface="Gill Sans MT" panose="020B0502020104020203" pitchFamily="34" charset="0"/>
            </a:endParaRPr>
          </a:p>
        </p:txBody>
      </p:sp>
      <p:sp>
        <p:nvSpPr>
          <p:cNvPr id="4" name="Inhaltsplatzhalter 2">
            <a:extLst>
              <a:ext uri="{FF2B5EF4-FFF2-40B4-BE49-F238E27FC236}">
                <a16:creationId xmlns:a16="http://schemas.microsoft.com/office/drawing/2014/main" id="{EC010B6B-2BF2-4B77-9453-C4DD0D3B3138}"/>
              </a:ext>
            </a:extLst>
          </p:cNvPr>
          <p:cNvSpPr txBox="1">
            <a:spLocks/>
          </p:cNvSpPr>
          <p:nvPr/>
        </p:nvSpPr>
        <p:spPr>
          <a:xfrm>
            <a:off x="500965" y="1271080"/>
            <a:ext cx="7886700" cy="4620639"/>
          </a:xfrm>
          <a:prstGeom prst="rect">
            <a:avLst/>
          </a:prstGeom>
        </p:spPr>
        <p:txBody>
          <a:bodyPr vert="horz" lIns="91440" tIns="45720" rIns="91440" bIns="45720" rtlCol="0">
            <a:normAutofit/>
          </a:bodyPr>
          <a:lstStyle>
            <a:lvl1pPr marL="514350" indent="-514350" algn="l" defTabSz="914400" rtl="0" eaLnBrk="1" latinLnBrk="0" hangingPunct="1">
              <a:lnSpc>
                <a:spcPct val="90000"/>
              </a:lnSpc>
              <a:spcBef>
                <a:spcPts val="1000"/>
              </a:spcBef>
              <a:buClr>
                <a:srgbClr val="F39200"/>
              </a:buClr>
              <a:buFontTx/>
              <a:buBlip>
                <a:blip r:embed="rId3"/>
              </a:buBlip>
              <a:defRPr sz="1800" kern="1200">
                <a:solidFill>
                  <a:srgbClr val="434F55"/>
                </a:solidFill>
                <a:latin typeface="+mj-lt"/>
                <a:ea typeface="+mn-ea"/>
                <a:cs typeface="+mn-cs"/>
              </a:defRPr>
            </a:lvl1pPr>
            <a:lvl2pPr marL="896938" indent="-439738"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2pPr>
            <a:lvl3pPr marL="1371600" indent="-4572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3pPr>
            <a:lvl4pPr marL="1600200" indent="-2286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4pPr>
            <a:lvl5pPr marL="2057400" indent="-2286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AT" sz="1600" dirty="0">
              <a:solidFill>
                <a:schemeClr val="tx1"/>
              </a:solidFill>
              <a:latin typeface="Gill Sans MT" panose="020B0502020104020203" pitchFamily="34" charset="0"/>
            </a:endParaRPr>
          </a:p>
        </p:txBody>
      </p:sp>
      <p:sp>
        <p:nvSpPr>
          <p:cNvPr id="5" name="Inhaltsplatzhalter 2">
            <a:extLst>
              <a:ext uri="{FF2B5EF4-FFF2-40B4-BE49-F238E27FC236}">
                <a16:creationId xmlns:a16="http://schemas.microsoft.com/office/drawing/2014/main" id="{0DF7AA43-9DCB-49FF-B5B0-3128352391DA}"/>
              </a:ext>
            </a:extLst>
          </p:cNvPr>
          <p:cNvSpPr txBox="1">
            <a:spLocks/>
          </p:cNvSpPr>
          <p:nvPr/>
        </p:nvSpPr>
        <p:spPr>
          <a:xfrm>
            <a:off x="653365" y="1423480"/>
            <a:ext cx="7886700" cy="4620639"/>
          </a:xfrm>
          <a:prstGeom prst="rect">
            <a:avLst/>
          </a:prstGeom>
        </p:spPr>
        <p:txBody>
          <a:bodyPr vert="horz" lIns="91440" tIns="45720" rIns="91440" bIns="45720" rtlCol="0">
            <a:normAutofit/>
          </a:bodyPr>
          <a:lstStyle>
            <a:lvl1pPr marL="514350" indent="-514350" algn="l" defTabSz="914400" rtl="0" eaLnBrk="1" latinLnBrk="0" hangingPunct="1">
              <a:lnSpc>
                <a:spcPct val="90000"/>
              </a:lnSpc>
              <a:spcBef>
                <a:spcPts val="1000"/>
              </a:spcBef>
              <a:buClr>
                <a:srgbClr val="F39200"/>
              </a:buClr>
              <a:buFontTx/>
              <a:buBlip>
                <a:blip r:embed="rId3"/>
              </a:buBlip>
              <a:defRPr sz="1800" kern="1200">
                <a:solidFill>
                  <a:srgbClr val="434F55"/>
                </a:solidFill>
                <a:latin typeface="+mj-lt"/>
                <a:ea typeface="+mn-ea"/>
                <a:cs typeface="+mn-cs"/>
              </a:defRPr>
            </a:lvl1pPr>
            <a:lvl2pPr marL="896938" indent="-439738"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2pPr>
            <a:lvl3pPr marL="1371600" indent="-4572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3pPr>
            <a:lvl4pPr marL="1600200" indent="-2286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4pPr>
            <a:lvl5pPr marL="2057400" indent="-2286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endParaRPr lang="de-AT" dirty="0">
              <a:solidFill>
                <a:schemeClr val="bg1"/>
              </a:solidFill>
              <a:latin typeface="Gill Sans MT" panose="020B0502020104020203" pitchFamily="34" charset="0"/>
            </a:endParaRPr>
          </a:p>
          <a:p>
            <a:pPr>
              <a:buFont typeface="Wingdings" panose="05000000000000000000" pitchFamily="2" charset="2"/>
              <a:buChar char="§"/>
            </a:pPr>
            <a:endParaRPr lang="de-AT" dirty="0">
              <a:solidFill>
                <a:schemeClr val="bg1"/>
              </a:solidFill>
              <a:latin typeface="Gill Sans MT" panose="020B0502020104020203" pitchFamily="34" charset="0"/>
            </a:endParaRPr>
          </a:p>
        </p:txBody>
      </p:sp>
      <p:pic>
        <p:nvPicPr>
          <p:cNvPr id="7" name="Inhaltsplatzhalter 6" descr="Ein Bild, das draußen, Himmel, Natur, Wolken enthält.&#10;&#10;Mit sehr hoher Zuverlässigkeit generierte Beschreibung">
            <a:extLst>
              <a:ext uri="{FF2B5EF4-FFF2-40B4-BE49-F238E27FC236}">
                <a16:creationId xmlns:a16="http://schemas.microsoft.com/office/drawing/2014/main" id="{199138C8-9777-423D-9E1A-86FAA23FF86A}"/>
              </a:ext>
            </a:extLst>
          </p:cNvPr>
          <p:cNvPicPr>
            <a:picLocks noGrp="1" noChangeAspect="1"/>
          </p:cNvPicPr>
          <p:nvPr>
            <p:ph sz="half" idx="1"/>
          </p:nvPr>
        </p:nvPicPr>
        <p:blipFill rotWithShape="1">
          <a:blip r:embed="rId4" cstate="screen">
            <a:extLst>
              <a:ext uri="{28A0092B-C50C-407E-A947-70E740481C1C}">
                <a14:useLocalDpi xmlns:a14="http://schemas.microsoft.com/office/drawing/2010/main"/>
              </a:ext>
            </a:extLst>
          </a:blip>
          <a:srcRect/>
          <a:stretch/>
        </p:blipFill>
        <p:spPr>
          <a:xfrm>
            <a:off x="-2" y="-70769"/>
            <a:ext cx="9144001" cy="6464485"/>
          </a:xfrm>
        </p:spPr>
      </p:pic>
      <p:sp>
        <p:nvSpPr>
          <p:cNvPr id="2" name="Rechteck 1">
            <a:extLst>
              <a:ext uri="{FF2B5EF4-FFF2-40B4-BE49-F238E27FC236}">
                <a16:creationId xmlns:a16="http://schemas.microsoft.com/office/drawing/2014/main" id="{0B71F127-1320-4AE2-9787-5A15226D84B1}"/>
              </a:ext>
            </a:extLst>
          </p:cNvPr>
          <p:cNvSpPr/>
          <p:nvPr/>
        </p:nvSpPr>
        <p:spPr>
          <a:xfrm>
            <a:off x="6900628" y="6040321"/>
            <a:ext cx="2243371" cy="307777"/>
          </a:xfrm>
          <a:prstGeom prst="rect">
            <a:avLst/>
          </a:prstGeom>
        </p:spPr>
        <p:txBody>
          <a:bodyPr wrap="none">
            <a:spAutoFit/>
          </a:bodyPr>
          <a:lstStyle/>
          <a:p>
            <a:r>
              <a:rPr lang="de-AT" sz="1400" dirty="0">
                <a:latin typeface="Gill Sans MT" panose="020B0502020104020203" pitchFamily="34" charset="0"/>
              </a:rPr>
              <a:t>Bild: </a:t>
            </a:r>
            <a:r>
              <a:rPr lang="de-AT" sz="1400" dirty="0">
                <a:latin typeface="Gill Sans MT" panose="020B0502020104020203" pitchFamily="34" charset="0"/>
                <a:hlinkClick r:id="rId5">
                  <a:extLst>
                    <a:ext uri="{A12FA001-AC4F-418D-AE19-62706E023703}">
                      <ahyp:hlinkClr xmlns:ahyp="http://schemas.microsoft.com/office/drawing/2018/hyperlinkcolor" val="tx"/>
                    </a:ext>
                  </a:extLst>
                </a:hlinkClick>
              </a:rPr>
              <a:t>chuttersnap</a:t>
            </a:r>
            <a:r>
              <a:rPr lang="de-AT" sz="1400" dirty="0">
                <a:latin typeface="Gill Sans MT" panose="020B0502020104020203" pitchFamily="34" charset="0"/>
              </a:rPr>
              <a:t> / </a:t>
            </a:r>
            <a:r>
              <a:rPr lang="de-AT" sz="1400" dirty="0" err="1">
                <a:latin typeface="Gill Sans MT" panose="020B0502020104020203" pitchFamily="34" charset="0"/>
              </a:rPr>
              <a:t>Unsplash</a:t>
            </a:r>
            <a:endParaRPr lang="de-AT" sz="1400" dirty="0">
              <a:latin typeface="Gill Sans MT" panose="020B0502020104020203" pitchFamily="34" charset="0"/>
            </a:endParaRPr>
          </a:p>
        </p:txBody>
      </p:sp>
    </p:spTree>
    <p:extLst>
      <p:ext uri="{BB962C8B-B14F-4D97-AF65-F5344CB8AC3E}">
        <p14:creationId xmlns:p14="http://schemas.microsoft.com/office/powerpoint/2010/main" val="33549783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Textfeld 14">
            <a:extLst>
              <a:ext uri="{FF2B5EF4-FFF2-40B4-BE49-F238E27FC236}">
                <a16:creationId xmlns:a16="http://schemas.microsoft.com/office/drawing/2014/main" id="{92C6C40E-6DB6-4F96-BD66-900741E2F304}"/>
              </a:ext>
            </a:extLst>
          </p:cNvPr>
          <p:cNvSpPr txBox="1"/>
          <p:nvPr/>
        </p:nvSpPr>
        <p:spPr>
          <a:xfrm>
            <a:off x="4146698" y="6438442"/>
            <a:ext cx="4997301" cy="677108"/>
          </a:xfrm>
          <a:prstGeom prst="rect">
            <a:avLst/>
          </a:prstGeom>
          <a:noFill/>
        </p:spPr>
        <p:txBody>
          <a:bodyPr wrap="square" rtlCol="0">
            <a:spAutoFit/>
          </a:bodyPr>
          <a:lstStyle/>
          <a:p>
            <a:pPr algn="r"/>
            <a:r>
              <a:rPr lang="de-AT" sz="1900" dirty="0">
                <a:latin typeface="Gill Sans MT" panose="020B0502020104020203" pitchFamily="34" charset="0"/>
              </a:rPr>
              <a:t>Cloud Computing in der Schule</a:t>
            </a:r>
          </a:p>
          <a:p>
            <a:pPr algn="r"/>
            <a:endParaRPr lang="de-AT" sz="1900" dirty="0">
              <a:latin typeface="Gill Sans MT" panose="020B0502020104020203" pitchFamily="34" charset="0"/>
            </a:endParaRPr>
          </a:p>
        </p:txBody>
      </p:sp>
      <p:sp>
        <p:nvSpPr>
          <p:cNvPr id="4" name="Inhaltsplatzhalter 2">
            <a:extLst>
              <a:ext uri="{FF2B5EF4-FFF2-40B4-BE49-F238E27FC236}">
                <a16:creationId xmlns:a16="http://schemas.microsoft.com/office/drawing/2014/main" id="{EC010B6B-2BF2-4B77-9453-C4DD0D3B3138}"/>
              </a:ext>
            </a:extLst>
          </p:cNvPr>
          <p:cNvSpPr txBox="1">
            <a:spLocks/>
          </p:cNvSpPr>
          <p:nvPr/>
        </p:nvSpPr>
        <p:spPr>
          <a:xfrm>
            <a:off x="500965" y="1271080"/>
            <a:ext cx="7886700" cy="4620639"/>
          </a:xfrm>
          <a:prstGeom prst="rect">
            <a:avLst/>
          </a:prstGeom>
        </p:spPr>
        <p:txBody>
          <a:bodyPr vert="horz" lIns="91440" tIns="45720" rIns="91440" bIns="45720" rtlCol="0">
            <a:normAutofit/>
          </a:bodyPr>
          <a:lstStyle>
            <a:lvl1pPr marL="514350" indent="-514350" algn="l" defTabSz="914400" rtl="0" eaLnBrk="1" latinLnBrk="0" hangingPunct="1">
              <a:lnSpc>
                <a:spcPct val="90000"/>
              </a:lnSpc>
              <a:spcBef>
                <a:spcPts val="1000"/>
              </a:spcBef>
              <a:buClr>
                <a:srgbClr val="F39200"/>
              </a:buClr>
              <a:buFontTx/>
              <a:buBlip>
                <a:blip r:embed="rId3"/>
              </a:buBlip>
              <a:defRPr sz="1800" kern="1200">
                <a:solidFill>
                  <a:srgbClr val="434F55"/>
                </a:solidFill>
                <a:latin typeface="+mj-lt"/>
                <a:ea typeface="+mn-ea"/>
                <a:cs typeface="+mn-cs"/>
              </a:defRPr>
            </a:lvl1pPr>
            <a:lvl2pPr marL="896938" indent="-439738"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2pPr>
            <a:lvl3pPr marL="1371600" indent="-4572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3pPr>
            <a:lvl4pPr marL="1600200" indent="-2286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4pPr>
            <a:lvl5pPr marL="2057400" indent="-2286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AT" sz="1600" dirty="0">
              <a:solidFill>
                <a:schemeClr val="tx1"/>
              </a:solidFill>
              <a:latin typeface="Gill Sans MT" panose="020B0502020104020203" pitchFamily="34" charset="0"/>
            </a:endParaRPr>
          </a:p>
        </p:txBody>
      </p:sp>
      <p:sp>
        <p:nvSpPr>
          <p:cNvPr id="5" name="Inhaltsplatzhalter 2">
            <a:extLst>
              <a:ext uri="{FF2B5EF4-FFF2-40B4-BE49-F238E27FC236}">
                <a16:creationId xmlns:a16="http://schemas.microsoft.com/office/drawing/2014/main" id="{0DF7AA43-9DCB-49FF-B5B0-3128352391DA}"/>
              </a:ext>
            </a:extLst>
          </p:cNvPr>
          <p:cNvSpPr txBox="1">
            <a:spLocks/>
          </p:cNvSpPr>
          <p:nvPr/>
        </p:nvSpPr>
        <p:spPr>
          <a:xfrm>
            <a:off x="653365" y="1423480"/>
            <a:ext cx="7886700" cy="4620639"/>
          </a:xfrm>
          <a:prstGeom prst="rect">
            <a:avLst/>
          </a:prstGeom>
        </p:spPr>
        <p:txBody>
          <a:bodyPr vert="horz" lIns="91440" tIns="45720" rIns="91440" bIns="45720" rtlCol="0">
            <a:normAutofit/>
          </a:bodyPr>
          <a:lstStyle>
            <a:lvl1pPr marL="514350" indent="-514350" algn="l" defTabSz="914400" rtl="0" eaLnBrk="1" latinLnBrk="0" hangingPunct="1">
              <a:lnSpc>
                <a:spcPct val="90000"/>
              </a:lnSpc>
              <a:spcBef>
                <a:spcPts val="1000"/>
              </a:spcBef>
              <a:buClr>
                <a:srgbClr val="F39200"/>
              </a:buClr>
              <a:buFontTx/>
              <a:buBlip>
                <a:blip r:embed="rId3"/>
              </a:buBlip>
              <a:defRPr sz="1800" kern="1200">
                <a:solidFill>
                  <a:srgbClr val="434F55"/>
                </a:solidFill>
                <a:latin typeface="+mj-lt"/>
                <a:ea typeface="+mn-ea"/>
                <a:cs typeface="+mn-cs"/>
              </a:defRPr>
            </a:lvl1pPr>
            <a:lvl2pPr marL="896938" indent="-439738"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2pPr>
            <a:lvl3pPr marL="1371600" indent="-4572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3pPr>
            <a:lvl4pPr marL="1600200" indent="-2286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4pPr>
            <a:lvl5pPr marL="2057400" indent="-2286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endParaRPr lang="de-AT" dirty="0">
              <a:solidFill>
                <a:schemeClr val="bg1"/>
              </a:solidFill>
              <a:latin typeface="Gill Sans MT" panose="020B0502020104020203" pitchFamily="34" charset="0"/>
            </a:endParaRPr>
          </a:p>
          <a:p>
            <a:pPr>
              <a:buFont typeface="Wingdings" panose="05000000000000000000" pitchFamily="2" charset="2"/>
              <a:buChar char="§"/>
            </a:pPr>
            <a:endParaRPr lang="de-AT" dirty="0">
              <a:solidFill>
                <a:schemeClr val="bg1"/>
              </a:solidFill>
              <a:latin typeface="Gill Sans MT" panose="020B0502020104020203" pitchFamily="34" charset="0"/>
            </a:endParaRPr>
          </a:p>
        </p:txBody>
      </p:sp>
      <p:sp>
        <p:nvSpPr>
          <p:cNvPr id="6" name="Inhaltsplatzhalter 2">
            <a:extLst>
              <a:ext uri="{FF2B5EF4-FFF2-40B4-BE49-F238E27FC236}">
                <a16:creationId xmlns:a16="http://schemas.microsoft.com/office/drawing/2014/main" id="{517D3309-5567-4DF5-8D1C-3ED8DF25BEA5}"/>
              </a:ext>
            </a:extLst>
          </p:cNvPr>
          <p:cNvSpPr txBox="1">
            <a:spLocks/>
          </p:cNvSpPr>
          <p:nvPr/>
        </p:nvSpPr>
        <p:spPr>
          <a:xfrm>
            <a:off x="805765" y="-26043"/>
            <a:ext cx="8081482" cy="6464485"/>
          </a:xfrm>
          <a:prstGeom prst="rect">
            <a:avLst/>
          </a:prstGeom>
        </p:spPr>
        <p:txBody>
          <a:bodyPr vert="horz" lIns="91440" tIns="45720" rIns="91440" bIns="45720" rtlCol="0" anchor="ctr">
            <a:normAutofit/>
          </a:bodyPr>
          <a:lstStyle>
            <a:lvl1pPr marL="514350" indent="-514350" algn="l" defTabSz="914400" rtl="0" eaLnBrk="1" latinLnBrk="0" hangingPunct="1">
              <a:lnSpc>
                <a:spcPct val="90000"/>
              </a:lnSpc>
              <a:spcBef>
                <a:spcPts val="1000"/>
              </a:spcBef>
              <a:buClr>
                <a:srgbClr val="F39200"/>
              </a:buClr>
              <a:buFontTx/>
              <a:buBlip>
                <a:blip r:embed="rId3"/>
              </a:buBlip>
              <a:defRPr sz="1800" kern="1200">
                <a:solidFill>
                  <a:srgbClr val="434F55"/>
                </a:solidFill>
                <a:latin typeface="+mj-lt"/>
                <a:ea typeface="+mn-ea"/>
                <a:cs typeface="+mn-cs"/>
              </a:defRPr>
            </a:lvl1pPr>
            <a:lvl2pPr marL="896938" indent="-439738"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2pPr>
            <a:lvl3pPr marL="1371600" indent="-4572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3pPr>
            <a:lvl4pPr marL="1600200" indent="-2286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4pPr>
            <a:lvl5pPr marL="2057400" indent="-2286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defRPr/>
            </a:pPr>
            <a:r>
              <a:rPr lang="de-AT" sz="2000" dirty="0">
                <a:solidFill>
                  <a:schemeClr val="tx1"/>
                </a:solidFill>
                <a:latin typeface="Gill Sans MT" panose="020B0502020104020203" pitchFamily="34" charset="0"/>
                <a:cs typeface="Arial"/>
              </a:rPr>
              <a:t>Daten werden in der „Cloud“, d. h. auf fremden Rechnern, gespeichert</a:t>
            </a:r>
          </a:p>
          <a:p>
            <a:pPr>
              <a:buFont typeface="Wingdings" panose="05000000000000000000" pitchFamily="2" charset="2"/>
              <a:buChar char="§"/>
              <a:defRPr/>
            </a:pPr>
            <a:r>
              <a:rPr lang="de-AT" sz="2000" dirty="0">
                <a:solidFill>
                  <a:schemeClr val="tx1"/>
                </a:solidFill>
                <a:latin typeface="Gill Sans MT" panose="020B0502020104020203" pitchFamily="34" charset="0"/>
                <a:cs typeface="Arial"/>
              </a:rPr>
              <a:t>Keine sensiblen Daten speichern, regelmäßig löschen</a:t>
            </a:r>
          </a:p>
          <a:p>
            <a:pPr>
              <a:buFont typeface="Wingdings" panose="05000000000000000000" pitchFamily="2" charset="2"/>
              <a:buChar char="§"/>
              <a:defRPr/>
            </a:pPr>
            <a:r>
              <a:rPr lang="de-AT" sz="2000" dirty="0">
                <a:solidFill>
                  <a:schemeClr val="tx1"/>
                </a:solidFill>
                <a:latin typeface="Gill Sans MT" panose="020B0502020104020203" pitchFamily="34" charset="0"/>
                <a:cs typeface="Arial"/>
                <a:hlinkClick r:id="rId4"/>
              </a:rPr>
              <a:t>Sichere Passwörter</a:t>
            </a:r>
            <a:r>
              <a:rPr lang="de-AT" sz="2000" dirty="0">
                <a:solidFill>
                  <a:schemeClr val="tx1"/>
                </a:solidFill>
                <a:latin typeface="Gill Sans MT" panose="020B0502020104020203" pitchFamily="34" charset="0"/>
                <a:cs typeface="Arial"/>
              </a:rPr>
              <a:t> verwenden, diese nicht weitergeben</a:t>
            </a:r>
          </a:p>
          <a:p>
            <a:pPr>
              <a:buFont typeface="Wingdings" panose="05000000000000000000" pitchFamily="2" charset="2"/>
              <a:buChar char="§"/>
              <a:defRPr/>
            </a:pPr>
            <a:r>
              <a:rPr lang="de-AT" sz="2000" dirty="0">
                <a:solidFill>
                  <a:schemeClr val="tx1"/>
                </a:solidFill>
                <a:latin typeface="Gill Sans MT" panose="020B0502020104020203" pitchFamily="34" charset="0"/>
                <a:cs typeface="Arial"/>
              </a:rPr>
              <a:t>Datenspeicherung hinterfragen: auf überflüssige Daten verzichten, keine sensible Daten speichern</a:t>
            </a:r>
          </a:p>
          <a:p>
            <a:pPr>
              <a:buFont typeface="Wingdings" panose="05000000000000000000" pitchFamily="2" charset="2"/>
              <a:buChar char="§"/>
              <a:defRPr/>
            </a:pPr>
            <a:r>
              <a:rPr lang="de-AT" sz="2000" dirty="0">
                <a:solidFill>
                  <a:schemeClr val="tx1"/>
                </a:solidFill>
                <a:latin typeface="Gill Sans MT" panose="020B0502020104020203" pitchFamily="34" charset="0"/>
                <a:cs typeface="Arial"/>
              </a:rPr>
              <a:t>Zustimmung der Eltern einholen</a:t>
            </a:r>
          </a:p>
          <a:p>
            <a:pPr>
              <a:buFont typeface="Wingdings" panose="05000000000000000000" pitchFamily="2" charset="2"/>
              <a:buChar char="§"/>
              <a:defRPr/>
            </a:pPr>
            <a:r>
              <a:rPr lang="de-AT" sz="2000" dirty="0">
                <a:solidFill>
                  <a:schemeClr val="tx1"/>
                </a:solidFill>
                <a:latin typeface="Gill Sans MT" panose="020B0502020104020203" pitchFamily="34" charset="0"/>
                <a:cs typeface="Arial"/>
              </a:rPr>
              <a:t>Verhaltensweisen der SchülerInnen bedenken</a:t>
            </a:r>
          </a:p>
          <a:p>
            <a:pPr>
              <a:buFont typeface="Wingdings" panose="05000000000000000000" pitchFamily="2" charset="2"/>
              <a:buChar char="§"/>
              <a:defRPr/>
            </a:pPr>
            <a:r>
              <a:rPr lang="de-AT" sz="2000" dirty="0">
                <a:solidFill>
                  <a:schemeClr val="tx1"/>
                </a:solidFill>
                <a:latin typeface="Gill Sans MT" panose="020B0502020104020203" pitchFamily="34" charset="0"/>
                <a:cs typeface="Arial"/>
              </a:rPr>
              <a:t>Verhaltensvereinbarungen als Unterstützung</a:t>
            </a:r>
          </a:p>
        </p:txBody>
      </p:sp>
    </p:spTree>
    <p:extLst>
      <p:ext uri="{BB962C8B-B14F-4D97-AF65-F5344CB8AC3E}">
        <p14:creationId xmlns:p14="http://schemas.microsoft.com/office/powerpoint/2010/main" val="311949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feld 16">
            <a:extLst>
              <a:ext uri="{FF2B5EF4-FFF2-40B4-BE49-F238E27FC236}">
                <a16:creationId xmlns:a16="http://schemas.microsoft.com/office/drawing/2014/main" id="{0B7C8215-3FA3-4ABF-943A-18AFDAA6DC12}"/>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Relevante Themen für Lehrende</a:t>
            </a:r>
          </a:p>
        </p:txBody>
      </p:sp>
      <p:sp>
        <p:nvSpPr>
          <p:cNvPr id="20" name="Rechteck 19">
            <a:extLst>
              <a:ext uri="{FF2B5EF4-FFF2-40B4-BE49-F238E27FC236}">
                <a16:creationId xmlns:a16="http://schemas.microsoft.com/office/drawing/2014/main" id="{13877CF4-D82F-4390-858B-8A8B891A432F}"/>
              </a:ext>
            </a:extLst>
          </p:cNvPr>
          <p:cNvSpPr/>
          <p:nvPr/>
        </p:nvSpPr>
        <p:spPr>
          <a:xfrm>
            <a:off x="4641480" y="1712169"/>
            <a:ext cx="4017335" cy="43678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b="1" dirty="0">
                <a:solidFill>
                  <a:schemeClr val="tx1"/>
                </a:solidFill>
                <a:latin typeface="Gill Sans MT" panose="020B0502020104020203" pitchFamily="34" charset="0"/>
              </a:rPr>
              <a:t>Cyber-Mobbing</a:t>
            </a:r>
          </a:p>
        </p:txBody>
      </p:sp>
      <p:sp>
        <p:nvSpPr>
          <p:cNvPr id="25" name="Rechteck 24">
            <a:extLst>
              <a:ext uri="{FF2B5EF4-FFF2-40B4-BE49-F238E27FC236}">
                <a16:creationId xmlns:a16="http://schemas.microsoft.com/office/drawing/2014/main" id="{5A91BD01-D4AB-4837-9668-7809998BD283}"/>
              </a:ext>
            </a:extLst>
          </p:cNvPr>
          <p:cNvSpPr/>
          <p:nvPr/>
        </p:nvSpPr>
        <p:spPr>
          <a:xfrm>
            <a:off x="4641480" y="2332816"/>
            <a:ext cx="4017335" cy="43678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b="1" dirty="0">
                <a:solidFill>
                  <a:schemeClr val="tx1"/>
                </a:solidFill>
                <a:latin typeface="Gill Sans MT" panose="020B0502020104020203" pitchFamily="34" charset="0"/>
              </a:rPr>
              <a:t>Soziale Netzwerke</a:t>
            </a:r>
          </a:p>
        </p:txBody>
      </p:sp>
      <p:sp>
        <p:nvSpPr>
          <p:cNvPr id="26" name="Rechteck 25">
            <a:extLst>
              <a:ext uri="{FF2B5EF4-FFF2-40B4-BE49-F238E27FC236}">
                <a16:creationId xmlns:a16="http://schemas.microsoft.com/office/drawing/2014/main" id="{31861FED-36C8-4DF8-9D35-A47F81CFA26B}"/>
              </a:ext>
            </a:extLst>
          </p:cNvPr>
          <p:cNvSpPr/>
          <p:nvPr/>
        </p:nvSpPr>
        <p:spPr>
          <a:xfrm>
            <a:off x="4641480" y="3009708"/>
            <a:ext cx="4017335" cy="43678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b="1" dirty="0">
                <a:solidFill>
                  <a:schemeClr val="tx1"/>
                </a:solidFill>
                <a:latin typeface="Gill Sans MT" panose="020B0502020104020203" pitchFamily="34" charset="0"/>
              </a:rPr>
              <a:t>Datenschutz</a:t>
            </a:r>
          </a:p>
        </p:txBody>
      </p:sp>
      <p:sp>
        <p:nvSpPr>
          <p:cNvPr id="28" name="Rechteck 27">
            <a:extLst>
              <a:ext uri="{FF2B5EF4-FFF2-40B4-BE49-F238E27FC236}">
                <a16:creationId xmlns:a16="http://schemas.microsoft.com/office/drawing/2014/main" id="{38EBEFEC-D9A1-4978-8AAD-1E89531E57EC}"/>
              </a:ext>
            </a:extLst>
          </p:cNvPr>
          <p:cNvSpPr/>
          <p:nvPr/>
        </p:nvSpPr>
        <p:spPr>
          <a:xfrm>
            <a:off x="4641480" y="3643083"/>
            <a:ext cx="4017335" cy="43678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b="1" dirty="0">
                <a:solidFill>
                  <a:schemeClr val="tx1"/>
                </a:solidFill>
                <a:latin typeface="Gill Sans MT" panose="020B0502020104020203" pitchFamily="34" charset="0"/>
              </a:rPr>
              <a:t>Safer Internet unterrichten</a:t>
            </a:r>
          </a:p>
        </p:txBody>
      </p:sp>
      <p:sp>
        <p:nvSpPr>
          <p:cNvPr id="29" name="Rechteck 28">
            <a:extLst>
              <a:ext uri="{FF2B5EF4-FFF2-40B4-BE49-F238E27FC236}">
                <a16:creationId xmlns:a16="http://schemas.microsoft.com/office/drawing/2014/main" id="{56E881CC-7B0C-43BE-A6B1-AC93168B053D}"/>
              </a:ext>
            </a:extLst>
          </p:cNvPr>
          <p:cNvSpPr/>
          <p:nvPr/>
        </p:nvSpPr>
        <p:spPr>
          <a:xfrm>
            <a:off x="460077" y="4316698"/>
            <a:ext cx="4017335" cy="43678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b="1" dirty="0">
                <a:solidFill>
                  <a:schemeClr val="tx1"/>
                </a:solidFill>
                <a:latin typeface="Gill Sans MT" panose="020B0502020104020203" pitchFamily="34" charset="0"/>
              </a:rPr>
              <a:t>Gewalt, jugendgefährdende Inhalte</a:t>
            </a:r>
          </a:p>
        </p:txBody>
      </p:sp>
      <p:sp>
        <p:nvSpPr>
          <p:cNvPr id="31" name="Rechteck 30">
            <a:extLst>
              <a:ext uri="{FF2B5EF4-FFF2-40B4-BE49-F238E27FC236}">
                <a16:creationId xmlns:a16="http://schemas.microsoft.com/office/drawing/2014/main" id="{53683EBD-CFD2-49B1-8C3F-AE883F891C53}"/>
              </a:ext>
            </a:extLst>
          </p:cNvPr>
          <p:cNvSpPr/>
          <p:nvPr/>
        </p:nvSpPr>
        <p:spPr>
          <a:xfrm>
            <a:off x="460077" y="1712169"/>
            <a:ext cx="4017336" cy="43678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b="1" dirty="0">
                <a:solidFill>
                  <a:schemeClr val="tx1"/>
                </a:solidFill>
                <a:latin typeface="Gill Sans MT" panose="020B0502020104020203" pitchFamily="34" charset="0"/>
              </a:rPr>
              <a:t>Urheberrechte, Creative Commons</a:t>
            </a:r>
          </a:p>
        </p:txBody>
      </p:sp>
      <p:sp>
        <p:nvSpPr>
          <p:cNvPr id="32" name="Rechteck 31">
            <a:extLst>
              <a:ext uri="{FF2B5EF4-FFF2-40B4-BE49-F238E27FC236}">
                <a16:creationId xmlns:a16="http://schemas.microsoft.com/office/drawing/2014/main" id="{B187A10E-FFD8-4372-A728-72BB3A9DCC83}"/>
              </a:ext>
            </a:extLst>
          </p:cNvPr>
          <p:cNvSpPr/>
          <p:nvPr/>
        </p:nvSpPr>
        <p:spPr>
          <a:xfrm>
            <a:off x="460078" y="2376432"/>
            <a:ext cx="4017335" cy="43678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b="1" dirty="0">
                <a:solidFill>
                  <a:schemeClr val="tx1"/>
                </a:solidFill>
                <a:latin typeface="Gill Sans MT" panose="020B0502020104020203" pitchFamily="34" charset="0"/>
              </a:rPr>
              <a:t>Online-Kommunikation</a:t>
            </a:r>
          </a:p>
        </p:txBody>
      </p:sp>
      <p:sp>
        <p:nvSpPr>
          <p:cNvPr id="33" name="Rechteck 32">
            <a:extLst>
              <a:ext uri="{FF2B5EF4-FFF2-40B4-BE49-F238E27FC236}">
                <a16:creationId xmlns:a16="http://schemas.microsoft.com/office/drawing/2014/main" id="{2BBA31F8-8F70-46C4-B4B4-074755BEAAD5}"/>
              </a:ext>
            </a:extLst>
          </p:cNvPr>
          <p:cNvSpPr/>
          <p:nvPr/>
        </p:nvSpPr>
        <p:spPr>
          <a:xfrm>
            <a:off x="460077" y="3013085"/>
            <a:ext cx="4017335" cy="43678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b="1" dirty="0">
                <a:solidFill>
                  <a:schemeClr val="tx1"/>
                </a:solidFill>
                <a:latin typeface="Gill Sans MT" panose="020B0502020104020203" pitchFamily="34" charset="0"/>
              </a:rPr>
              <a:t>Quellenkritik</a:t>
            </a:r>
          </a:p>
        </p:txBody>
      </p:sp>
      <p:sp>
        <p:nvSpPr>
          <p:cNvPr id="34" name="Rechteck 33">
            <a:extLst>
              <a:ext uri="{FF2B5EF4-FFF2-40B4-BE49-F238E27FC236}">
                <a16:creationId xmlns:a16="http://schemas.microsoft.com/office/drawing/2014/main" id="{03B44B56-7200-4CCB-A2EA-E4A2EE020C55}"/>
              </a:ext>
            </a:extLst>
          </p:cNvPr>
          <p:cNvSpPr/>
          <p:nvPr/>
        </p:nvSpPr>
        <p:spPr>
          <a:xfrm>
            <a:off x="460077" y="3646460"/>
            <a:ext cx="4017335" cy="43678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b="1" dirty="0">
                <a:solidFill>
                  <a:schemeClr val="tx1"/>
                </a:solidFill>
                <a:latin typeface="Gill Sans MT" panose="020B0502020104020203" pitchFamily="34" charset="0"/>
              </a:rPr>
              <a:t>Handy in der Schule, BYOD </a:t>
            </a:r>
          </a:p>
        </p:txBody>
      </p:sp>
      <p:sp>
        <p:nvSpPr>
          <p:cNvPr id="12" name="Rechteck 11">
            <a:extLst>
              <a:ext uri="{FF2B5EF4-FFF2-40B4-BE49-F238E27FC236}">
                <a16:creationId xmlns:a16="http://schemas.microsoft.com/office/drawing/2014/main" id="{356A2B04-6364-7345-971B-A217D2C8E8BE}"/>
              </a:ext>
            </a:extLst>
          </p:cNvPr>
          <p:cNvSpPr/>
          <p:nvPr/>
        </p:nvSpPr>
        <p:spPr>
          <a:xfrm>
            <a:off x="4666590" y="4285758"/>
            <a:ext cx="4017335" cy="43678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b="1" dirty="0">
                <a:solidFill>
                  <a:schemeClr val="tx1"/>
                </a:solidFill>
                <a:latin typeface="Gill Sans MT" panose="020B0502020104020203" pitchFamily="34" charset="0"/>
              </a:rPr>
              <a:t>Digitale Grundbildung</a:t>
            </a:r>
          </a:p>
        </p:txBody>
      </p:sp>
    </p:spTree>
    <p:extLst>
      <p:ext uri="{BB962C8B-B14F-4D97-AF65-F5344CB8AC3E}">
        <p14:creationId xmlns:p14="http://schemas.microsoft.com/office/powerpoint/2010/main" val="37198931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feld 14">
            <a:extLst>
              <a:ext uri="{FF2B5EF4-FFF2-40B4-BE49-F238E27FC236}">
                <a16:creationId xmlns:a16="http://schemas.microsoft.com/office/drawing/2014/main" id="{92C6C40E-6DB6-4F96-BD66-900741E2F304}"/>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Unser Weg in die Cloud</a:t>
            </a:r>
          </a:p>
        </p:txBody>
      </p:sp>
      <p:sp>
        <p:nvSpPr>
          <p:cNvPr id="4" name="Inhaltsplatzhalter 2">
            <a:extLst>
              <a:ext uri="{FF2B5EF4-FFF2-40B4-BE49-F238E27FC236}">
                <a16:creationId xmlns:a16="http://schemas.microsoft.com/office/drawing/2014/main" id="{EC010B6B-2BF2-4B77-9453-C4DD0D3B3138}"/>
              </a:ext>
            </a:extLst>
          </p:cNvPr>
          <p:cNvSpPr txBox="1">
            <a:spLocks/>
          </p:cNvSpPr>
          <p:nvPr/>
        </p:nvSpPr>
        <p:spPr>
          <a:xfrm>
            <a:off x="500965" y="1271080"/>
            <a:ext cx="7886700" cy="4620639"/>
          </a:xfrm>
          <a:prstGeom prst="rect">
            <a:avLst/>
          </a:prstGeom>
        </p:spPr>
        <p:txBody>
          <a:bodyPr vert="horz" lIns="91440" tIns="45720" rIns="91440" bIns="45720" rtlCol="0">
            <a:normAutofit/>
          </a:bodyPr>
          <a:lstStyle>
            <a:lvl1pPr marL="514350" indent="-514350" algn="l" defTabSz="914400" rtl="0" eaLnBrk="1" latinLnBrk="0" hangingPunct="1">
              <a:lnSpc>
                <a:spcPct val="90000"/>
              </a:lnSpc>
              <a:spcBef>
                <a:spcPts val="1000"/>
              </a:spcBef>
              <a:buClr>
                <a:srgbClr val="F39200"/>
              </a:buClr>
              <a:buFontTx/>
              <a:buBlip>
                <a:blip r:embed="rId3"/>
              </a:buBlip>
              <a:defRPr sz="1800" kern="1200">
                <a:solidFill>
                  <a:srgbClr val="434F55"/>
                </a:solidFill>
                <a:latin typeface="+mj-lt"/>
                <a:ea typeface="+mn-ea"/>
                <a:cs typeface="+mn-cs"/>
              </a:defRPr>
            </a:lvl1pPr>
            <a:lvl2pPr marL="896938" indent="-439738"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2pPr>
            <a:lvl3pPr marL="1371600" indent="-4572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3pPr>
            <a:lvl4pPr marL="1600200" indent="-2286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4pPr>
            <a:lvl5pPr marL="2057400" indent="-2286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AT" sz="1600" dirty="0">
              <a:solidFill>
                <a:schemeClr val="tx1"/>
              </a:solidFill>
              <a:latin typeface="Gill Sans MT" panose="020B0502020104020203" pitchFamily="34" charset="0"/>
            </a:endParaRPr>
          </a:p>
        </p:txBody>
      </p:sp>
      <p:sp>
        <p:nvSpPr>
          <p:cNvPr id="5" name="Inhaltsplatzhalter 2">
            <a:extLst>
              <a:ext uri="{FF2B5EF4-FFF2-40B4-BE49-F238E27FC236}">
                <a16:creationId xmlns:a16="http://schemas.microsoft.com/office/drawing/2014/main" id="{0DF7AA43-9DCB-49FF-B5B0-3128352391DA}"/>
              </a:ext>
            </a:extLst>
          </p:cNvPr>
          <p:cNvSpPr txBox="1">
            <a:spLocks/>
          </p:cNvSpPr>
          <p:nvPr/>
        </p:nvSpPr>
        <p:spPr>
          <a:xfrm>
            <a:off x="653365" y="1423480"/>
            <a:ext cx="7886700" cy="4620639"/>
          </a:xfrm>
          <a:prstGeom prst="rect">
            <a:avLst/>
          </a:prstGeom>
        </p:spPr>
        <p:txBody>
          <a:bodyPr vert="horz" lIns="91440" tIns="45720" rIns="91440" bIns="45720" rtlCol="0">
            <a:normAutofit/>
          </a:bodyPr>
          <a:lstStyle>
            <a:lvl1pPr marL="514350" indent="-514350" algn="l" defTabSz="914400" rtl="0" eaLnBrk="1" latinLnBrk="0" hangingPunct="1">
              <a:lnSpc>
                <a:spcPct val="90000"/>
              </a:lnSpc>
              <a:spcBef>
                <a:spcPts val="1000"/>
              </a:spcBef>
              <a:buClr>
                <a:srgbClr val="F39200"/>
              </a:buClr>
              <a:buFontTx/>
              <a:buBlip>
                <a:blip r:embed="rId3"/>
              </a:buBlip>
              <a:defRPr sz="1800" kern="1200">
                <a:solidFill>
                  <a:srgbClr val="434F55"/>
                </a:solidFill>
                <a:latin typeface="+mj-lt"/>
                <a:ea typeface="+mn-ea"/>
                <a:cs typeface="+mn-cs"/>
              </a:defRPr>
            </a:lvl1pPr>
            <a:lvl2pPr marL="896938" indent="-439738"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2pPr>
            <a:lvl3pPr marL="1371600" indent="-4572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3pPr>
            <a:lvl4pPr marL="1600200" indent="-2286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4pPr>
            <a:lvl5pPr marL="2057400" indent="-2286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endParaRPr lang="de-AT" dirty="0">
              <a:solidFill>
                <a:schemeClr val="bg1"/>
              </a:solidFill>
              <a:latin typeface="Gill Sans MT" panose="020B0502020104020203" pitchFamily="34" charset="0"/>
            </a:endParaRPr>
          </a:p>
          <a:p>
            <a:pPr>
              <a:buFont typeface="Wingdings" panose="05000000000000000000" pitchFamily="2" charset="2"/>
              <a:buChar char="§"/>
            </a:pPr>
            <a:endParaRPr lang="de-AT" dirty="0">
              <a:solidFill>
                <a:schemeClr val="bg1"/>
              </a:solidFill>
              <a:latin typeface="Gill Sans MT" panose="020B0502020104020203" pitchFamily="34" charset="0"/>
            </a:endParaRPr>
          </a:p>
        </p:txBody>
      </p:sp>
      <p:pic>
        <p:nvPicPr>
          <p:cNvPr id="6" name="Inhaltsplatzhalter 5">
            <a:extLst>
              <a:ext uri="{FF2B5EF4-FFF2-40B4-BE49-F238E27FC236}">
                <a16:creationId xmlns:a16="http://schemas.microsoft.com/office/drawing/2014/main" id="{B5F658BD-7319-4A83-80F1-88E83431F721}"/>
              </a:ext>
            </a:extLst>
          </p:cNvPr>
          <p:cNvPicPr>
            <a:picLocks noGrp="1" noChangeAspect="1"/>
          </p:cNvPicPr>
          <p:nvPr>
            <p:ph sz="half" idx="1"/>
          </p:nvPr>
        </p:nvPicPr>
        <p:blipFill rotWithShape="1">
          <a:blip r:embed="rId4" cstate="screen">
            <a:extLst>
              <a:ext uri="{28A0092B-C50C-407E-A947-70E740481C1C}">
                <a14:useLocalDpi xmlns:a14="http://schemas.microsoft.com/office/drawing/2010/main"/>
              </a:ext>
            </a:extLst>
          </a:blip>
          <a:srcRect/>
          <a:stretch/>
        </p:blipFill>
        <p:spPr>
          <a:xfrm>
            <a:off x="1" y="6137"/>
            <a:ext cx="9143999" cy="6376252"/>
          </a:xfrm>
        </p:spPr>
      </p:pic>
      <p:sp>
        <p:nvSpPr>
          <p:cNvPr id="2" name="Rechteck 1">
            <a:extLst>
              <a:ext uri="{FF2B5EF4-FFF2-40B4-BE49-F238E27FC236}">
                <a16:creationId xmlns:a16="http://schemas.microsoft.com/office/drawing/2014/main" id="{BF4F1BB3-8E72-4945-B24E-71580E1C02D9}"/>
              </a:ext>
            </a:extLst>
          </p:cNvPr>
          <p:cNvSpPr/>
          <p:nvPr/>
        </p:nvSpPr>
        <p:spPr>
          <a:xfrm>
            <a:off x="6967871" y="6059365"/>
            <a:ext cx="2275110" cy="307777"/>
          </a:xfrm>
          <a:prstGeom prst="rect">
            <a:avLst/>
          </a:prstGeom>
        </p:spPr>
        <p:txBody>
          <a:bodyPr wrap="none">
            <a:spAutoFit/>
          </a:bodyPr>
          <a:lstStyle/>
          <a:p>
            <a:pPr>
              <a:defRPr/>
            </a:pPr>
            <a:r>
              <a:rPr lang="de-AT" sz="1400" dirty="0">
                <a:solidFill>
                  <a:schemeClr val="bg1"/>
                </a:solidFill>
                <a:latin typeface="Gill Sans MT" panose="020B0502020104020203" pitchFamily="34" charset="0"/>
              </a:rPr>
              <a:t>Bild: </a:t>
            </a:r>
            <a:r>
              <a:rPr lang="de-AT" sz="1400" dirty="0">
                <a:solidFill>
                  <a:schemeClr val="bg1"/>
                </a:solidFill>
                <a:latin typeface="Gill Sans MT" panose="020B0502020104020203" pitchFamily="34" charset="0"/>
                <a:hlinkClick r:id="rId5">
                  <a:extLst>
                    <a:ext uri="{A12FA001-AC4F-418D-AE19-62706E023703}">
                      <ahyp:hlinkClr xmlns:ahyp="http://schemas.microsoft.com/office/drawing/2018/hyperlinkcolor" val="tx"/>
                    </a:ext>
                  </a:extLst>
                </a:hlinkClick>
              </a:rPr>
              <a:t>Luca Micheli</a:t>
            </a:r>
            <a:r>
              <a:rPr lang="de-AT" sz="1400" dirty="0">
                <a:solidFill>
                  <a:schemeClr val="bg1"/>
                </a:solidFill>
                <a:latin typeface="Gill Sans MT" panose="020B0502020104020203" pitchFamily="34" charset="0"/>
              </a:rPr>
              <a:t> / </a:t>
            </a:r>
            <a:r>
              <a:rPr lang="de-AT" sz="1400" dirty="0" err="1">
                <a:solidFill>
                  <a:schemeClr val="bg1"/>
                </a:solidFill>
                <a:latin typeface="Gill Sans MT" panose="020B0502020104020203" pitchFamily="34" charset="0"/>
              </a:rPr>
              <a:t>Unsplash</a:t>
            </a:r>
            <a:endParaRPr lang="de-AT" sz="1400" dirty="0">
              <a:solidFill>
                <a:schemeClr val="bg1"/>
              </a:solidFill>
              <a:latin typeface="Gill Sans MT" panose="020B0502020104020203" pitchFamily="34" charset="0"/>
            </a:endParaRPr>
          </a:p>
        </p:txBody>
      </p:sp>
    </p:spTree>
    <p:extLst>
      <p:ext uri="{BB962C8B-B14F-4D97-AF65-F5344CB8AC3E}">
        <p14:creationId xmlns:p14="http://schemas.microsoft.com/office/powerpoint/2010/main" val="37706511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Textfeld 14">
            <a:extLst>
              <a:ext uri="{FF2B5EF4-FFF2-40B4-BE49-F238E27FC236}">
                <a16:creationId xmlns:a16="http://schemas.microsoft.com/office/drawing/2014/main" id="{92C6C40E-6DB6-4F96-BD66-900741E2F304}"/>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Unser Weg in die Cloud</a:t>
            </a:r>
          </a:p>
        </p:txBody>
      </p:sp>
      <p:sp>
        <p:nvSpPr>
          <p:cNvPr id="4" name="Inhaltsplatzhalter 2">
            <a:extLst>
              <a:ext uri="{FF2B5EF4-FFF2-40B4-BE49-F238E27FC236}">
                <a16:creationId xmlns:a16="http://schemas.microsoft.com/office/drawing/2014/main" id="{EC010B6B-2BF2-4B77-9453-C4DD0D3B3138}"/>
              </a:ext>
            </a:extLst>
          </p:cNvPr>
          <p:cNvSpPr txBox="1">
            <a:spLocks/>
          </p:cNvSpPr>
          <p:nvPr/>
        </p:nvSpPr>
        <p:spPr>
          <a:xfrm>
            <a:off x="500965" y="1271080"/>
            <a:ext cx="7886700" cy="4620639"/>
          </a:xfrm>
          <a:prstGeom prst="rect">
            <a:avLst/>
          </a:prstGeom>
        </p:spPr>
        <p:txBody>
          <a:bodyPr vert="horz" lIns="91440" tIns="45720" rIns="91440" bIns="45720" rtlCol="0">
            <a:normAutofit/>
          </a:bodyPr>
          <a:lstStyle>
            <a:lvl1pPr marL="514350" indent="-514350" algn="l" defTabSz="914400" rtl="0" eaLnBrk="1" latinLnBrk="0" hangingPunct="1">
              <a:lnSpc>
                <a:spcPct val="90000"/>
              </a:lnSpc>
              <a:spcBef>
                <a:spcPts val="1000"/>
              </a:spcBef>
              <a:buClr>
                <a:srgbClr val="F39200"/>
              </a:buClr>
              <a:buFontTx/>
              <a:buBlip>
                <a:blip r:embed="rId3"/>
              </a:buBlip>
              <a:defRPr sz="1800" kern="1200">
                <a:solidFill>
                  <a:srgbClr val="434F55"/>
                </a:solidFill>
                <a:latin typeface="+mj-lt"/>
                <a:ea typeface="+mn-ea"/>
                <a:cs typeface="+mn-cs"/>
              </a:defRPr>
            </a:lvl1pPr>
            <a:lvl2pPr marL="896938" indent="-439738"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2pPr>
            <a:lvl3pPr marL="1371600" indent="-4572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3pPr>
            <a:lvl4pPr marL="1600200" indent="-2286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4pPr>
            <a:lvl5pPr marL="2057400" indent="-2286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AT" sz="1600" dirty="0">
              <a:solidFill>
                <a:schemeClr val="tx1"/>
              </a:solidFill>
              <a:latin typeface="Gill Sans MT" panose="020B0502020104020203" pitchFamily="34" charset="0"/>
            </a:endParaRPr>
          </a:p>
        </p:txBody>
      </p:sp>
      <p:sp>
        <p:nvSpPr>
          <p:cNvPr id="5" name="Inhaltsplatzhalter 2">
            <a:extLst>
              <a:ext uri="{FF2B5EF4-FFF2-40B4-BE49-F238E27FC236}">
                <a16:creationId xmlns:a16="http://schemas.microsoft.com/office/drawing/2014/main" id="{0DF7AA43-9DCB-49FF-B5B0-3128352391DA}"/>
              </a:ext>
            </a:extLst>
          </p:cNvPr>
          <p:cNvSpPr txBox="1">
            <a:spLocks/>
          </p:cNvSpPr>
          <p:nvPr/>
        </p:nvSpPr>
        <p:spPr>
          <a:xfrm>
            <a:off x="653365" y="1423480"/>
            <a:ext cx="7886700" cy="4620639"/>
          </a:xfrm>
          <a:prstGeom prst="rect">
            <a:avLst/>
          </a:prstGeom>
        </p:spPr>
        <p:txBody>
          <a:bodyPr vert="horz" lIns="91440" tIns="45720" rIns="91440" bIns="45720" rtlCol="0">
            <a:normAutofit/>
          </a:bodyPr>
          <a:lstStyle>
            <a:lvl1pPr marL="514350" indent="-514350" algn="l" defTabSz="914400" rtl="0" eaLnBrk="1" latinLnBrk="0" hangingPunct="1">
              <a:lnSpc>
                <a:spcPct val="90000"/>
              </a:lnSpc>
              <a:spcBef>
                <a:spcPts val="1000"/>
              </a:spcBef>
              <a:buClr>
                <a:srgbClr val="F39200"/>
              </a:buClr>
              <a:buFontTx/>
              <a:buBlip>
                <a:blip r:embed="rId3"/>
              </a:buBlip>
              <a:defRPr sz="1800" kern="1200">
                <a:solidFill>
                  <a:srgbClr val="434F55"/>
                </a:solidFill>
                <a:latin typeface="+mj-lt"/>
                <a:ea typeface="+mn-ea"/>
                <a:cs typeface="+mn-cs"/>
              </a:defRPr>
            </a:lvl1pPr>
            <a:lvl2pPr marL="896938" indent="-439738"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2pPr>
            <a:lvl3pPr marL="1371600" indent="-4572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3pPr>
            <a:lvl4pPr marL="1600200" indent="-2286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4pPr>
            <a:lvl5pPr marL="2057400" indent="-2286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endParaRPr lang="de-AT" dirty="0">
              <a:solidFill>
                <a:schemeClr val="bg1"/>
              </a:solidFill>
              <a:latin typeface="Gill Sans MT" panose="020B0502020104020203" pitchFamily="34" charset="0"/>
            </a:endParaRPr>
          </a:p>
          <a:p>
            <a:pPr>
              <a:buFont typeface="Wingdings" panose="05000000000000000000" pitchFamily="2" charset="2"/>
              <a:buChar char="§"/>
            </a:pPr>
            <a:endParaRPr lang="de-AT" dirty="0">
              <a:solidFill>
                <a:schemeClr val="bg1"/>
              </a:solidFill>
              <a:latin typeface="Gill Sans MT" panose="020B0502020104020203" pitchFamily="34" charset="0"/>
            </a:endParaRPr>
          </a:p>
        </p:txBody>
      </p:sp>
      <p:sp>
        <p:nvSpPr>
          <p:cNvPr id="13" name="Rechteck 12">
            <a:extLst>
              <a:ext uri="{FF2B5EF4-FFF2-40B4-BE49-F238E27FC236}">
                <a16:creationId xmlns:a16="http://schemas.microsoft.com/office/drawing/2014/main" id="{9B0AA099-F907-4A2A-9A6B-C985A9CE3F5F}"/>
              </a:ext>
            </a:extLst>
          </p:cNvPr>
          <p:cNvSpPr/>
          <p:nvPr/>
        </p:nvSpPr>
        <p:spPr>
          <a:xfrm>
            <a:off x="3980475" y="1918292"/>
            <a:ext cx="3931075" cy="43678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solidFill>
                <a:latin typeface="Gill Sans MT" panose="020B0502020104020203" pitchFamily="34" charset="0"/>
              </a:rPr>
              <a:t>Keine Panik!</a:t>
            </a:r>
          </a:p>
        </p:txBody>
      </p:sp>
      <p:sp>
        <p:nvSpPr>
          <p:cNvPr id="14" name="Rechteck 13">
            <a:extLst>
              <a:ext uri="{FF2B5EF4-FFF2-40B4-BE49-F238E27FC236}">
                <a16:creationId xmlns:a16="http://schemas.microsoft.com/office/drawing/2014/main" id="{3B7C7598-C952-4CB3-A4DD-0ACCA5367E91}"/>
              </a:ext>
            </a:extLst>
          </p:cNvPr>
          <p:cNvSpPr/>
          <p:nvPr/>
        </p:nvSpPr>
        <p:spPr>
          <a:xfrm>
            <a:off x="3980474" y="2506168"/>
            <a:ext cx="3931075" cy="43678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solidFill>
                <a:latin typeface="Gill Sans MT" panose="020B0502020104020203" pitchFamily="34" charset="0"/>
              </a:rPr>
              <a:t>Informieren &amp; Einverständnis</a:t>
            </a:r>
          </a:p>
        </p:txBody>
      </p:sp>
      <p:sp>
        <p:nvSpPr>
          <p:cNvPr id="16" name="Rechteck 15">
            <a:extLst>
              <a:ext uri="{FF2B5EF4-FFF2-40B4-BE49-F238E27FC236}">
                <a16:creationId xmlns:a16="http://schemas.microsoft.com/office/drawing/2014/main" id="{F6170CDD-94DC-4114-A129-0C7C588BCF5C}"/>
              </a:ext>
            </a:extLst>
          </p:cNvPr>
          <p:cNvSpPr/>
          <p:nvPr/>
        </p:nvSpPr>
        <p:spPr>
          <a:xfrm>
            <a:off x="3980474" y="3095353"/>
            <a:ext cx="3931075" cy="43678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solidFill>
                <a:latin typeface="Gill Sans MT" panose="020B0502020104020203" pitchFamily="34" charset="0"/>
              </a:rPr>
              <a:t>Datenspeicherung überdenken</a:t>
            </a:r>
          </a:p>
        </p:txBody>
      </p:sp>
      <p:sp>
        <p:nvSpPr>
          <p:cNvPr id="17" name="Rechteck 16">
            <a:extLst>
              <a:ext uri="{FF2B5EF4-FFF2-40B4-BE49-F238E27FC236}">
                <a16:creationId xmlns:a16="http://schemas.microsoft.com/office/drawing/2014/main" id="{AD97048B-3348-46D8-8D91-978687316550}"/>
              </a:ext>
            </a:extLst>
          </p:cNvPr>
          <p:cNvSpPr/>
          <p:nvPr/>
        </p:nvSpPr>
        <p:spPr>
          <a:xfrm>
            <a:off x="3980473" y="3684538"/>
            <a:ext cx="3931075" cy="594674"/>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solidFill>
                <a:latin typeface="Gill Sans MT" panose="020B0502020104020203" pitchFamily="34" charset="0"/>
              </a:rPr>
              <a:t>Missbrauch ist nie ganz ausgeschlossen</a:t>
            </a:r>
          </a:p>
        </p:txBody>
      </p:sp>
      <p:pic>
        <p:nvPicPr>
          <p:cNvPr id="6" name="Grafik 5" descr="Pfeil: Leichte Kurve">
            <a:extLst>
              <a:ext uri="{FF2B5EF4-FFF2-40B4-BE49-F238E27FC236}">
                <a16:creationId xmlns:a16="http://schemas.microsoft.com/office/drawing/2014/main" id="{14A49761-A828-4131-9C4E-21142EAE2E6C}"/>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327686" y="1918292"/>
            <a:ext cx="2176670" cy="2176670"/>
          </a:xfrm>
          <a:prstGeom prst="rect">
            <a:avLst/>
          </a:prstGeom>
        </p:spPr>
      </p:pic>
    </p:spTree>
    <p:extLst>
      <p:ext uri="{BB962C8B-B14F-4D97-AF65-F5344CB8AC3E}">
        <p14:creationId xmlns:p14="http://schemas.microsoft.com/office/powerpoint/2010/main" val="33745460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59F83F67-17EC-47DD-BC00-B86B30841FC2}"/>
              </a:ext>
            </a:extLst>
          </p:cNvPr>
          <p:cNvSpPr/>
          <p:nvPr/>
        </p:nvSpPr>
        <p:spPr>
          <a:xfrm>
            <a:off x="638175" y="990600"/>
            <a:ext cx="8030801" cy="4533900"/>
          </a:xfrm>
          <a:prstGeom prst="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900" dirty="0" err="1">
              <a:solidFill>
                <a:schemeClr val="tx1"/>
              </a:solidFill>
              <a:latin typeface="Gill Sans MT" panose="020B0502020104020203" pitchFamily="34" charset="0"/>
            </a:endParaRPr>
          </a:p>
        </p:txBody>
      </p:sp>
      <p:sp>
        <p:nvSpPr>
          <p:cNvPr id="5" name="Textfeld 4">
            <a:extLst>
              <a:ext uri="{FF2B5EF4-FFF2-40B4-BE49-F238E27FC236}">
                <a16:creationId xmlns:a16="http://schemas.microsoft.com/office/drawing/2014/main" id="{CF251C65-434E-470F-89BF-6FADDE17256E}"/>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Einverständniserklärung</a:t>
            </a:r>
          </a:p>
        </p:txBody>
      </p:sp>
      <p:sp>
        <p:nvSpPr>
          <p:cNvPr id="4" name="Inhaltsplatzhalter 3">
            <a:extLst>
              <a:ext uri="{FF2B5EF4-FFF2-40B4-BE49-F238E27FC236}">
                <a16:creationId xmlns:a16="http://schemas.microsoft.com/office/drawing/2014/main" id="{1439563E-F675-4385-B551-DEEAC8A17C7D}"/>
              </a:ext>
            </a:extLst>
          </p:cNvPr>
          <p:cNvSpPr>
            <a:spLocks noGrp="1"/>
          </p:cNvSpPr>
          <p:nvPr>
            <p:ph idx="1"/>
          </p:nvPr>
        </p:nvSpPr>
        <p:spPr>
          <a:xfrm>
            <a:off x="782276" y="1084262"/>
            <a:ext cx="7886700" cy="4689475"/>
          </a:xfrm>
        </p:spPr>
        <p:txBody>
          <a:bodyPr/>
          <a:lstStyle/>
          <a:p>
            <a:pPr marL="0" indent="0">
              <a:spcAft>
                <a:spcPts val="1200"/>
              </a:spcAft>
              <a:buNone/>
            </a:pPr>
            <a:r>
              <a:rPr lang="de-DE" dirty="0">
                <a:solidFill>
                  <a:schemeClr val="tx1"/>
                </a:solidFill>
              </a:rPr>
              <a:t>Ich bin von den Lehrenden der Schule über geplante Internetnutzung informiert worden. </a:t>
            </a:r>
          </a:p>
          <a:p>
            <a:pPr marL="0" indent="0">
              <a:spcAft>
                <a:spcPts val="1200"/>
              </a:spcAft>
              <a:buNone/>
            </a:pPr>
            <a:r>
              <a:rPr lang="de-DE" dirty="0">
                <a:solidFill>
                  <a:schemeClr val="tx1"/>
                </a:solidFill>
              </a:rPr>
              <a:t>Ich erkläre mich einverstanden, dass mein Kind ____________ aus der Klasse ___ im Zusammenhang mit dem Unterricht die von der Schule vorgeschlagenen Internetdienste nutzen darf. </a:t>
            </a:r>
          </a:p>
          <a:p>
            <a:pPr marL="0" indent="0">
              <a:spcAft>
                <a:spcPts val="1200"/>
              </a:spcAft>
              <a:buNone/>
            </a:pPr>
            <a:r>
              <a:rPr lang="de-DE" dirty="0">
                <a:solidFill>
                  <a:schemeClr val="tx1"/>
                </a:solidFill>
              </a:rPr>
              <a:t>Mein Kind darf sich bei Plattformen, die von der Schule vorgeschlagen werden, registrieren und diese nutzen. </a:t>
            </a:r>
          </a:p>
          <a:p>
            <a:pPr marL="0" indent="0">
              <a:spcAft>
                <a:spcPts val="1200"/>
              </a:spcAft>
              <a:buNone/>
            </a:pPr>
            <a:r>
              <a:rPr lang="de-DE" dirty="0">
                <a:solidFill>
                  <a:schemeClr val="tx1"/>
                </a:solidFill>
              </a:rPr>
              <a:t>Wenn die Schule Produkte oder Fotos meines Kindes aus dem Unterricht veröffentlichen möchte, so bin ich damit einverstanden, sofern diese mein Kind nicht nachteilig darstellen. </a:t>
            </a:r>
          </a:p>
          <a:p>
            <a:pPr marL="0" indent="0">
              <a:spcAft>
                <a:spcPts val="1200"/>
              </a:spcAft>
              <a:buNone/>
            </a:pPr>
            <a:r>
              <a:rPr lang="de-DE" dirty="0">
                <a:solidFill>
                  <a:schemeClr val="tx1"/>
                </a:solidFill>
              </a:rPr>
              <a:t>Mir ist bewusst, dass auch ich als Elternteil mit Verantwortung trage, wenn mein Kind andere Personen im Internet nachteilig darstellt. </a:t>
            </a:r>
          </a:p>
          <a:p>
            <a:pPr eaLnBrk="0" hangingPunct="0"/>
            <a:endParaRPr lang="de-DE" dirty="0">
              <a:solidFill>
                <a:schemeClr val="tx1"/>
              </a:solidFill>
            </a:endParaRPr>
          </a:p>
          <a:p>
            <a:endParaRPr lang="de-AT" dirty="0">
              <a:solidFill>
                <a:schemeClr val="tx1"/>
              </a:solidFill>
            </a:endParaRPr>
          </a:p>
        </p:txBody>
      </p:sp>
    </p:spTree>
    <p:extLst>
      <p:ext uri="{BB962C8B-B14F-4D97-AF65-F5344CB8AC3E}">
        <p14:creationId xmlns:p14="http://schemas.microsoft.com/office/powerpoint/2010/main" val="39324204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pieren 11">
            <a:extLst>
              <a:ext uri="{FF2B5EF4-FFF2-40B4-BE49-F238E27FC236}">
                <a16:creationId xmlns:a16="http://schemas.microsoft.com/office/drawing/2014/main" id="{2E0AB0B4-0CF8-4C9F-B5FB-EC82A156B3B1}"/>
              </a:ext>
            </a:extLst>
          </p:cNvPr>
          <p:cNvGrpSpPr/>
          <p:nvPr/>
        </p:nvGrpSpPr>
        <p:grpSpPr>
          <a:xfrm>
            <a:off x="894519" y="1019094"/>
            <a:ext cx="7354961" cy="4235206"/>
            <a:chOff x="715613" y="1590261"/>
            <a:chExt cx="7354961" cy="4235206"/>
          </a:xfrm>
        </p:grpSpPr>
        <p:sp>
          <p:nvSpPr>
            <p:cNvPr id="3" name="Rechteck 2">
              <a:extLst>
                <a:ext uri="{FF2B5EF4-FFF2-40B4-BE49-F238E27FC236}">
                  <a16:creationId xmlns:a16="http://schemas.microsoft.com/office/drawing/2014/main" id="{32D424DF-5D07-B241-9F41-D68442E4D806}"/>
                </a:ext>
              </a:extLst>
            </p:cNvPr>
            <p:cNvSpPr/>
            <p:nvPr/>
          </p:nvSpPr>
          <p:spPr>
            <a:xfrm>
              <a:off x="715617" y="1590261"/>
              <a:ext cx="7354957" cy="616226"/>
            </a:xfrm>
            <a:prstGeom prst="rect">
              <a:avLst/>
            </a:prstGeom>
            <a:solidFill>
              <a:schemeClr val="bg1"/>
            </a:solidFill>
            <a:ln w="3175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900" b="1" dirty="0">
                  <a:solidFill>
                    <a:schemeClr val="tx1"/>
                  </a:solidFill>
                  <a:latin typeface="Gill Sans MT" panose="020B0502020104020203" pitchFamily="34" charset="0"/>
                </a:rPr>
                <a:t>Wer? Welche Daten? </a:t>
              </a:r>
            </a:p>
            <a:p>
              <a:pPr algn="ctr"/>
              <a:r>
                <a:rPr lang="de-DE" sz="1900" i="1" dirty="0">
                  <a:solidFill>
                    <a:schemeClr val="accent2">
                      <a:lumMod val="50000"/>
                    </a:schemeClr>
                  </a:solidFill>
                  <a:latin typeface="Gill Sans MT" panose="020B0502020104020203" pitchFamily="34" charset="0"/>
                </a:rPr>
                <a:t>Name, Foto bei Veranstaltung X</a:t>
              </a:r>
            </a:p>
          </p:txBody>
        </p:sp>
        <p:sp>
          <p:nvSpPr>
            <p:cNvPr id="4" name="Rechteck 3">
              <a:extLst>
                <a:ext uri="{FF2B5EF4-FFF2-40B4-BE49-F238E27FC236}">
                  <a16:creationId xmlns:a16="http://schemas.microsoft.com/office/drawing/2014/main" id="{5E840226-A4B0-9C45-AD66-8393AAC1B6C0}"/>
                </a:ext>
              </a:extLst>
            </p:cNvPr>
            <p:cNvSpPr/>
            <p:nvPr/>
          </p:nvSpPr>
          <p:spPr>
            <a:xfrm>
              <a:off x="715617" y="2589712"/>
              <a:ext cx="7354957" cy="616226"/>
            </a:xfrm>
            <a:prstGeom prst="rect">
              <a:avLst/>
            </a:prstGeom>
            <a:solidFill>
              <a:schemeClr val="bg1"/>
            </a:solidFill>
            <a:ln w="3175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900" b="1" dirty="0">
                  <a:solidFill>
                    <a:schemeClr val="tx1"/>
                  </a:solidFill>
                  <a:latin typeface="Gill Sans MT" panose="020B0502020104020203" pitchFamily="34" charset="0"/>
                </a:rPr>
                <a:t>Zu welchem Zweck? Ganz genau spezifizieren!</a:t>
              </a:r>
              <a:r>
                <a:rPr lang="de-DE" sz="1900" dirty="0">
                  <a:solidFill>
                    <a:schemeClr val="tx1"/>
                  </a:solidFill>
                  <a:latin typeface="Gill Sans MT" panose="020B0502020104020203" pitchFamily="34" charset="0"/>
                </a:rPr>
                <a:t> </a:t>
              </a:r>
            </a:p>
            <a:p>
              <a:pPr algn="ctr"/>
              <a:r>
                <a:rPr lang="de-DE" sz="1900" i="1" dirty="0">
                  <a:solidFill>
                    <a:schemeClr val="accent2">
                      <a:lumMod val="50000"/>
                    </a:schemeClr>
                  </a:solidFill>
                  <a:latin typeface="Gill Sans MT" panose="020B0502020104020203" pitchFamily="34" charset="0"/>
                </a:rPr>
                <a:t>Public </a:t>
              </a:r>
              <a:r>
                <a:rPr lang="de-DE" sz="1900" i="1" dirty="0" err="1">
                  <a:solidFill>
                    <a:schemeClr val="accent2">
                      <a:lumMod val="50000"/>
                    </a:schemeClr>
                  </a:solidFill>
                  <a:latin typeface="Gill Sans MT" panose="020B0502020104020203" pitchFamily="34" charset="0"/>
                </a:rPr>
                <a:t>report</a:t>
              </a:r>
              <a:r>
                <a:rPr lang="de-DE" sz="1900" i="1" dirty="0">
                  <a:solidFill>
                    <a:schemeClr val="accent2">
                      <a:lumMod val="50000"/>
                    </a:schemeClr>
                  </a:solidFill>
                  <a:latin typeface="Gill Sans MT" panose="020B0502020104020203" pitchFamily="34" charset="0"/>
                </a:rPr>
                <a:t> 2019, Print- und Webversion</a:t>
              </a:r>
            </a:p>
          </p:txBody>
        </p:sp>
        <p:sp>
          <p:nvSpPr>
            <p:cNvPr id="5" name="Rechteck 4">
              <a:extLst>
                <a:ext uri="{FF2B5EF4-FFF2-40B4-BE49-F238E27FC236}">
                  <a16:creationId xmlns:a16="http://schemas.microsoft.com/office/drawing/2014/main" id="{F95DE00A-E793-E444-951B-B68EABD40AC1}"/>
                </a:ext>
              </a:extLst>
            </p:cNvPr>
            <p:cNvSpPr/>
            <p:nvPr/>
          </p:nvSpPr>
          <p:spPr>
            <a:xfrm>
              <a:off x="715616" y="3491404"/>
              <a:ext cx="7354957" cy="616226"/>
            </a:xfrm>
            <a:prstGeom prst="rect">
              <a:avLst/>
            </a:prstGeom>
            <a:solidFill>
              <a:schemeClr val="bg1"/>
            </a:solidFill>
            <a:ln w="3175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900" b="1" dirty="0">
                  <a:solidFill>
                    <a:schemeClr val="tx1"/>
                  </a:solidFill>
                  <a:latin typeface="Gill Sans MT" panose="020B0502020104020203" pitchFamily="34" charset="0"/>
                </a:rPr>
                <a:t>Wie lange gespeichert?</a:t>
              </a:r>
              <a:br>
                <a:rPr lang="de-DE" sz="1900" b="1" dirty="0">
                  <a:solidFill>
                    <a:schemeClr val="tx1"/>
                  </a:solidFill>
                  <a:latin typeface="Gill Sans MT" panose="020B0502020104020203" pitchFamily="34" charset="0"/>
                </a:rPr>
              </a:br>
              <a:r>
                <a:rPr lang="de-DE" sz="1900" i="1" dirty="0">
                  <a:solidFill>
                    <a:schemeClr val="accent2">
                      <a:lumMod val="50000"/>
                    </a:schemeClr>
                  </a:solidFill>
                  <a:latin typeface="Gill Sans MT" panose="020B0502020104020203" pitchFamily="34" charset="0"/>
                </a:rPr>
                <a:t>Fotos bis Jahresende 2020,  Jahresbericht bis auf Widerruf </a:t>
              </a:r>
            </a:p>
          </p:txBody>
        </p:sp>
        <p:sp>
          <p:nvSpPr>
            <p:cNvPr id="6" name="Rechteck 5">
              <a:extLst>
                <a:ext uri="{FF2B5EF4-FFF2-40B4-BE49-F238E27FC236}">
                  <a16:creationId xmlns:a16="http://schemas.microsoft.com/office/drawing/2014/main" id="{3B637CE5-D484-2A48-B31A-F06ABC0F28FE}"/>
                </a:ext>
              </a:extLst>
            </p:cNvPr>
            <p:cNvSpPr/>
            <p:nvPr/>
          </p:nvSpPr>
          <p:spPr>
            <a:xfrm>
              <a:off x="715614" y="5209241"/>
              <a:ext cx="7354957" cy="616226"/>
            </a:xfrm>
            <a:prstGeom prst="rect">
              <a:avLst/>
            </a:prstGeom>
            <a:solidFill>
              <a:schemeClr val="bg1"/>
            </a:solidFill>
            <a:ln w="3175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900" b="1" dirty="0">
                  <a:solidFill>
                    <a:schemeClr val="tx1"/>
                  </a:solidFill>
                  <a:latin typeface="Gill Sans MT" panose="020B0502020104020203" pitchFamily="34" charset="0"/>
                </a:rPr>
                <a:t>Wo widerrufen? Wie?</a:t>
              </a:r>
            </a:p>
            <a:p>
              <a:pPr algn="ctr"/>
              <a:r>
                <a:rPr lang="de-DE" sz="1900" i="1" dirty="0">
                  <a:solidFill>
                    <a:schemeClr val="accent2">
                      <a:lumMod val="50000"/>
                    </a:schemeClr>
                  </a:solidFill>
                  <a:latin typeface="Gill Sans MT" panose="020B0502020104020203" pitchFamily="34" charset="0"/>
                </a:rPr>
                <a:t>E-Mail an office@saferinternet.at</a:t>
              </a:r>
            </a:p>
          </p:txBody>
        </p:sp>
        <p:sp>
          <p:nvSpPr>
            <p:cNvPr id="7" name="Rechteck 6">
              <a:extLst>
                <a:ext uri="{FF2B5EF4-FFF2-40B4-BE49-F238E27FC236}">
                  <a16:creationId xmlns:a16="http://schemas.microsoft.com/office/drawing/2014/main" id="{1AD8DC60-06F8-6540-9412-4514643CDB60}"/>
                </a:ext>
              </a:extLst>
            </p:cNvPr>
            <p:cNvSpPr/>
            <p:nvPr/>
          </p:nvSpPr>
          <p:spPr>
            <a:xfrm>
              <a:off x="715613" y="4350322"/>
              <a:ext cx="7354957" cy="616226"/>
            </a:xfrm>
            <a:prstGeom prst="rect">
              <a:avLst/>
            </a:prstGeom>
            <a:solidFill>
              <a:schemeClr val="bg1"/>
            </a:solidFill>
            <a:ln w="31750">
              <a:solidFill>
                <a:srgbClr val="F3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900" b="1" dirty="0">
                  <a:solidFill>
                    <a:schemeClr val="tx1"/>
                  </a:solidFill>
                  <a:latin typeface="Gill Sans MT" panose="020B0502020104020203" pitchFamily="34" charset="0"/>
                </a:rPr>
                <a:t>Wem werden die Daten übermittelt?</a:t>
              </a:r>
            </a:p>
            <a:p>
              <a:pPr algn="ctr"/>
              <a:r>
                <a:rPr lang="de-DE" sz="1900" i="1" dirty="0">
                  <a:solidFill>
                    <a:schemeClr val="accent2">
                      <a:lumMod val="50000"/>
                    </a:schemeClr>
                  </a:solidFill>
                  <a:latin typeface="Gill Sans MT" panose="020B0502020104020203" pitchFamily="34" charset="0"/>
                </a:rPr>
                <a:t>Im Internet veröffentlicht, an Beirat und Geldgeber in Print verschickt</a:t>
              </a:r>
            </a:p>
          </p:txBody>
        </p:sp>
      </p:grpSp>
      <p:pic>
        <p:nvPicPr>
          <p:cNvPr id="9" name="Grafik 8" descr="Ein Bild, das Screenshot enthält.&#10;&#10;Automatisch generierte Beschreibung">
            <a:extLst>
              <a:ext uri="{FF2B5EF4-FFF2-40B4-BE49-F238E27FC236}">
                <a16:creationId xmlns:a16="http://schemas.microsoft.com/office/drawing/2014/main" id="{927FBF5A-18C4-DF4E-834F-D0EFD3FF98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2676" y="62886"/>
            <a:ext cx="1539555" cy="1912416"/>
          </a:xfrm>
          <a:prstGeom prst="rect">
            <a:avLst/>
          </a:prstGeom>
        </p:spPr>
      </p:pic>
      <p:sp>
        <p:nvSpPr>
          <p:cNvPr id="10" name="Textfeld 9">
            <a:extLst>
              <a:ext uri="{FF2B5EF4-FFF2-40B4-BE49-F238E27FC236}">
                <a16:creationId xmlns:a16="http://schemas.microsoft.com/office/drawing/2014/main" id="{B7973E7E-1160-4585-A892-F02EE583972C}"/>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Einverständniserklärung</a:t>
            </a:r>
          </a:p>
        </p:txBody>
      </p:sp>
    </p:spTree>
    <p:extLst>
      <p:ext uri="{BB962C8B-B14F-4D97-AF65-F5344CB8AC3E}">
        <p14:creationId xmlns:p14="http://schemas.microsoft.com/office/powerpoint/2010/main" val="25192621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2">
            <a:extLst>
              <a:ext uri="{FF2B5EF4-FFF2-40B4-BE49-F238E27FC236}">
                <a16:creationId xmlns:a16="http://schemas.microsoft.com/office/drawing/2014/main" id="{B17C5689-0040-41DF-A470-62E3350BFD84}"/>
              </a:ext>
            </a:extLst>
          </p:cNvPr>
          <p:cNvGrpSpPr/>
          <p:nvPr/>
        </p:nvGrpSpPr>
        <p:grpSpPr>
          <a:xfrm>
            <a:off x="7203574" y="3057276"/>
            <a:ext cx="1499160" cy="1560236"/>
            <a:chOff x="8008883" y="5129491"/>
            <a:chExt cx="883219" cy="883219"/>
          </a:xfrm>
          <a:solidFill>
            <a:schemeClr val="tx1"/>
          </a:solidFill>
        </p:grpSpPr>
        <p:pic>
          <p:nvPicPr>
            <p:cNvPr id="35" name="Grafik 34" descr="Computer">
              <a:extLst>
                <a:ext uri="{FF2B5EF4-FFF2-40B4-BE49-F238E27FC236}">
                  <a16:creationId xmlns:a16="http://schemas.microsoft.com/office/drawing/2014/main" id="{3765F9C7-B8F9-5149-85D1-EE19857282C0}"/>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008883" y="5129491"/>
              <a:ext cx="883219" cy="883219"/>
            </a:xfrm>
            <a:prstGeom prst="rect">
              <a:avLst/>
            </a:prstGeom>
          </p:spPr>
        </p:pic>
        <p:pic>
          <p:nvPicPr>
            <p:cNvPr id="37" name="Grafik 36" descr="Hierarchie">
              <a:extLst>
                <a:ext uri="{FF2B5EF4-FFF2-40B4-BE49-F238E27FC236}">
                  <a16:creationId xmlns:a16="http://schemas.microsoft.com/office/drawing/2014/main" id="{9B071EE1-2DF7-9B48-83C5-3F3967CC7B33}"/>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100613" y="5306765"/>
              <a:ext cx="416322" cy="416322"/>
            </a:xfrm>
            <a:prstGeom prst="rect">
              <a:avLst/>
            </a:prstGeom>
          </p:spPr>
        </p:pic>
      </p:grpSp>
      <p:pic>
        <p:nvPicPr>
          <p:cNvPr id="31" name="Grafik 30" descr="Handschlag">
            <a:extLst>
              <a:ext uri="{FF2B5EF4-FFF2-40B4-BE49-F238E27FC236}">
                <a16:creationId xmlns:a16="http://schemas.microsoft.com/office/drawing/2014/main" id="{AD2A76F1-44EB-884C-BCDD-AC2EEFA1830B}"/>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932887" y="3180055"/>
            <a:ext cx="1499160" cy="1499160"/>
          </a:xfrm>
          <a:prstGeom prst="rect">
            <a:avLst/>
          </a:prstGeom>
        </p:spPr>
      </p:pic>
      <p:pic>
        <p:nvPicPr>
          <p:cNvPr id="41" name="Grafik 40" descr="Schloss">
            <a:extLst>
              <a:ext uri="{FF2B5EF4-FFF2-40B4-BE49-F238E27FC236}">
                <a16:creationId xmlns:a16="http://schemas.microsoft.com/office/drawing/2014/main" id="{F1EDC8F4-021D-1847-8736-594B55DB62A9}"/>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2502386" y="2826792"/>
            <a:ext cx="1790720" cy="1790720"/>
          </a:xfrm>
          <a:prstGeom prst="rect">
            <a:avLst/>
          </a:prstGeom>
        </p:spPr>
      </p:pic>
      <p:pic>
        <p:nvPicPr>
          <p:cNvPr id="29" name="Grafik 28" descr="Unterhaltung">
            <a:extLst>
              <a:ext uri="{FF2B5EF4-FFF2-40B4-BE49-F238E27FC236}">
                <a16:creationId xmlns:a16="http://schemas.microsoft.com/office/drawing/2014/main" id="{2C8902B7-FC52-4648-97D7-1EA8C487CBE0}"/>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311126" y="3034146"/>
            <a:ext cx="1689943" cy="1689943"/>
          </a:xfrm>
          <a:prstGeom prst="rect">
            <a:avLst/>
          </a:prstGeom>
        </p:spPr>
      </p:pic>
      <p:pic>
        <p:nvPicPr>
          <p:cNvPr id="27" name="Grafik 26" descr="Laptop">
            <a:extLst>
              <a:ext uri="{FF2B5EF4-FFF2-40B4-BE49-F238E27FC236}">
                <a16:creationId xmlns:a16="http://schemas.microsoft.com/office/drawing/2014/main" id="{AF628959-C556-3D49-BC1D-39213DF0F476}"/>
              </a:ext>
            </a:extLst>
          </p:cNvPr>
          <p:cNvPicPr>
            <a:picLocks noChangeAspect="1"/>
          </p:cNvPicPr>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4957435" y="945009"/>
            <a:ext cx="1611730" cy="1611730"/>
          </a:xfrm>
          <a:prstGeom prst="rect">
            <a:avLst/>
          </a:prstGeom>
        </p:spPr>
      </p:pic>
      <p:pic>
        <p:nvPicPr>
          <p:cNvPr id="33" name="Grafik 32" descr="Lehrer">
            <a:extLst>
              <a:ext uri="{FF2B5EF4-FFF2-40B4-BE49-F238E27FC236}">
                <a16:creationId xmlns:a16="http://schemas.microsoft.com/office/drawing/2014/main" id="{B0270A17-76E9-AC4F-AE98-DA0025ADC391}"/>
              </a:ext>
            </a:extLst>
          </p:cNvPr>
          <p:cNvPicPr>
            <a:picLocks noChangeAspect="1"/>
          </p:cNvPicPr>
          <p:nvPr/>
        </p:nvPicPr>
        <p:blipFill>
          <a:blip r:embed="rId15">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2503503" y="796217"/>
            <a:ext cx="1885912" cy="1885912"/>
          </a:xfrm>
          <a:prstGeom prst="rect">
            <a:avLst/>
          </a:prstGeom>
        </p:spPr>
      </p:pic>
      <p:pic>
        <p:nvPicPr>
          <p:cNvPr id="23" name="Grafik 22" descr="Team">
            <a:extLst>
              <a:ext uri="{FF2B5EF4-FFF2-40B4-BE49-F238E27FC236}">
                <a16:creationId xmlns:a16="http://schemas.microsoft.com/office/drawing/2014/main" id="{F5D4E9A8-E50E-5346-AF4D-60238D646EA6}"/>
              </a:ext>
            </a:extLst>
          </p:cNvPr>
          <p:cNvPicPr>
            <a:picLocks noChangeAspect="1"/>
          </p:cNvPicPr>
          <p:nvPr/>
        </p:nvPicPr>
        <p:blipFill>
          <a:blip r:embed="rId17">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213717" y="839993"/>
            <a:ext cx="1865744" cy="1865744"/>
          </a:xfrm>
          <a:prstGeom prst="rect">
            <a:avLst/>
          </a:prstGeom>
        </p:spPr>
      </p:pic>
      <p:sp>
        <p:nvSpPr>
          <p:cNvPr id="11" name="Rechteck 10">
            <a:extLst>
              <a:ext uri="{FF2B5EF4-FFF2-40B4-BE49-F238E27FC236}">
                <a16:creationId xmlns:a16="http://schemas.microsoft.com/office/drawing/2014/main" id="{16DE7CCD-CF2B-4C4F-BA98-5CD2380E2CAB}"/>
              </a:ext>
            </a:extLst>
          </p:cNvPr>
          <p:cNvSpPr/>
          <p:nvPr/>
        </p:nvSpPr>
        <p:spPr>
          <a:xfrm>
            <a:off x="6906738" y="2858344"/>
            <a:ext cx="2149771" cy="1865745"/>
          </a:xfrm>
          <a:prstGeom prst="rect">
            <a:avLst/>
          </a:prstGeom>
          <a:solidFill>
            <a:srgbClr val="60AD63">
              <a:alpha val="92157"/>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900" dirty="0">
                <a:solidFill>
                  <a:schemeClr val="tx1"/>
                </a:solidFill>
                <a:latin typeface="Gill Sans MT" panose="020B0502020104020203" pitchFamily="34" charset="0"/>
              </a:rPr>
              <a:t>Computational </a:t>
            </a:r>
            <a:r>
              <a:rPr lang="de-AT" sz="1900" dirty="0" err="1">
                <a:solidFill>
                  <a:schemeClr val="tx1"/>
                </a:solidFill>
                <a:latin typeface="Gill Sans MT" panose="020B0502020104020203" pitchFamily="34" charset="0"/>
              </a:rPr>
              <a:t>Thinking</a:t>
            </a:r>
            <a:endParaRPr lang="de-AT" sz="1900" dirty="0">
              <a:solidFill>
                <a:schemeClr val="tx1"/>
              </a:solidFill>
              <a:latin typeface="Gill Sans MT" panose="020B0502020104020203" pitchFamily="34" charset="0"/>
            </a:endParaRPr>
          </a:p>
        </p:txBody>
      </p:sp>
      <p:sp>
        <p:nvSpPr>
          <p:cNvPr id="15" name="Rechteck 14">
            <a:extLst>
              <a:ext uri="{FF2B5EF4-FFF2-40B4-BE49-F238E27FC236}">
                <a16:creationId xmlns:a16="http://schemas.microsoft.com/office/drawing/2014/main" id="{FFE62FB6-A6CA-AD43-A69D-78CF9001FD50}"/>
              </a:ext>
            </a:extLst>
          </p:cNvPr>
          <p:cNvSpPr/>
          <p:nvPr/>
        </p:nvSpPr>
        <p:spPr>
          <a:xfrm>
            <a:off x="4607849" y="2850194"/>
            <a:ext cx="2149771" cy="1865745"/>
          </a:xfrm>
          <a:prstGeom prst="rect">
            <a:avLst/>
          </a:prstGeom>
          <a:solidFill>
            <a:srgbClr val="BDD7EE">
              <a:alpha val="92157"/>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900" dirty="0">
                <a:solidFill>
                  <a:schemeClr val="tx1"/>
                </a:solidFill>
                <a:latin typeface="Gill Sans MT" panose="020B0502020104020203" pitchFamily="34" charset="0"/>
              </a:rPr>
              <a:t>Technische Problemlösung</a:t>
            </a:r>
          </a:p>
        </p:txBody>
      </p:sp>
      <p:sp>
        <p:nvSpPr>
          <p:cNvPr id="16" name="Rechteck 15">
            <a:extLst>
              <a:ext uri="{FF2B5EF4-FFF2-40B4-BE49-F238E27FC236}">
                <a16:creationId xmlns:a16="http://schemas.microsoft.com/office/drawing/2014/main" id="{D3B997D2-A7B7-164E-97D8-508DE2CE08DE}"/>
              </a:ext>
            </a:extLst>
          </p:cNvPr>
          <p:cNvSpPr/>
          <p:nvPr/>
        </p:nvSpPr>
        <p:spPr>
          <a:xfrm>
            <a:off x="2336761" y="2850195"/>
            <a:ext cx="2149771" cy="1865745"/>
          </a:xfrm>
          <a:prstGeom prst="rect">
            <a:avLst/>
          </a:prstGeom>
          <a:solidFill>
            <a:srgbClr val="FFFD9F">
              <a:alpha val="92157"/>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900" dirty="0">
                <a:solidFill>
                  <a:schemeClr val="tx1"/>
                </a:solidFill>
                <a:latin typeface="Gill Sans MT" panose="020B0502020104020203" pitchFamily="34" charset="0"/>
              </a:rPr>
              <a:t>Sicherheit</a:t>
            </a:r>
          </a:p>
        </p:txBody>
      </p:sp>
      <p:sp>
        <p:nvSpPr>
          <p:cNvPr id="17" name="Rechteck 16">
            <a:extLst>
              <a:ext uri="{FF2B5EF4-FFF2-40B4-BE49-F238E27FC236}">
                <a16:creationId xmlns:a16="http://schemas.microsoft.com/office/drawing/2014/main" id="{4191C770-C561-2D43-9FF8-71868A7278B7}"/>
              </a:ext>
            </a:extLst>
          </p:cNvPr>
          <p:cNvSpPr/>
          <p:nvPr/>
        </p:nvSpPr>
        <p:spPr>
          <a:xfrm>
            <a:off x="81213" y="2850195"/>
            <a:ext cx="2149771" cy="1878726"/>
          </a:xfrm>
          <a:prstGeom prst="rect">
            <a:avLst/>
          </a:prstGeom>
          <a:solidFill>
            <a:srgbClr val="ED83AF">
              <a:alpha val="92157"/>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900" dirty="0">
                <a:solidFill>
                  <a:schemeClr val="tx1"/>
                </a:solidFill>
                <a:latin typeface="Gill Sans MT" panose="020B0502020104020203" pitchFamily="34" charset="0"/>
              </a:rPr>
              <a:t>Digitale Kommunikation und </a:t>
            </a:r>
            <a:r>
              <a:rPr lang="de-AT" sz="1900" dirty="0" err="1">
                <a:solidFill>
                  <a:schemeClr val="tx1"/>
                </a:solidFill>
                <a:latin typeface="Gill Sans MT" panose="020B0502020104020203" pitchFamily="34" charset="0"/>
              </a:rPr>
              <a:t>Social</a:t>
            </a:r>
            <a:r>
              <a:rPr lang="de-AT" sz="1900" dirty="0">
                <a:solidFill>
                  <a:schemeClr val="tx1"/>
                </a:solidFill>
                <a:latin typeface="Gill Sans MT" panose="020B0502020104020203" pitchFamily="34" charset="0"/>
              </a:rPr>
              <a:t> Media</a:t>
            </a:r>
          </a:p>
        </p:txBody>
      </p:sp>
      <p:sp>
        <p:nvSpPr>
          <p:cNvPr id="18" name="Rechteck 17">
            <a:extLst>
              <a:ext uri="{FF2B5EF4-FFF2-40B4-BE49-F238E27FC236}">
                <a16:creationId xmlns:a16="http://schemas.microsoft.com/office/drawing/2014/main" id="{9FA3691E-B156-384C-B8DA-185204130622}"/>
              </a:ext>
            </a:extLst>
          </p:cNvPr>
          <p:cNvSpPr/>
          <p:nvPr/>
        </p:nvSpPr>
        <p:spPr>
          <a:xfrm>
            <a:off x="81213" y="832132"/>
            <a:ext cx="2149771" cy="1865745"/>
          </a:xfrm>
          <a:prstGeom prst="rect">
            <a:avLst/>
          </a:prstGeom>
          <a:solidFill>
            <a:srgbClr val="94C23D">
              <a:alpha val="92157"/>
            </a:srgbClr>
          </a:solidFill>
          <a:ln w="952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900" dirty="0">
                <a:solidFill>
                  <a:schemeClr val="tx1"/>
                </a:solidFill>
                <a:latin typeface="Gill Sans MT" panose="020B0502020104020203" pitchFamily="34" charset="0"/>
              </a:rPr>
              <a:t>Gesellschaftliche Aspekte von Medienwandel &amp; Digitalisierung </a:t>
            </a:r>
          </a:p>
        </p:txBody>
      </p:sp>
      <p:sp>
        <p:nvSpPr>
          <p:cNvPr id="19" name="Rechteck 18">
            <a:extLst>
              <a:ext uri="{FF2B5EF4-FFF2-40B4-BE49-F238E27FC236}">
                <a16:creationId xmlns:a16="http://schemas.microsoft.com/office/drawing/2014/main" id="{7626140D-9EC1-534A-A9F7-28506DE98BA9}"/>
              </a:ext>
            </a:extLst>
          </p:cNvPr>
          <p:cNvSpPr/>
          <p:nvPr/>
        </p:nvSpPr>
        <p:spPr>
          <a:xfrm>
            <a:off x="2348741" y="832132"/>
            <a:ext cx="2149771" cy="1865745"/>
          </a:xfrm>
          <a:prstGeom prst="rect">
            <a:avLst/>
          </a:prstGeom>
          <a:solidFill>
            <a:srgbClr val="5B9BD5">
              <a:alpha val="92157"/>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900" dirty="0">
                <a:solidFill>
                  <a:schemeClr val="tx1"/>
                </a:solidFill>
                <a:latin typeface="Gill Sans MT" panose="020B0502020104020203" pitchFamily="34" charset="0"/>
              </a:rPr>
              <a:t>Informations-, Daten- und Medienkompetenz</a:t>
            </a:r>
          </a:p>
        </p:txBody>
      </p:sp>
      <p:sp>
        <p:nvSpPr>
          <p:cNvPr id="20" name="Rechteck 19">
            <a:extLst>
              <a:ext uri="{FF2B5EF4-FFF2-40B4-BE49-F238E27FC236}">
                <a16:creationId xmlns:a16="http://schemas.microsoft.com/office/drawing/2014/main" id="{3F3D3A04-6203-0C4A-AD41-F8CEA231FF7D}"/>
              </a:ext>
            </a:extLst>
          </p:cNvPr>
          <p:cNvSpPr/>
          <p:nvPr/>
        </p:nvSpPr>
        <p:spPr>
          <a:xfrm>
            <a:off x="4643708" y="832132"/>
            <a:ext cx="2149771" cy="1865745"/>
          </a:xfrm>
          <a:prstGeom prst="rect">
            <a:avLst/>
          </a:prstGeom>
          <a:solidFill>
            <a:srgbClr val="ED7D31">
              <a:alpha val="92157"/>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900" dirty="0">
                <a:solidFill>
                  <a:schemeClr val="tx1"/>
                </a:solidFill>
                <a:latin typeface="Gill Sans MT" panose="020B0502020104020203" pitchFamily="34" charset="0"/>
              </a:rPr>
              <a:t>Betriebssysteme und Standard-Anwendungen</a:t>
            </a:r>
          </a:p>
        </p:txBody>
      </p:sp>
      <p:grpSp>
        <p:nvGrpSpPr>
          <p:cNvPr id="7" name="Gruppieren 6">
            <a:extLst>
              <a:ext uri="{FF2B5EF4-FFF2-40B4-BE49-F238E27FC236}">
                <a16:creationId xmlns:a16="http://schemas.microsoft.com/office/drawing/2014/main" id="{BA973F0D-11F6-4FB1-A46C-F0B60896B5A9}"/>
              </a:ext>
            </a:extLst>
          </p:cNvPr>
          <p:cNvGrpSpPr/>
          <p:nvPr/>
        </p:nvGrpSpPr>
        <p:grpSpPr>
          <a:xfrm>
            <a:off x="6882892" y="1210075"/>
            <a:ext cx="1897966" cy="1081598"/>
            <a:chOff x="8032835" y="1391072"/>
            <a:chExt cx="985463" cy="574692"/>
          </a:xfrm>
          <a:solidFill>
            <a:schemeClr val="tx1"/>
          </a:solidFill>
        </p:grpSpPr>
        <p:pic>
          <p:nvPicPr>
            <p:cNvPr id="39" name="Grafik 38" descr="Klappe">
              <a:extLst>
                <a:ext uri="{FF2B5EF4-FFF2-40B4-BE49-F238E27FC236}">
                  <a16:creationId xmlns:a16="http://schemas.microsoft.com/office/drawing/2014/main" id="{ADC933AC-B5AB-AC40-B10E-AB3685AE707A}"/>
                </a:ext>
              </a:extLst>
            </p:cNvPr>
            <p:cNvPicPr>
              <a:picLocks noChangeAspect="1"/>
            </p:cNvPicPr>
            <p:nvPr/>
          </p:nvPicPr>
          <p:blipFill>
            <a:blip r:embed="rId19">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8509693" y="1457159"/>
              <a:ext cx="508605" cy="508605"/>
            </a:xfrm>
            <a:prstGeom prst="rect">
              <a:avLst/>
            </a:prstGeom>
          </p:spPr>
        </p:pic>
        <p:pic>
          <p:nvPicPr>
            <p:cNvPr id="43" name="Grafik 42" descr="Mikrofon">
              <a:extLst>
                <a:ext uri="{FF2B5EF4-FFF2-40B4-BE49-F238E27FC236}">
                  <a16:creationId xmlns:a16="http://schemas.microsoft.com/office/drawing/2014/main" id="{61ACCA8B-B00A-FB48-9AA6-8B45E3734007}"/>
                </a:ext>
              </a:extLst>
            </p:cNvPr>
            <p:cNvPicPr>
              <a:picLocks noChangeAspect="1"/>
            </p:cNvPicPr>
            <p:nvPr/>
          </p:nvPicPr>
          <p:blipFill>
            <a:blip r:embed="rId21">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rot="2271035">
              <a:off x="8032835" y="1391072"/>
              <a:ext cx="604862" cy="569524"/>
            </a:xfrm>
            <a:prstGeom prst="rect">
              <a:avLst/>
            </a:prstGeom>
          </p:spPr>
        </p:pic>
      </p:grpSp>
      <p:sp>
        <p:nvSpPr>
          <p:cNvPr id="21" name="Rechteck 20">
            <a:extLst>
              <a:ext uri="{FF2B5EF4-FFF2-40B4-BE49-F238E27FC236}">
                <a16:creationId xmlns:a16="http://schemas.microsoft.com/office/drawing/2014/main" id="{A2962434-941D-FD46-AE79-6489DC3653F8}"/>
              </a:ext>
            </a:extLst>
          </p:cNvPr>
          <p:cNvSpPr/>
          <p:nvPr/>
        </p:nvSpPr>
        <p:spPr>
          <a:xfrm>
            <a:off x="6902817" y="832133"/>
            <a:ext cx="2149771" cy="1865745"/>
          </a:xfrm>
          <a:prstGeom prst="rect">
            <a:avLst/>
          </a:prstGeom>
          <a:solidFill>
            <a:srgbClr val="FFC000">
              <a:alpha val="92157"/>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900" dirty="0">
                <a:solidFill>
                  <a:schemeClr val="tx1"/>
                </a:solidFill>
                <a:latin typeface="Gill Sans MT" panose="020B0502020104020203" pitchFamily="34" charset="0"/>
              </a:rPr>
              <a:t>Mediengestaltung</a:t>
            </a:r>
          </a:p>
        </p:txBody>
      </p:sp>
      <p:sp>
        <p:nvSpPr>
          <p:cNvPr id="24" name="Textfeld 23">
            <a:extLst>
              <a:ext uri="{FF2B5EF4-FFF2-40B4-BE49-F238E27FC236}">
                <a16:creationId xmlns:a16="http://schemas.microsoft.com/office/drawing/2014/main" id="{291EB1EC-F1C5-45CA-98E6-FDECEF120742}"/>
              </a:ext>
            </a:extLst>
          </p:cNvPr>
          <p:cNvSpPr txBox="1"/>
          <p:nvPr/>
        </p:nvSpPr>
        <p:spPr>
          <a:xfrm>
            <a:off x="5133840" y="6457890"/>
            <a:ext cx="3918748" cy="400110"/>
          </a:xfrm>
          <a:prstGeom prst="rect">
            <a:avLst/>
          </a:prstGeom>
          <a:noFill/>
        </p:spPr>
        <p:txBody>
          <a:bodyPr wrap="square" rtlCol="0">
            <a:spAutoFit/>
          </a:bodyPr>
          <a:lstStyle/>
          <a:p>
            <a:pPr algn="r"/>
            <a:r>
              <a:rPr lang="de-AT" sz="2000" dirty="0">
                <a:latin typeface="Gill Sans MT" panose="020B0502020104020203" pitchFamily="34" charset="0"/>
              </a:rPr>
              <a:t>Digitale Grundbildung</a:t>
            </a:r>
            <a:endParaRPr lang="de-AT" sz="1900" dirty="0">
              <a:latin typeface="Gill Sans MT" panose="020B0502020104020203" pitchFamily="34" charset="0"/>
            </a:endParaRPr>
          </a:p>
        </p:txBody>
      </p:sp>
    </p:spTree>
    <p:extLst>
      <p:ext uri="{BB962C8B-B14F-4D97-AF65-F5344CB8AC3E}">
        <p14:creationId xmlns:p14="http://schemas.microsoft.com/office/powerpoint/2010/main" val="7893142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0E045E8D-2C7E-874C-8177-7C0814201852}"/>
              </a:ext>
            </a:extLst>
          </p:cNvPr>
          <p:cNvSpPr>
            <a:spLocks noGrp="1"/>
          </p:cNvSpPr>
          <p:nvPr>
            <p:ph type="sldNum" sz="quarter" idx="12"/>
          </p:nvPr>
        </p:nvSpPr>
        <p:spPr/>
        <p:txBody>
          <a:bodyPr/>
          <a:lstStyle/>
          <a:p>
            <a:endParaRPr lang="de-AT" dirty="0"/>
          </a:p>
        </p:txBody>
      </p:sp>
      <p:sp>
        <p:nvSpPr>
          <p:cNvPr id="5" name="Rechteck 4">
            <a:extLst>
              <a:ext uri="{FF2B5EF4-FFF2-40B4-BE49-F238E27FC236}">
                <a16:creationId xmlns:a16="http://schemas.microsoft.com/office/drawing/2014/main" id="{671D54A8-0783-3A4C-8CE8-4E59928BD4D7}"/>
              </a:ext>
            </a:extLst>
          </p:cNvPr>
          <p:cNvSpPr/>
          <p:nvPr/>
        </p:nvSpPr>
        <p:spPr>
          <a:xfrm>
            <a:off x="3497114" y="935396"/>
            <a:ext cx="2149771" cy="1865745"/>
          </a:xfrm>
          <a:prstGeom prst="rect">
            <a:avLst/>
          </a:prstGeom>
          <a:solidFill>
            <a:srgbClr val="94C23D">
              <a:alpha val="89804"/>
            </a:srgbClr>
          </a:solid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900" dirty="0">
                <a:solidFill>
                  <a:schemeClr val="tx1"/>
                </a:solidFill>
                <a:latin typeface="Gill Sans MT" panose="020B0502020104020203" pitchFamily="34" charset="0"/>
              </a:rPr>
              <a:t>Die Lieblings-App den Eltern erklärt</a:t>
            </a:r>
          </a:p>
          <a:p>
            <a:pPr algn="ctr"/>
            <a:endParaRPr lang="de-AT" sz="1900" dirty="0">
              <a:solidFill>
                <a:schemeClr val="tx1"/>
              </a:solidFill>
              <a:latin typeface="Gill Sans MT" panose="020B0502020104020203" pitchFamily="34" charset="0"/>
            </a:endParaRPr>
          </a:p>
          <a:p>
            <a:pPr algn="ctr"/>
            <a:r>
              <a:rPr lang="de-AT" sz="900" dirty="0">
                <a:solidFill>
                  <a:schemeClr val="tx1"/>
                </a:solidFill>
                <a:latin typeface="Gill Sans MT" panose="020B0502020104020203" pitchFamily="34" charset="0"/>
              </a:rPr>
              <a:t>Wahr oder falsch im Internet, Ü14</a:t>
            </a:r>
          </a:p>
        </p:txBody>
      </p:sp>
      <p:sp>
        <p:nvSpPr>
          <p:cNvPr id="7" name="Rechteck 6">
            <a:extLst>
              <a:ext uri="{FF2B5EF4-FFF2-40B4-BE49-F238E27FC236}">
                <a16:creationId xmlns:a16="http://schemas.microsoft.com/office/drawing/2014/main" id="{284D3FCD-D029-944C-B95F-E3D08B464A0E}"/>
              </a:ext>
            </a:extLst>
          </p:cNvPr>
          <p:cNvSpPr/>
          <p:nvPr/>
        </p:nvSpPr>
        <p:spPr>
          <a:xfrm>
            <a:off x="996163" y="3497391"/>
            <a:ext cx="2149771" cy="1865745"/>
          </a:xfrm>
          <a:prstGeom prst="rect">
            <a:avLst/>
          </a:prstGeom>
          <a:solidFill>
            <a:srgbClr val="94C23D">
              <a:alpha val="89804"/>
            </a:srgbClr>
          </a:solid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900" dirty="0">
                <a:solidFill>
                  <a:schemeClr val="tx1"/>
                </a:solidFill>
                <a:latin typeface="Gill Sans MT" panose="020B0502020104020203" pitchFamily="34" charset="0"/>
              </a:rPr>
              <a:t>Verhaltens-</a:t>
            </a:r>
          </a:p>
          <a:p>
            <a:pPr algn="ctr"/>
            <a:r>
              <a:rPr lang="de-AT" sz="1900" dirty="0" err="1">
                <a:solidFill>
                  <a:schemeClr val="tx1"/>
                </a:solidFill>
                <a:latin typeface="Gill Sans MT" panose="020B0502020104020203" pitchFamily="34" charset="0"/>
              </a:rPr>
              <a:t>vereinbarungen</a:t>
            </a:r>
            <a:r>
              <a:rPr lang="de-AT" sz="1900" dirty="0">
                <a:solidFill>
                  <a:schemeClr val="tx1"/>
                </a:solidFill>
                <a:latin typeface="Gill Sans MT" panose="020B0502020104020203" pitchFamily="34" charset="0"/>
              </a:rPr>
              <a:t> erstellen</a:t>
            </a:r>
          </a:p>
          <a:p>
            <a:pPr algn="ctr"/>
            <a:endParaRPr lang="de-AT" sz="1900" dirty="0">
              <a:solidFill>
                <a:schemeClr val="tx1"/>
              </a:solidFill>
              <a:latin typeface="Gill Sans MT" panose="020B0502020104020203" pitchFamily="34" charset="0"/>
            </a:endParaRPr>
          </a:p>
          <a:p>
            <a:pPr algn="ctr"/>
            <a:r>
              <a:rPr lang="de-AT" sz="900" dirty="0">
                <a:solidFill>
                  <a:schemeClr val="tx1"/>
                </a:solidFill>
                <a:latin typeface="Gill Sans MT" panose="020B0502020104020203" pitchFamily="34" charset="0"/>
              </a:rPr>
              <a:t>Handy in der Schule, Ü3</a:t>
            </a:r>
          </a:p>
        </p:txBody>
      </p:sp>
      <p:sp>
        <p:nvSpPr>
          <p:cNvPr id="8" name="Rechteck 7">
            <a:extLst>
              <a:ext uri="{FF2B5EF4-FFF2-40B4-BE49-F238E27FC236}">
                <a16:creationId xmlns:a16="http://schemas.microsoft.com/office/drawing/2014/main" id="{E7DFB866-2A54-F840-AE52-389FE5CFA3F8}"/>
              </a:ext>
            </a:extLst>
          </p:cNvPr>
          <p:cNvSpPr/>
          <p:nvPr/>
        </p:nvSpPr>
        <p:spPr>
          <a:xfrm>
            <a:off x="1028564" y="935396"/>
            <a:ext cx="2149771" cy="1865745"/>
          </a:xfrm>
          <a:prstGeom prst="rect">
            <a:avLst/>
          </a:prstGeom>
          <a:solidFill>
            <a:srgbClr val="94C23D">
              <a:alpha val="89804"/>
            </a:srgbClr>
          </a:solid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900" dirty="0">
                <a:solidFill>
                  <a:schemeClr val="tx1"/>
                </a:solidFill>
                <a:latin typeface="Gill Sans MT" panose="020B0502020104020203" pitchFamily="34" charset="0"/>
              </a:rPr>
              <a:t>Leben ohne Handy? Medientagebuch</a:t>
            </a:r>
          </a:p>
          <a:p>
            <a:pPr algn="ctr"/>
            <a:endParaRPr lang="de-AT" sz="1900" dirty="0">
              <a:solidFill>
                <a:schemeClr val="tx1"/>
              </a:solidFill>
              <a:latin typeface="Gill Sans MT" panose="020B0502020104020203" pitchFamily="34" charset="0"/>
            </a:endParaRPr>
          </a:p>
          <a:p>
            <a:pPr algn="ctr"/>
            <a:r>
              <a:rPr lang="de-AT" sz="900" dirty="0">
                <a:solidFill>
                  <a:schemeClr val="tx1"/>
                </a:solidFill>
                <a:latin typeface="Gill Sans MT" panose="020B0502020104020203" pitchFamily="34" charset="0"/>
              </a:rPr>
              <a:t>Handy in der Schule, Ü1</a:t>
            </a:r>
          </a:p>
        </p:txBody>
      </p:sp>
      <p:sp>
        <p:nvSpPr>
          <p:cNvPr id="9" name="Rechteck 8">
            <a:extLst>
              <a:ext uri="{FF2B5EF4-FFF2-40B4-BE49-F238E27FC236}">
                <a16:creationId xmlns:a16="http://schemas.microsoft.com/office/drawing/2014/main" id="{A2B14EF7-3A95-CE4B-83A2-31DA6A6ED96B}"/>
              </a:ext>
            </a:extLst>
          </p:cNvPr>
          <p:cNvSpPr/>
          <p:nvPr/>
        </p:nvSpPr>
        <p:spPr>
          <a:xfrm>
            <a:off x="3464713" y="3497391"/>
            <a:ext cx="2149771" cy="1865745"/>
          </a:xfrm>
          <a:prstGeom prst="rect">
            <a:avLst/>
          </a:prstGeom>
          <a:solidFill>
            <a:srgbClr val="94C23D">
              <a:alpha val="89804"/>
            </a:srgbClr>
          </a:solid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900" dirty="0">
                <a:solidFill>
                  <a:schemeClr val="tx1"/>
                </a:solidFill>
                <a:latin typeface="Gill Sans MT" panose="020B0502020104020203" pitchFamily="34" charset="0"/>
              </a:rPr>
              <a:t>Mein Körperbild</a:t>
            </a:r>
          </a:p>
          <a:p>
            <a:pPr algn="ctr"/>
            <a:endParaRPr lang="de-AT" sz="1900" dirty="0">
              <a:solidFill>
                <a:schemeClr val="tx1"/>
              </a:solidFill>
              <a:latin typeface="Gill Sans MT" panose="020B0502020104020203" pitchFamily="34" charset="0"/>
            </a:endParaRPr>
          </a:p>
          <a:p>
            <a:pPr algn="ctr"/>
            <a:r>
              <a:rPr lang="de-AT" sz="900" dirty="0">
                <a:solidFill>
                  <a:schemeClr val="tx1"/>
                </a:solidFill>
                <a:latin typeface="Gill Sans MT" panose="020B0502020104020203" pitchFamily="34" charset="0"/>
              </a:rPr>
              <a:t>Saferinternet.at in der Volksschule, Ü9</a:t>
            </a:r>
          </a:p>
        </p:txBody>
      </p:sp>
      <p:sp>
        <p:nvSpPr>
          <p:cNvPr id="10" name="Rechteck 9">
            <a:extLst>
              <a:ext uri="{FF2B5EF4-FFF2-40B4-BE49-F238E27FC236}">
                <a16:creationId xmlns:a16="http://schemas.microsoft.com/office/drawing/2014/main" id="{FE55EB27-57C5-3E45-934F-9F597A78EF1F}"/>
              </a:ext>
            </a:extLst>
          </p:cNvPr>
          <p:cNvSpPr/>
          <p:nvPr/>
        </p:nvSpPr>
        <p:spPr>
          <a:xfrm>
            <a:off x="5933263" y="3497390"/>
            <a:ext cx="2149771" cy="1865745"/>
          </a:xfrm>
          <a:prstGeom prst="rect">
            <a:avLst/>
          </a:prstGeom>
          <a:solidFill>
            <a:srgbClr val="94C23D">
              <a:alpha val="89804"/>
            </a:srgbClr>
          </a:solid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900" dirty="0">
                <a:solidFill>
                  <a:schemeClr val="tx1"/>
                </a:solidFill>
                <a:latin typeface="Gill Sans MT" panose="020B0502020104020203" pitchFamily="34" charset="0"/>
              </a:rPr>
              <a:t>Was mich zornig macht</a:t>
            </a:r>
          </a:p>
          <a:p>
            <a:pPr algn="ctr"/>
            <a:endParaRPr lang="de-AT" sz="1900" dirty="0">
              <a:solidFill>
                <a:schemeClr val="tx1"/>
              </a:solidFill>
              <a:latin typeface="Gill Sans MT" panose="020B0502020104020203" pitchFamily="34" charset="0"/>
            </a:endParaRPr>
          </a:p>
          <a:p>
            <a:pPr algn="ctr"/>
            <a:r>
              <a:rPr lang="de-AT" sz="900" dirty="0">
                <a:solidFill>
                  <a:schemeClr val="tx1"/>
                </a:solidFill>
                <a:latin typeface="Gill Sans MT" panose="020B0502020104020203" pitchFamily="34" charset="0"/>
              </a:rPr>
              <a:t>Medien und Gewalt, Ü7</a:t>
            </a:r>
          </a:p>
        </p:txBody>
      </p:sp>
      <p:sp>
        <p:nvSpPr>
          <p:cNvPr id="11" name="Rechteck 10">
            <a:extLst>
              <a:ext uri="{FF2B5EF4-FFF2-40B4-BE49-F238E27FC236}">
                <a16:creationId xmlns:a16="http://schemas.microsoft.com/office/drawing/2014/main" id="{A98EC8F8-3C05-3F48-8102-55E03A90AEE5}"/>
              </a:ext>
            </a:extLst>
          </p:cNvPr>
          <p:cNvSpPr/>
          <p:nvPr/>
        </p:nvSpPr>
        <p:spPr>
          <a:xfrm>
            <a:off x="5965666" y="935396"/>
            <a:ext cx="2149771" cy="1865745"/>
          </a:xfrm>
          <a:prstGeom prst="rect">
            <a:avLst/>
          </a:prstGeom>
          <a:solidFill>
            <a:srgbClr val="94C23D">
              <a:alpha val="89804"/>
            </a:srgbClr>
          </a:solid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900" dirty="0">
                <a:solidFill>
                  <a:schemeClr val="tx1"/>
                </a:solidFill>
                <a:latin typeface="Gill Sans MT" panose="020B0502020104020203" pitchFamily="34" charset="0"/>
              </a:rPr>
              <a:t>Schulung für junge </a:t>
            </a:r>
            <a:r>
              <a:rPr lang="de-AT" sz="1900" dirty="0" err="1">
                <a:solidFill>
                  <a:schemeClr val="tx1"/>
                </a:solidFill>
                <a:latin typeface="Gill Sans MT" panose="020B0502020104020203" pitchFamily="34" charset="0"/>
              </a:rPr>
              <a:t>OnlinerInnen</a:t>
            </a:r>
            <a:endParaRPr lang="de-AT" sz="1900" dirty="0">
              <a:solidFill>
                <a:schemeClr val="tx1"/>
              </a:solidFill>
              <a:latin typeface="Gill Sans MT" panose="020B0502020104020203" pitchFamily="34" charset="0"/>
            </a:endParaRPr>
          </a:p>
          <a:p>
            <a:pPr algn="ctr"/>
            <a:endParaRPr lang="de-AT" sz="1900" dirty="0">
              <a:solidFill>
                <a:schemeClr val="tx1"/>
              </a:solidFill>
              <a:latin typeface="Gill Sans MT" panose="020B0502020104020203" pitchFamily="34" charset="0"/>
            </a:endParaRPr>
          </a:p>
          <a:p>
            <a:pPr algn="ctr"/>
            <a:r>
              <a:rPr lang="de-AT" sz="900" dirty="0">
                <a:solidFill>
                  <a:schemeClr val="tx1"/>
                </a:solidFill>
                <a:latin typeface="Gill Sans MT" panose="020B0502020104020203" pitchFamily="34" charset="0"/>
              </a:rPr>
              <a:t>Selbstdarstellung von Mädchen und Burschen im Internet, Ü3</a:t>
            </a:r>
          </a:p>
        </p:txBody>
      </p:sp>
      <p:pic>
        <p:nvPicPr>
          <p:cNvPr id="14" name="Grafik 13">
            <a:hlinkClick r:id="rId3"/>
            <a:extLst>
              <a:ext uri="{FF2B5EF4-FFF2-40B4-BE49-F238E27FC236}">
                <a16:creationId xmlns:a16="http://schemas.microsoft.com/office/drawing/2014/main" id="{F9BEDDC7-FDE4-43DB-AD34-B268CFC7A83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80214" y="3211838"/>
            <a:ext cx="503682" cy="712048"/>
          </a:xfrm>
          <a:prstGeom prst="rect">
            <a:avLst/>
          </a:prstGeom>
          <a:ln>
            <a:noFill/>
          </a:ln>
          <a:effectLst>
            <a:outerShdw blurRad="190500" algn="tl" rotWithShape="0">
              <a:srgbClr val="000000">
                <a:alpha val="70000"/>
              </a:srgbClr>
            </a:outerShdw>
          </a:effectLst>
        </p:spPr>
      </p:pic>
      <p:pic>
        <p:nvPicPr>
          <p:cNvPr id="20" name="Grafik 19">
            <a:hlinkClick r:id="rId5"/>
            <a:extLst>
              <a:ext uri="{FF2B5EF4-FFF2-40B4-BE49-F238E27FC236}">
                <a16:creationId xmlns:a16="http://schemas.microsoft.com/office/drawing/2014/main" id="{9B4A6DA8-34C2-4302-8F83-CAF72BEDEA7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56507" y="3211054"/>
            <a:ext cx="503682" cy="712832"/>
          </a:xfrm>
          <a:prstGeom prst="rect">
            <a:avLst/>
          </a:prstGeom>
          <a:ln>
            <a:noFill/>
          </a:ln>
          <a:effectLst>
            <a:outerShdw blurRad="190500" algn="tl" rotWithShape="0">
              <a:srgbClr val="000000">
                <a:alpha val="70000"/>
              </a:srgbClr>
            </a:outerShdw>
          </a:effectLst>
        </p:spPr>
      </p:pic>
      <p:pic>
        <p:nvPicPr>
          <p:cNvPr id="23" name="Grafik 22">
            <a:hlinkClick r:id="rId7"/>
            <a:extLst>
              <a:ext uri="{FF2B5EF4-FFF2-40B4-BE49-F238E27FC236}">
                <a16:creationId xmlns:a16="http://schemas.microsoft.com/office/drawing/2014/main" id="{40CB1D7E-5A7F-4882-80FF-CF97F640DC2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754750" y="660838"/>
            <a:ext cx="505439" cy="710431"/>
          </a:xfrm>
          <a:prstGeom prst="rect">
            <a:avLst/>
          </a:prstGeom>
          <a:ln>
            <a:noFill/>
          </a:ln>
          <a:effectLst>
            <a:outerShdw blurRad="190500" algn="tl" rotWithShape="0">
              <a:srgbClr val="000000">
                <a:alpha val="70000"/>
              </a:srgbClr>
            </a:outerShdw>
          </a:effectLst>
        </p:spPr>
      </p:pic>
      <p:sp>
        <p:nvSpPr>
          <p:cNvPr id="18" name="Rechteck 17">
            <a:extLst>
              <a:ext uri="{FF2B5EF4-FFF2-40B4-BE49-F238E27FC236}">
                <a16:creationId xmlns:a16="http://schemas.microsoft.com/office/drawing/2014/main" id="{BD8A50B8-3F63-4076-AA8D-55E8992348AC}"/>
              </a:ext>
            </a:extLst>
          </p:cNvPr>
          <p:cNvSpPr/>
          <p:nvPr/>
        </p:nvSpPr>
        <p:spPr>
          <a:xfrm>
            <a:off x="3497114" y="935395"/>
            <a:ext cx="2149771" cy="1865745"/>
          </a:xfrm>
          <a:prstGeom prst="rect">
            <a:avLst/>
          </a:prstGeom>
          <a:solidFill>
            <a:srgbClr val="94C23D">
              <a:alpha val="89804"/>
            </a:srgbClr>
          </a:solid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900" dirty="0">
                <a:solidFill>
                  <a:schemeClr val="tx1"/>
                </a:solidFill>
                <a:latin typeface="Gill Sans MT" panose="020B0502020104020203" pitchFamily="34" charset="0"/>
              </a:rPr>
              <a:t>Die Lieblings-App den Eltern erklärt</a:t>
            </a:r>
          </a:p>
          <a:p>
            <a:pPr algn="ctr"/>
            <a:endParaRPr lang="de-AT" sz="1900" dirty="0">
              <a:solidFill>
                <a:schemeClr val="tx1"/>
              </a:solidFill>
              <a:latin typeface="Gill Sans MT" panose="020B0502020104020203" pitchFamily="34" charset="0"/>
            </a:endParaRPr>
          </a:p>
          <a:p>
            <a:pPr algn="ctr"/>
            <a:r>
              <a:rPr lang="de-AT" sz="900" dirty="0">
                <a:solidFill>
                  <a:schemeClr val="tx1"/>
                </a:solidFill>
                <a:latin typeface="Gill Sans MT" panose="020B0502020104020203" pitchFamily="34" charset="0"/>
              </a:rPr>
              <a:t>Wahr oder falsch im Internet, Ü14</a:t>
            </a:r>
          </a:p>
        </p:txBody>
      </p:sp>
      <p:sp>
        <p:nvSpPr>
          <p:cNvPr id="24" name="Rechteck 23">
            <a:extLst>
              <a:ext uri="{FF2B5EF4-FFF2-40B4-BE49-F238E27FC236}">
                <a16:creationId xmlns:a16="http://schemas.microsoft.com/office/drawing/2014/main" id="{880509D5-8AE5-4068-9EBE-B4789A02C557}"/>
              </a:ext>
            </a:extLst>
          </p:cNvPr>
          <p:cNvSpPr/>
          <p:nvPr/>
        </p:nvSpPr>
        <p:spPr>
          <a:xfrm>
            <a:off x="1028564" y="935395"/>
            <a:ext cx="2149771" cy="1865745"/>
          </a:xfrm>
          <a:prstGeom prst="rect">
            <a:avLst/>
          </a:prstGeom>
          <a:solidFill>
            <a:srgbClr val="94C23D">
              <a:alpha val="89804"/>
            </a:srgbClr>
          </a:solid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900" dirty="0">
                <a:solidFill>
                  <a:schemeClr val="tx1"/>
                </a:solidFill>
                <a:latin typeface="Gill Sans MT" panose="020B0502020104020203" pitchFamily="34" charset="0"/>
              </a:rPr>
              <a:t>Leben ohne Handy? Medientagebuch</a:t>
            </a:r>
          </a:p>
          <a:p>
            <a:pPr algn="ctr"/>
            <a:endParaRPr lang="de-AT" sz="1900" dirty="0">
              <a:solidFill>
                <a:schemeClr val="tx1"/>
              </a:solidFill>
              <a:latin typeface="Gill Sans MT" panose="020B0502020104020203" pitchFamily="34" charset="0"/>
            </a:endParaRPr>
          </a:p>
          <a:p>
            <a:pPr algn="ctr"/>
            <a:r>
              <a:rPr lang="de-AT" sz="900" dirty="0">
                <a:solidFill>
                  <a:schemeClr val="tx1"/>
                </a:solidFill>
                <a:latin typeface="Gill Sans MT" panose="020B0502020104020203" pitchFamily="34" charset="0"/>
              </a:rPr>
              <a:t>Handy in der Schule, Ü1</a:t>
            </a:r>
          </a:p>
        </p:txBody>
      </p:sp>
      <p:pic>
        <p:nvPicPr>
          <p:cNvPr id="15" name="Grafik 14">
            <a:hlinkClick r:id="rId9"/>
            <a:extLst>
              <a:ext uri="{FF2B5EF4-FFF2-40B4-BE49-F238E27FC236}">
                <a16:creationId xmlns:a16="http://schemas.microsoft.com/office/drawing/2014/main" id="{88A5A5C7-64D7-4EE1-8DBD-48F4021F631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286199" y="659254"/>
            <a:ext cx="503683" cy="710431"/>
          </a:xfrm>
          <a:prstGeom prst="rect">
            <a:avLst/>
          </a:prstGeom>
          <a:ln>
            <a:noFill/>
          </a:ln>
          <a:effectLst>
            <a:outerShdw blurRad="190500" algn="tl" rotWithShape="0">
              <a:srgbClr val="000000">
                <a:alpha val="70000"/>
              </a:srgbClr>
            </a:outerShdw>
          </a:effectLst>
        </p:spPr>
      </p:pic>
      <p:pic>
        <p:nvPicPr>
          <p:cNvPr id="21" name="Grafik 20">
            <a:hlinkClick r:id="rId11"/>
            <a:extLst>
              <a:ext uri="{FF2B5EF4-FFF2-40B4-BE49-F238E27FC236}">
                <a16:creationId xmlns:a16="http://schemas.microsoft.com/office/drawing/2014/main" id="{096A370F-7C56-4AB1-87B4-CE874A48A3B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812999" y="3230880"/>
            <a:ext cx="502347" cy="712049"/>
          </a:xfrm>
          <a:prstGeom prst="rect">
            <a:avLst/>
          </a:prstGeom>
          <a:ln>
            <a:noFill/>
          </a:ln>
          <a:effectLst>
            <a:outerShdw blurRad="190500" algn="tl" rotWithShape="0">
              <a:srgbClr val="000000">
                <a:alpha val="70000"/>
              </a:srgbClr>
            </a:outerShdw>
          </a:effectLst>
        </p:spPr>
      </p:pic>
      <p:pic>
        <p:nvPicPr>
          <p:cNvPr id="22" name="Grafik 21">
            <a:hlinkClick r:id="rId11"/>
            <a:extLst>
              <a:ext uri="{FF2B5EF4-FFF2-40B4-BE49-F238E27FC236}">
                <a16:creationId xmlns:a16="http://schemas.microsoft.com/office/drawing/2014/main" id="{308F5321-4F2E-4AF8-94F7-58540E72E78D}"/>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818984" y="619772"/>
            <a:ext cx="502347" cy="712049"/>
          </a:xfrm>
          <a:prstGeom prst="rect">
            <a:avLst/>
          </a:prstGeom>
          <a:ln>
            <a:noFill/>
          </a:ln>
          <a:effectLst>
            <a:outerShdw blurRad="190500" algn="tl" rotWithShape="0">
              <a:srgbClr val="000000">
                <a:alpha val="70000"/>
              </a:srgbClr>
            </a:outerShdw>
          </a:effectLst>
        </p:spPr>
      </p:pic>
      <p:sp>
        <p:nvSpPr>
          <p:cNvPr id="25" name="Textfeld 24">
            <a:extLst>
              <a:ext uri="{FF2B5EF4-FFF2-40B4-BE49-F238E27FC236}">
                <a16:creationId xmlns:a16="http://schemas.microsoft.com/office/drawing/2014/main" id="{055947FF-ABB4-4AC5-A0B0-036EC3435E5D}"/>
              </a:ext>
            </a:extLst>
          </p:cNvPr>
          <p:cNvSpPr txBox="1"/>
          <p:nvPr/>
        </p:nvSpPr>
        <p:spPr>
          <a:xfrm>
            <a:off x="-88769" y="6441427"/>
            <a:ext cx="9306838" cy="384721"/>
          </a:xfrm>
          <a:prstGeom prst="rect">
            <a:avLst/>
          </a:prstGeom>
          <a:noFill/>
        </p:spPr>
        <p:txBody>
          <a:bodyPr wrap="square" rtlCol="0">
            <a:spAutoFit/>
          </a:bodyPr>
          <a:lstStyle/>
          <a:p>
            <a:pPr algn="r"/>
            <a:r>
              <a:rPr lang="de-AT" sz="1900" dirty="0">
                <a:latin typeface="Gill Sans MT" panose="020B0502020104020203" pitchFamily="34" charset="0"/>
              </a:rPr>
              <a:t>Gesellschaftliche Aspekte von Medienwandel und Digitalisierung</a:t>
            </a:r>
          </a:p>
        </p:txBody>
      </p:sp>
    </p:spTree>
    <p:extLst>
      <p:ext uri="{BB962C8B-B14F-4D97-AF65-F5344CB8AC3E}">
        <p14:creationId xmlns:p14="http://schemas.microsoft.com/office/powerpoint/2010/main" val="27101558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B664AF3D-D9B6-C04A-9D26-A135E275EF29}"/>
              </a:ext>
            </a:extLst>
          </p:cNvPr>
          <p:cNvSpPr/>
          <p:nvPr/>
        </p:nvSpPr>
        <p:spPr>
          <a:xfrm>
            <a:off x="1036788" y="998875"/>
            <a:ext cx="2149771" cy="1865745"/>
          </a:xfrm>
          <a:prstGeom prst="rect">
            <a:avLst/>
          </a:prstGeom>
          <a:solidFill>
            <a:schemeClr val="accent1">
              <a:alpha val="89804"/>
            </a:schemeClr>
          </a:solid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900" dirty="0">
                <a:solidFill>
                  <a:schemeClr val="tx1"/>
                </a:solidFill>
                <a:latin typeface="Gill Sans MT" panose="020B0502020104020203" pitchFamily="34" charset="0"/>
              </a:rPr>
              <a:t>Perfekter Suchbegriff</a:t>
            </a:r>
          </a:p>
          <a:p>
            <a:pPr algn="ctr"/>
            <a:endParaRPr lang="de-AT" sz="1900" dirty="0">
              <a:solidFill>
                <a:schemeClr val="tx1"/>
              </a:solidFill>
              <a:latin typeface="Gill Sans MT" panose="020B0502020104020203" pitchFamily="34" charset="0"/>
            </a:endParaRPr>
          </a:p>
          <a:p>
            <a:pPr algn="ctr"/>
            <a:r>
              <a:rPr lang="de-AT" sz="900" dirty="0">
                <a:solidFill>
                  <a:schemeClr val="tx1"/>
                </a:solidFill>
                <a:latin typeface="Gill Sans MT" panose="020B0502020104020203" pitchFamily="34" charset="0"/>
              </a:rPr>
              <a:t>Wahr oder falsch im Internet, Ü2</a:t>
            </a:r>
          </a:p>
        </p:txBody>
      </p:sp>
      <p:sp>
        <p:nvSpPr>
          <p:cNvPr id="9" name="Rechteck 8">
            <a:extLst>
              <a:ext uri="{FF2B5EF4-FFF2-40B4-BE49-F238E27FC236}">
                <a16:creationId xmlns:a16="http://schemas.microsoft.com/office/drawing/2014/main" id="{CD461468-CECB-9D4C-8903-9189A7D83FE6}"/>
              </a:ext>
            </a:extLst>
          </p:cNvPr>
          <p:cNvSpPr/>
          <p:nvPr/>
        </p:nvSpPr>
        <p:spPr>
          <a:xfrm>
            <a:off x="1036788" y="3603057"/>
            <a:ext cx="2149771" cy="1865745"/>
          </a:xfrm>
          <a:prstGeom prst="rect">
            <a:avLst/>
          </a:prstGeom>
          <a:solidFill>
            <a:schemeClr val="accent1">
              <a:alpha val="89804"/>
            </a:schemeClr>
          </a:solid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900" dirty="0">
                <a:solidFill>
                  <a:schemeClr val="tx1"/>
                </a:solidFill>
                <a:latin typeface="Gill Sans MT" panose="020B0502020104020203" pitchFamily="34" charset="0"/>
              </a:rPr>
              <a:t>Bilder Check</a:t>
            </a:r>
          </a:p>
          <a:p>
            <a:pPr algn="ctr"/>
            <a:endParaRPr lang="de-AT" sz="1900" dirty="0">
              <a:solidFill>
                <a:schemeClr val="tx1"/>
              </a:solidFill>
              <a:latin typeface="Gill Sans MT" panose="020B0502020104020203" pitchFamily="34" charset="0"/>
            </a:endParaRPr>
          </a:p>
          <a:p>
            <a:pPr algn="ctr"/>
            <a:r>
              <a:rPr lang="de-AT" sz="900" dirty="0">
                <a:solidFill>
                  <a:schemeClr val="tx1"/>
                </a:solidFill>
                <a:latin typeface="Gill Sans MT" panose="020B0502020104020203" pitchFamily="34" charset="0"/>
              </a:rPr>
              <a:t>Jugendliche Bilderwelten, Ü4</a:t>
            </a:r>
          </a:p>
        </p:txBody>
      </p:sp>
      <p:sp>
        <p:nvSpPr>
          <p:cNvPr id="10" name="Rechteck 9">
            <a:extLst>
              <a:ext uri="{FF2B5EF4-FFF2-40B4-BE49-F238E27FC236}">
                <a16:creationId xmlns:a16="http://schemas.microsoft.com/office/drawing/2014/main" id="{89E4C409-A34A-9C41-B58D-17C2AB6BDA02}"/>
              </a:ext>
            </a:extLst>
          </p:cNvPr>
          <p:cNvSpPr/>
          <p:nvPr/>
        </p:nvSpPr>
        <p:spPr>
          <a:xfrm>
            <a:off x="3505338" y="3595723"/>
            <a:ext cx="2149771" cy="1865745"/>
          </a:xfrm>
          <a:prstGeom prst="rect">
            <a:avLst/>
          </a:prstGeom>
          <a:solidFill>
            <a:schemeClr val="accent1">
              <a:alpha val="89804"/>
            </a:schemeClr>
          </a:solid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900" dirty="0">
                <a:solidFill>
                  <a:schemeClr val="tx1"/>
                </a:solidFill>
                <a:latin typeface="Gill Sans MT" panose="020B0502020104020203" pitchFamily="34" charset="0"/>
              </a:rPr>
              <a:t>Checkliste für FilmemacherInnen</a:t>
            </a:r>
          </a:p>
          <a:p>
            <a:pPr algn="ctr"/>
            <a:endParaRPr lang="de-AT" sz="1900" dirty="0">
              <a:solidFill>
                <a:schemeClr val="tx1"/>
              </a:solidFill>
              <a:latin typeface="Gill Sans MT" panose="020B0502020104020203" pitchFamily="34" charset="0"/>
            </a:endParaRPr>
          </a:p>
          <a:p>
            <a:pPr algn="ctr"/>
            <a:r>
              <a:rPr lang="de-AT" sz="900" dirty="0">
                <a:solidFill>
                  <a:schemeClr val="tx1"/>
                </a:solidFill>
                <a:latin typeface="Gill Sans MT" panose="020B0502020104020203" pitchFamily="34" charset="0"/>
              </a:rPr>
              <a:t>Handy in der Schule, Ü8</a:t>
            </a:r>
          </a:p>
        </p:txBody>
      </p:sp>
      <p:sp>
        <p:nvSpPr>
          <p:cNvPr id="11" name="Rechteck 10">
            <a:extLst>
              <a:ext uri="{FF2B5EF4-FFF2-40B4-BE49-F238E27FC236}">
                <a16:creationId xmlns:a16="http://schemas.microsoft.com/office/drawing/2014/main" id="{2CD27EE0-7A8C-D847-9CE6-A2F2E4A6DF6A}"/>
              </a:ext>
            </a:extLst>
          </p:cNvPr>
          <p:cNvSpPr/>
          <p:nvPr/>
        </p:nvSpPr>
        <p:spPr>
          <a:xfrm>
            <a:off x="5973888" y="3595722"/>
            <a:ext cx="2149771" cy="1865745"/>
          </a:xfrm>
          <a:prstGeom prst="rect">
            <a:avLst/>
          </a:prstGeom>
          <a:solidFill>
            <a:schemeClr val="accent1">
              <a:alpha val="89804"/>
            </a:schemeClr>
          </a:solid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900" dirty="0">
                <a:solidFill>
                  <a:schemeClr val="tx1"/>
                </a:solidFill>
                <a:latin typeface="Gill Sans MT" panose="020B0502020104020203" pitchFamily="34" charset="0"/>
              </a:rPr>
              <a:t>Schulung für junge </a:t>
            </a:r>
            <a:r>
              <a:rPr lang="de-AT" sz="1900" dirty="0" err="1">
                <a:solidFill>
                  <a:schemeClr val="tx1"/>
                </a:solidFill>
                <a:latin typeface="Gill Sans MT" panose="020B0502020104020203" pitchFamily="34" charset="0"/>
              </a:rPr>
              <a:t>OnlinerInnen</a:t>
            </a:r>
            <a:endParaRPr lang="de-AT" sz="1900" dirty="0">
              <a:solidFill>
                <a:schemeClr val="tx1"/>
              </a:solidFill>
              <a:latin typeface="Gill Sans MT" panose="020B0502020104020203" pitchFamily="34" charset="0"/>
            </a:endParaRPr>
          </a:p>
          <a:p>
            <a:pPr algn="ctr"/>
            <a:endParaRPr lang="de-AT" sz="1900" dirty="0">
              <a:solidFill>
                <a:schemeClr val="tx1"/>
              </a:solidFill>
              <a:latin typeface="Gill Sans MT" panose="020B0502020104020203" pitchFamily="34" charset="0"/>
            </a:endParaRPr>
          </a:p>
          <a:p>
            <a:pPr algn="ctr"/>
            <a:r>
              <a:rPr lang="de-AT" sz="900" dirty="0">
                <a:solidFill>
                  <a:schemeClr val="tx1"/>
                </a:solidFill>
                <a:latin typeface="Gill Sans MT" panose="020B0502020104020203" pitchFamily="34" charset="0"/>
              </a:rPr>
              <a:t>Selbstdarstellung von Mädchen und Burschen im Internet, Ü3</a:t>
            </a:r>
          </a:p>
        </p:txBody>
      </p:sp>
      <p:sp>
        <p:nvSpPr>
          <p:cNvPr id="12" name="Rechteck 11">
            <a:extLst>
              <a:ext uri="{FF2B5EF4-FFF2-40B4-BE49-F238E27FC236}">
                <a16:creationId xmlns:a16="http://schemas.microsoft.com/office/drawing/2014/main" id="{903A3885-E412-1A4D-971A-379DB3C24AAC}"/>
              </a:ext>
            </a:extLst>
          </p:cNvPr>
          <p:cNvSpPr/>
          <p:nvPr/>
        </p:nvSpPr>
        <p:spPr>
          <a:xfrm>
            <a:off x="5981203" y="998875"/>
            <a:ext cx="2149771" cy="1865745"/>
          </a:xfrm>
          <a:prstGeom prst="rect">
            <a:avLst/>
          </a:prstGeom>
          <a:solidFill>
            <a:schemeClr val="accent1">
              <a:alpha val="89804"/>
            </a:schemeClr>
          </a:solid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900" dirty="0">
                <a:solidFill>
                  <a:schemeClr val="tx1"/>
                </a:solidFill>
                <a:latin typeface="Gill Sans MT" panose="020B0502020104020203" pitchFamily="34" charset="0"/>
              </a:rPr>
              <a:t>Umfrage zur Privatsphäre</a:t>
            </a:r>
          </a:p>
          <a:p>
            <a:pPr algn="ctr"/>
            <a:endParaRPr lang="de-AT" sz="1900" dirty="0">
              <a:solidFill>
                <a:schemeClr val="tx1"/>
              </a:solidFill>
              <a:latin typeface="Gill Sans MT" panose="020B0502020104020203" pitchFamily="34" charset="0"/>
            </a:endParaRPr>
          </a:p>
          <a:p>
            <a:pPr algn="ctr"/>
            <a:r>
              <a:rPr lang="de-AT" sz="900" dirty="0">
                <a:solidFill>
                  <a:schemeClr val="tx1"/>
                </a:solidFill>
                <a:latin typeface="Gill Sans MT" panose="020B0502020104020203" pitchFamily="34" charset="0"/>
              </a:rPr>
              <a:t>Selbstdarstellung von Mädchen und Burschen im Internet, Ü13</a:t>
            </a:r>
          </a:p>
        </p:txBody>
      </p:sp>
      <p:sp>
        <p:nvSpPr>
          <p:cNvPr id="13" name="Rechteck 12">
            <a:extLst>
              <a:ext uri="{FF2B5EF4-FFF2-40B4-BE49-F238E27FC236}">
                <a16:creationId xmlns:a16="http://schemas.microsoft.com/office/drawing/2014/main" id="{D2855654-E9F1-4442-BAFB-DA5258BE7700}"/>
              </a:ext>
            </a:extLst>
          </p:cNvPr>
          <p:cNvSpPr/>
          <p:nvPr/>
        </p:nvSpPr>
        <p:spPr>
          <a:xfrm>
            <a:off x="3504425" y="991540"/>
            <a:ext cx="2149771" cy="1865745"/>
          </a:xfrm>
          <a:prstGeom prst="rect">
            <a:avLst/>
          </a:prstGeom>
          <a:solidFill>
            <a:schemeClr val="accent1">
              <a:alpha val="89804"/>
            </a:schemeClr>
          </a:solid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900" dirty="0">
                <a:solidFill>
                  <a:schemeClr val="tx1"/>
                </a:solidFill>
                <a:latin typeface="Gill Sans MT" panose="020B0502020104020203" pitchFamily="34" charset="0"/>
              </a:rPr>
              <a:t>Quellen-Check</a:t>
            </a:r>
          </a:p>
          <a:p>
            <a:pPr algn="ctr"/>
            <a:endParaRPr lang="de-AT" sz="1900" dirty="0">
              <a:solidFill>
                <a:schemeClr val="tx1"/>
              </a:solidFill>
              <a:latin typeface="Gill Sans MT" panose="020B0502020104020203" pitchFamily="34" charset="0"/>
            </a:endParaRPr>
          </a:p>
          <a:p>
            <a:pPr algn="ctr"/>
            <a:r>
              <a:rPr lang="de-AT" sz="900" dirty="0">
                <a:solidFill>
                  <a:schemeClr val="tx1"/>
                </a:solidFill>
                <a:latin typeface="Gill Sans MT" panose="020B0502020104020203" pitchFamily="34" charset="0"/>
              </a:rPr>
              <a:t>Wahr oder falsch im Internet, Ü5a</a:t>
            </a:r>
          </a:p>
        </p:txBody>
      </p:sp>
      <p:sp>
        <p:nvSpPr>
          <p:cNvPr id="4" name="Foliennummernplatzhalter 3">
            <a:extLst>
              <a:ext uri="{FF2B5EF4-FFF2-40B4-BE49-F238E27FC236}">
                <a16:creationId xmlns:a16="http://schemas.microsoft.com/office/drawing/2014/main" id="{943657DA-070A-BD4A-B90B-983CF83E6205}"/>
              </a:ext>
            </a:extLst>
          </p:cNvPr>
          <p:cNvSpPr>
            <a:spLocks noGrp="1"/>
          </p:cNvSpPr>
          <p:nvPr>
            <p:ph type="sldNum" sz="quarter" idx="12"/>
          </p:nvPr>
        </p:nvSpPr>
        <p:spPr/>
        <p:txBody>
          <a:bodyPr/>
          <a:lstStyle/>
          <a:p>
            <a:endParaRPr lang="de-AT" dirty="0"/>
          </a:p>
        </p:txBody>
      </p:sp>
      <p:pic>
        <p:nvPicPr>
          <p:cNvPr id="17" name="Grafik 16">
            <a:hlinkClick r:id="rId3"/>
            <a:extLst>
              <a:ext uri="{FF2B5EF4-FFF2-40B4-BE49-F238E27FC236}">
                <a16:creationId xmlns:a16="http://schemas.microsoft.com/office/drawing/2014/main" id="{C8CD10D7-5E96-4C6F-B693-8C41B39190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87112" y="3319123"/>
            <a:ext cx="502347" cy="712049"/>
          </a:xfrm>
          <a:prstGeom prst="rect">
            <a:avLst/>
          </a:prstGeom>
          <a:ln>
            <a:noFill/>
          </a:ln>
          <a:effectLst>
            <a:outerShdw blurRad="190500" algn="tl" rotWithShape="0">
              <a:srgbClr val="000000">
                <a:alpha val="70000"/>
              </a:srgbClr>
            </a:outerShdw>
          </a:effectLst>
        </p:spPr>
      </p:pic>
      <p:pic>
        <p:nvPicPr>
          <p:cNvPr id="18" name="Grafik 17">
            <a:hlinkClick r:id="rId5"/>
            <a:extLst>
              <a:ext uri="{FF2B5EF4-FFF2-40B4-BE49-F238E27FC236}">
                <a16:creationId xmlns:a16="http://schemas.microsoft.com/office/drawing/2014/main" id="{A0F12EF0-6D44-49A0-861E-18C0DFE6C50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37238" y="722733"/>
            <a:ext cx="503683" cy="710431"/>
          </a:xfrm>
          <a:prstGeom prst="rect">
            <a:avLst/>
          </a:prstGeom>
          <a:ln>
            <a:noFill/>
          </a:ln>
          <a:effectLst>
            <a:outerShdw blurRad="190500" algn="tl" rotWithShape="0">
              <a:srgbClr val="000000">
                <a:alpha val="70000"/>
              </a:srgbClr>
            </a:outerShdw>
          </a:effectLst>
        </p:spPr>
      </p:pic>
      <p:pic>
        <p:nvPicPr>
          <p:cNvPr id="20" name="Grafik 19">
            <a:hlinkClick r:id="rId7"/>
            <a:extLst>
              <a:ext uri="{FF2B5EF4-FFF2-40B4-BE49-F238E27FC236}">
                <a16:creationId xmlns:a16="http://schemas.microsoft.com/office/drawing/2014/main" id="{D0DFF4B1-4903-419D-8434-5A062564CC7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795376" y="722732"/>
            <a:ext cx="505439" cy="710431"/>
          </a:xfrm>
          <a:prstGeom prst="rect">
            <a:avLst/>
          </a:prstGeom>
          <a:ln>
            <a:noFill/>
          </a:ln>
          <a:effectLst>
            <a:outerShdw blurRad="190500" algn="tl" rotWithShape="0">
              <a:srgbClr val="000000">
                <a:alpha val="70000"/>
              </a:srgbClr>
            </a:outerShdw>
          </a:effectLst>
        </p:spPr>
      </p:pic>
      <p:pic>
        <p:nvPicPr>
          <p:cNvPr id="21" name="Grafik 20">
            <a:hlinkClick r:id="rId7"/>
            <a:extLst>
              <a:ext uri="{FF2B5EF4-FFF2-40B4-BE49-F238E27FC236}">
                <a16:creationId xmlns:a16="http://schemas.microsoft.com/office/drawing/2014/main" id="{4BD3533E-E2F4-47C4-8BD2-8DE8211ECAF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788064" y="3336548"/>
            <a:ext cx="505439" cy="710431"/>
          </a:xfrm>
          <a:prstGeom prst="rect">
            <a:avLst/>
          </a:prstGeom>
          <a:ln>
            <a:noFill/>
          </a:ln>
          <a:effectLst>
            <a:outerShdw blurRad="190500" algn="tl" rotWithShape="0">
              <a:srgbClr val="000000">
                <a:alpha val="70000"/>
              </a:srgbClr>
            </a:outerShdw>
          </a:effectLst>
        </p:spPr>
      </p:pic>
      <p:pic>
        <p:nvPicPr>
          <p:cNvPr id="22" name="Grafik 21">
            <a:hlinkClick r:id="rId9"/>
            <a:extLst>
              <a:ext uri="{FF2B5EF4-FFF2-40B4-BE49-F238E27FC236}">
                <a16:creationId xmlns:a16="http://schemas.microsoft.com/office/drawing/2014/main" id="{8275600D-A95E-450F-9B80-FDE1B36925C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842401" y="3319123"/>
            <a:ext cx="503547" cy="710431"/>
          </a:xfrm>
          <a:prstGeom prst="rect">
            <a:avLst/>
          </a:prstGeom>
          <a:ln>
            <a:noFill/>
          </a:ln>
          <a:effectLst>
            <a:outerShdw blurRad="190500" algn="tl" rotWithShape="0">
              <a:srgbClr val="000000">
                <a:alpha val="70000"/>
              </a:srgbClr>
            </a:outerShdw>
          </a:effectLst>
        </p:spPr>
      </p:pic>
      <p:pic>
        <p:nvPicPr>
          <p:cNvPr id="48" name="Grafik 47">
            <a:hlinkClick r:id="rId5"/>
            <a:extLst>
              <a:ext uri="{FF2B5EF4-FFF2-40B4-BE49-F238E27FC236}">
                <a16:creationId xmlns:a16="http://schemas.microsoft.com/office/drawing/2014/main" id="{2B0573A7-B2EF-4D1E-BAC7-F038E1D0A7B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94425" y="722734"/>
            <a:ext cx="503683" cy="710431"/>
          </a:xfrm>
          <a:prstGeom prst="rect">
            <a:avLst/>
          </a:prstGeom>
          <a:ln>
            <a:noFill/>
          </a:ln>
          <a:effectLst>
            <a:outerShdw blurRad="190500" algn="tl" rotWithShape="0">
              <a:srgbClr val="000000">
                <a:alpha val="70000"/>
              </a:srgbClr>
            </a:outerShdw>
          </a:effectLst>
        </p:spPr>
      </p:pic>
      <p:sp>
        <p:nvSpPr>
          <p:cNvPr id="19" name="Textfeld 18">
            <a:extLst>
              <a:ext uri="{FF2B5EF4-FFF2-40B4-BE49-F238E27FC236}">
                <a16:creationId xmlns:a16="http://schemas.microsoft.com/office/drawing/2014/main" id="{1ADAF33C-BA45-4980-A5DD-F7334C929A0C}"/>
              </a:ext>
            </a:extLst>
          </p:cNvPr>
          <p:cNvSpPr txBox="1"/>
          <p:nvPr/>
        </p:nvSpPr>
        <p:spPr>
          <a:xfrm>
            <a:off x="701457" y="6401608"/>
            <a:ext cx="8458261" cy="392415"/>
          </a:xfrm>
          <a:prstGeom prst="rect">
            <a:avLst/>
          </a:prstGeom>
          <a:noFill/>
        </p:spPr>
        <p:txBody>
          <a:bodyPr wrap="square" rtlCol="0">
            <a:spAutoFit/>
          </a:bodyPr>
          <a:lstStyle/>
          <a:p>
            <a:pPr algn="r"/>
            <a:r>
              <a:rPr lang="de-AT" sz="1950" dirty="0">
                <a:latin typeface="Gill Sans MT" panose="020B0502020104020203" pitchFamily="34" charset="0"/>
              </a:rPr>
              <a:t>Informations-, Daten- und </a:t>
            </a:r>
            <a:r>
              <a:rPr lang="de-AT" sz="1900" dirty="0">
                <a:latin typeface="Gill Sans MT" panose="020B0502020104020203" pitchFamily="34" charset="0"/>
              </a:rPr>
              <a:t>Medienkompetenz</a:t>
            </a:r>
          </a:p>
        </p:txBody>
      </p:sp>
    </p:spTree>
    <p:extLst>
      <p:ext uri="{BB962C8B-B14F-4D97-AF65-F5344CB8AC3E}">
        <p14:creationId xmlns:p14="http://schemas.microsoft.com/office/powerpoint/2010/main" val="2030184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B8F5FFE0-6EC4-5F4C-8D1A-0493E5E4C19A}"/>
              </a:ext>
            </a:extLst>
          </p:cNvPr>
          <p:cNvSpPr>
            <a:spLocks noGrp="1"/>
          </p:cNvSpPr>
          <p:nvPr>
            <p:ph type="sldNum" sz="quarter" idx="12"/>
          </p:nvPr>
        </p:nvSpPr>
        <p:spPr/>
        <p:txBody>
          <a:bodyPr/>
          <a:lstStyle/>
          <a:p>
            <a:endParaRPr lang="de-AT" dirty="0"/>
          </a:p>
        </p:txBody>
      </p:sp>
      <p:sp>
        <p:nvSpPr>
          <p:cNvPr id="5" name="Rechteck 4">
            <a:hlinkClick r:id="rId3"/>
            <a:extLst>
              <a:ext uri="{FF2B5EF4-FFF2-40B4-BE49-F238E27FC236}">
                <a16:creationId xmlns:a16="http://schemas.microsoft.com/office/drawing/2014/main" id="{F650DD15-3278-1E4D-89ED-07C1DC61DCE1}"/>
              </a:ext>
            </a:extLst>
          </p:cNvPr>
          <p:cNvSpPr/>
          <p:nvPr/>
        </p:nvSpPr>
        <p:spPr>
          <a:xfrm>
            <a:off x="1025322" y="922298"/>
            <a:ext cx="2149771" cy="1865745"/>
          </a:xfrm>
          <a:prstGeom prst="rect">
            <a:avLst/>
          </a:prstGeom>
          <a:solidFill>
            <a:schemeClr val="accent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900" dirty="0">
                <a:solidFill>
                  <a:schemeClr val="tx1"/>
                </a:solidFill>
                <a:latin typeface="Gill Sans MT" panose="020B0502020104020203" pitchFamily="34" charset="0"/>
              </a:rPr>
              <a:t>Expertenquiz „Hilf Saferinternet.at“</a:t>
            </a:r>
          </a:p>
          <a:p>
            <a:pPr algn="ctr"/>
            <a:endParaRPr lang="de-AT" sz="1900" dirty="0">
              <a:solidFill>
                <a:schemeClr val="tx1"/>
              </a:solidFill>
              <a:latin typeface="Gill Sans MT" panose="020B0502020104020203" pitchFamily="34" charset="0"/>
            </a:endParaRPr>
          </a:p>
          <a:p>
            <a:pPr algn="ctr"/>
            <a:r>
              <a:rPr lang="de-AT" sz="900" dirty="0">
                <a:solidFill>
                  <a:schemeClr val="tx1"/>
                </a:solidFill>
                <a:latin typeface="Gill Sans MT" panose="020B0502020104020203" pitchFamily="34" charset="0"/>
              </a:rPr>
              <a:t>ExpertInnen-Quiz</a:t>
            </a:r>
          </a:p>
          <a:p>
            <a:pPr algn="ctr"/>
            <a:endParaRPr lang="de-AT" sz="900" dirty="0">
              <a:solidFill>
                <a:schemeClr val="tx1"/>
              </a:solidFill>
              <a:latin typeface="Gill Sans MT" panose="020B0502020104020203" pitchFamily="34" charset="0"/>
            </a:endParaRPr>
          </a:p>
          <a:p>
            <a:pPr algn="ctr"/>
            <a:r>
              <a:rPr lang="de-AT" sz="900" dirty="0">
                <a:solidFill>
                  <a:schemeClr val="tx1"/>
                </a:solidFill>
                <a:latin typeface="Gill Sans MT" panose="020B0502020104020203" pitchFamily="34" charset="0"/>
              </a:rPr>
              <a:t>www.saferinternet.at/quiz/</a:t>
            </a:r>
          </a:p>
        </p:txBody>
      </p:sp>
      <p:sp>
        <p:nvSpPr>
          <p:cNvPr id="7" name="Rechteck 6">
            <a:extLst>
              <a:ext uri="{FF2B5EF4-FFF2-40B4-BE49-F238E27FC236}">
                <a16:creationId xmlns:a16="http://schemas.microsoft.com/office/drawing/2014/main" id="{8BC27E24-76A5-1A48-9C4C-A832D73DB27C}"/>
              </a:ext>
            </a:extLst>
          </p:cNvPr>
          <p:cNvSpPr/>
          <p:nvPr/>
        </p:nvSpPr>
        <p:spPr>
          <a:xfrm>
            <a:off x="3489714" y="3319702"/>
            <a:ext cx="2149771" cy="1865745"/>
          </a:xfrm>
          <a:prstGeom prst="rect">
            <a:avLst/>
          </a:prstGeom>
          <a:solidFill>
            <a:schemeClr val="accent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900" dirty="0">
                <a:solidFill>
                  <a:schemeClr val="tx1"/>
                </a:solidFill>
                <a:latin typeface="Gill Sans MT" panose="020B0502020104020203" pitchFamily="34" charset="0"/>
              </a:rPr>
              <a:t>Das Schutz-Wiki</a:t>
            </a:r>
          </a:p>
          <a:p>
            <a:pPr algn="ctr"/>
            <a:endParaRPr lang="de-AT" sz="1900" dirty="0">
              <a:solidFill>
                <a:schemeClr val="tx1"/>
              </a:solidFill>
              <a:latin typeface="Gill Sans MT" panose="020B0502020104020203" pitchFamily="34" charset="0"/>
            </a:endParaRPr>
          </a:p>
          <a:p>
            <a:pPr algn="ctr"/>
            <a:r>
              <a:rPr lang="de-AT" sz="900" dirty="0">
                <a:solidFill>
                  <a:schemeClr val="tx1"/>
                </a:solidFill>
                <a:latin typeface="Gill Sans MT" panose="020B0502020104020203" pitchFamily="34" charset="0"/>
              </a:rPr>
              <a:t>Selbstdarstellung von Mädchen und Burschen im Internet, Ü12</a:t>
            </a:r>
          </a:p>
        </p:txBody>
      </p:sp>
      <p:sp>
        <p:nvSpPr>
          <p:cNvPr id="8" name="Rechteck 7">
            <a:extLst>
              <a:ext uri="{FF2B5EF4-FFF2-40B4-BE49-F238E27FC236}">
                <a16:creationId xmlns:a16="http://schemas.microsoft.com/office/drawing/2014/main" id="{A8808D9A-0D69-3A48-866F-EFA0AD1B4E78}"/>
              </a:ext>
            </a:extLst>
          </p:cNvPr>
          <p:cNvSpPr/>
          <p:nvPr/>
        </p:nvSpPr>
        <p:spPr>
          <a:xfrm>
            <a:off x="5958264" y="3307230"/>
            <a:ext cx="2149771" cy="1865745"/>
          </a:xfrm>
          <a:prstGeom prst="rect">
            <a:avLst/>
          </a:prstGeom>
          <a:solidFill>
            <a:schemeClr val="accent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900" dirty="0">
                <a:solidFill>
                  <a:schemeClr val="tx1"/>
                </a:solidFill>
                <a:latin typeface="Gill Sans MT" panose="020B0502020104020203" pitchFamily="34" charset="0"/>
              </a:rPr>
              <a:t>Die Lieblings-App meinen Eltern erklärt</a:t>
            </a:r>
          </a:p>
          <a:p>
            <a:pPr algn="ctr"/>
            <a:endParaRPr lang="de-AT" sz="1900" dirty="0">
              <a:solidFill>
                <a:schemeClr val="tx1"/>
              </a:solidFill>
              <a:latin typeface="Gill Sans MT" panose="020B0502020104020203" pitchFamily="34" charset="0"/>
            </a:endParaRPr>
          </a:p>
          <a:p>
            <a:pPr algn="ctr"/>
            <a:r>
              <a:rPr lang="de-AT" sz="900" dirty="0">
                <a:solidFill>
                  <a:schemeClr val="tx1"/>
                </a:solidFill>
                <a:latin typeface="Gill Sans MT" panose="020B0502020104020203" pitchFamily="34" charset="0"/>
              </a:rPr>
              <a:t>Wahr oder falsch im Internet, Ü14</a:t>
            </a:r>
          </a:p>
        </p:txBody>
      </p:sp>
      <p:sp>
        <p:nvSpPr>
          <p:cNvPr id="9" name="Rechteck 8">
            <a:extLst>
              <a:ext uri="{FF2B5EF4-FFF2-40B4-BE49-F238E27FC236}">
                <a16:creationId xmlns:a16="http://schemas.microsoft.com/office/drawing/2014/main" id="{1D4555BA-22F2-9742-A16F-F443C6408D65}"/>
              </a:ext>
            </a:extLst>
          </p:cNvPr>
          <p:cNvSpPr/>
          <p:nvPr/>
        </p:nvSpPr>
        <p:spPr>
          <a:xfrm>
            <a:off x="5949407" y="922298"/>
            <a:ext cx="2149771" cy="1865745"/>
          </a:xfrm>
          <a:prstGeom prst="rect">
            <a:avLst/>
          </a:prstGeom>
          <a:solidFill>
            <a:schemeClr val="accent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900" dirty="0">
                <a:solidFill>
                  <a:schemeClr val="tx1"/>
                </a:solidFill>
                <a:latin typeface="Gill Sans MT" panose="020B0502020104020203" pitchFamily="34" charset="0"/>
              </a:rPr>
              <a:t>Umfrage zur Privatsphäre</a:t>
            </a:r>
          </a:p>
          <a:p>
            <a:pPr algn="ctr"/>
            <a:endParaRPr lang="de-AT" sz="1900" dirty="0">
              <a:solidFill>
                <a:schemeClr val="tx1"/>
              </a:solidFill>
              <a:latin typeface="Gill Sans MT" panose="020B0502020104020203" pitchFamily="34" charset="0"/>
            </a:endParaRPr>
          </a:p>
          <a:p>
            <a:pPr algn="ctr"/>
            <a:r>
              <a:rPr lang="de-AT" sz="900" dirty="0">
                <a:solidFill>
                  <a:schemeClr val="tx1"/>
                </a:solidFill>
                <a:latin typeface="Gill Sans MT" panose="020B0502020104020203" pitchFamily="34" charset="0"/>
              </a:rPr>
              <a:t>Selbstdarstellung von Mädchen und Burschen im Internet, Ü13</a:t>
            </a:r>
            <a:endParaRPr lang="de-AT" sz="2000" dirty="0">
              <a:solidFill>
                <a:schemeClr val="tx1"/>
              </a:solidFill>
              <a:latin typeface="Gill Sans MT" charset="0"/>
              <a:ea typeface="Gill Sans MT" charset="0"/>
              <a:cs typeface="Gill Sans MT" charset="0"/>
            </a:endParaRPr>
          </a:p>
        </p:txBody>
      </p:sp>
      <p:sp>
        <p:nvSpPr>
          <p:cNvPr id="10" name="Rechteck 9">
            <a:hlinkClick r:id="rId4"/>
            <a:extLst>
              <a:ext uri="{FF2B5EF4-FFF2-40B4-BE49-F238E27FC236}">
                <a16:creationId xmlns:a16="http://schemas.microsoft.com/office/drawing/2014/main" id="{AE368545-DC0E-BE4E-B8D1-CD17FD4CF181}"/>
              </a:ext>
            </a:extLst>
          </p:cNvPr>
          <p:cNvSpPr/>
          <p:nvPr/>
        </p:nvSpPr>
        <p:spPr>
          <a:xfrm>
            <a:off x="3489714" y="922298"/>
            <a:ext cx="2149771" cy="1865745"/>
          </a:xfrm>
          <a:prstGeom prst="rect">
            <a:avLst/>
          </a:prstGeom>
          <a:solidFill>
            <a:schemeClr val="accent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900" dirty="0">
                <a:solidFill>
                  <a:schemeClr val="tx1"/>
                </a:solidFill>
                <a:latin typeface="Gill Sans MT" panose="020B0502020104020203" pitchFamily="34" charset="0"/>
              </a:rPr>
              <a:t>Umfrage zur </a:t>
            </a:r>
            <a:r>
              <a:rPr lang="de-AT" sz="1900" dirty="0" err="1">
                <a:solidFill>
                  <a:schemeClr val="tx1"/>
                </a:solidFill>
                <a:latin typeface="Gill Sans MT" panose="020B0502020104020203" pitchFamily="34" charset="0"/>
              </a:rPr>
              <a:t>Social</a:t>
            </a:r>
            <a:r>
              <a:rPr lang="de-AT" sz="1900" dirty="0">
                <a:solidFill>
                  <a:schemeClr val="tx1"/>
                </a:solidFill>
                <a:latin typeface="Gill Sans MT" panose="020B0502020104020203" pitchFamily="34" charset="0"/>
              </a:rPr>
              <a:t> Media Nutzung unter SchülerInnen</a:t>
            </a:r>
          </a:p>
          <a:p>
            <a:pPr algn="ctr"/>
            <a:endParaRPr lang="de-AT" sz="900" dirty="0">
              <a:solidFill>
                <a:schemeClr val="tx1"/>
              </a:solidFill>
              <a:latin typeface="Gill Sans MT" panose="020B0502020104020203" pitchFamily="34" charset="0"/>
            </a:endParaRPr>
          </a:p>
          <a:p>
            <a:pPr algn="ctr"/>
            <a:r>
              <a:rPr lang="de-AT" sz="900" dirty="0">
                <a:solidFill>
                  <a:schemeClr val="tx1"/>
                </a:solidFill>
                <a:latin typeface="Gill Sans MT" panose="020B0502020104020203" pitchFamily="34" charset="0"/>
              </a:rPr>
              <a:t>Erfahrungsberichte Aktionsmonat zum Safer Internet Day</a:t>
            </a:r>
          </a:p>
          <a:p>
            <a:pPr algn="ctr"/>
            <a:endParaRPr lang="de-AT" sz="900" dirty="0">
              <a:solidFill>
                <a:schemeClr val="tx1"/>
              </a:solidFill>
              <a:latin typeface="Gill Sans MT" panose="020B0502020104020203" pitchFamily="34" charset="0"/>
            </a:endParaRPr>
          </a:p>
          <a:p>
            <a:pPr algn="ctr"/>
            <a:r>
              <a:rPr lang="de-AT" sz="900" dirty="0">
                <a:solidFill>
                  <a:schemeClr val="tx1"/>
                </a:solidFill>
                <a:latin typeface="Gill Sans MT" panose="020B0502020104020203" pitchFamily="34" charset="0"/>
              </a:rPr>
              <a:t>www.saferinternet.at/projekte/</a:t>
            </a:r>
          </a:p>
          <a:p>
            <a:pPr algn="ctr"/>
            <a:r>
              <a:rPr lang="de-AT" sz="900" dirty="0" err="1">
                <a:solidFill>
                  <a:schemeClr val="tx1"/>
                </a:solidFill>
                <a:latin typeface="Gill Sans MT" panose="020B0502020104020203" pitchFamily="34" charset="0"/>
              </a:rPr>
              <a:t>safer</a:t>
            </a:r>
            <a:r>
              <a:rPr lang="de-AT" sz="900" dirty="0">
                <a:solidFill>
                  <a:schemeClr val="tx1"/>
                </a:solidFill>
                <a:latin typeface="Gill Sans MT" panose="020B0502020104020203" pitchFamily="34" charset="0"/>
              </a:rPr>
              <a:t>-internet-</a:t>
            </a:r>
            <a:r>
              <a:rPr lang="de-AT" sz="900" dirty="0" err="1">
                <a:solidFill>
                  <a:schemeClr val="tx1"/>
                </a:solidFill>
                <a:latin typeface="Gill Sans MT" panose="020B0502020104020203" pitchFamily="34" charset="0"/>
              </a:rPr>
              <a:t>day</a:t>
            </a:r>
            <a:r>
              <a:rPr lang="de-AT" sz="900" dirty="0">
                <a:solidFill>
                  <a:schemeClr val="tx1"/>
                </a:solidFill>
                <a:latin typeface="Gill Sans MT" panose="020B0502020104020203" pitchFamily="34" charset="0"/>
              </a:rPr>
              <a:t>/</a:t>
            </a:r>
          </a:p>
        </p:txBody>
      </p:sp>
      <p:sp>
        <p:nvSpPr>
          <p:cNvPr id="11" name="Rechteck 10">
            <a:extLst>
              <a:ext uri="{FF2B5EF4-FFF2-40B4-BE49-F238E27FC236}">
                <a16:creationId xmlns:a16="http://schemas.microsoft.com/office/drawing/2014/main" id="{D2A153DE-A46A-9E43-8EFB-5F5E5633121C}"/>
              </a:ext>
            </a:extLst>
          </p:cNvPr>
          <p:cNvSpPr/>
          <p:nvPr/>
        </p:nvSpPr>
        <p:spPr>
          <a:xfrm>
            <a:off x="1017922" y="3319703"/>
            <a:ext cx="2149771" cy="1865745"/>
          </a:xfrm>
          <a:prstGeom prst="rect">
            <a:avLst/>
          </a:prstGeom>
          <a:solidFill>
            <a:schemeClr val="accent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900" dirty="0">
                <a:solidFill>
                  <a:schemeClr val="tx1"/>
                </a:solidFill>
                <a:latin typeface="Gill Sans MT" panose="020B0502020104020203" pitchFamily="34" charset="0"/>
              </a:rPr>
              <a:t>Plakat gegen </a:t>
            </a:r>
            <a:r>
              <a:rPr lang="de-AT" sz="1900" dirty="0" err="1">
                <a:solidFill>
                  <a:schemeClr val="tx1"/>
                </a:solidFill>
                <a:latin typeface="Gill Sans MT" panose="020B0502020104020203" pitchFamily="34" charset="0"/>
              </a:rPr>
              <a:t>Sexting</a:t>
            </a:r>
            <a:endParaRPr lang="de-AT" sz="1900" dirty="0">
              <a:solidFill>
                <a:schemeClr val="tx1"/>
              </a:solidFill>
              <a:latin typeface="Gill Sans MT" panose="020B0502020104020203" pitchFamily="34" charset="0"/>
            </a:endParaRPr>
          </a:p>
          <a:p>
            <a:pPr algn="ctr"/>
            <a:endParaRPr lang="de-AT" sz="1900" dirty="0">
              <a:solidFill>
                <a:schemeClr val="tx1"/>
              </a:solidFill>
              <a:latin typeface="Gill Sans MT" panose="020B0502020104020203" pitchFamily="34" charset="0"/>
            </a:endParaRPr>
          </a:p>
          <a:p>
            <a:pPr algn="ctr"/>
            <a:r>
              <a:rPr lang="de-AT" sz="900" dirty="0">
                <a:solidFill>
                  <a:schemeClr val="tx1"/>
                </a:solidFill>
                <a:latin typeface="Gill Sans MT" panose="020B0502020104020203" pitchFamily="34" charset="0"/>
              </a:rPr>
              <a:t>Selbstdarstellung von Mädchen und Burschen im Internet, Ü9</a:t>
            </a:r>
          </a:p>
        </p:txBody>
      </p:sp>
      <p:pic>
        <p:nvPicPr>
          <p:cNvPr id="14" name="Grafik 13">
            <a:hlinkClick r:id="rId5"/>
            <a:extLst>
              <a:ext uri="{FF2B5EF4-FFF2-40B4-BE49-F238E27FC236}">
                <a16:creationId xmlns:a16="http://schemas.microsoft.com/office/drawing/2014/main" id="{B9451F8B-0AF7-4199-91AE-5DD91A89ABC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23445" y="654096"/>
            <a:ext cx="505439" cy="710431"/>
          </a:xfrm>
          <a:prstGeom prst="rect">
            <a:avLst/>
          </a:prstGeom>
          <a:ln>
            <a:noFill/>
          </a:ln>
          <a:effectLst>
            <a:outerShdw blurRad="190500" algn="tl" rotWithShape="0">
              <a:srgbClr val="000000">
                <a:alpha val="70000"/>
              </a:srgbClr>
            </a:outerShdw>
          </a:effectLst>
        </p:spPr>
      </p:pic>
      <p:pic>
        <p:nvPicPr>
          <p:cNvPr id="16" name="Grafik 15">
            <a:hlinkClick r:id="rId5"/>
            <a:extLst>
              <a:ext uri="{FF2B5EF4-FFF2-40B4-BE49-F238E27FC236}">
                <a16:creationId xmlns:a16="http://schemas.microsoft.com/office/drawing/2014/main" id="{9F222214-67F5-44AA-B556-7557AB9EFB6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14863" y="3056245"/>
            <a:ext cx="505439" cy="710431"/>
          </a:xfrm>
          <a:prstGeom prst="rect">
            <a:avLst/>
          </a:prstGeom>
          <a:ln>
            <a:noFill/>
          </a:ln>
          <a:effectLst>
            <a:outerShdw blurRad="190500" algn="tl" rotWithShape="0">
              <a:srgbClr val="000000">
                <a:alpha val="70000"/>
              </a:srgbClr>
            </a:outerShdw>
          </a:effectLst>
        </p:spPr>
      </p:pic>
      <p:pic>
        <p:nvPicPr>
          <p:cNvPr id="17" name="Grafik 16">
            <a:hlinkClick r:id="rId7"/>
            <a:extLst>
              <a:ext uri="{FF2B5EF4-FFF2-40B4-BE49-F238E27FC236}">
                <a16:creationId xmlns:a16="http://schemas.microsoft.com/office/drawing/2014/main" id="{7399B016-7ACE-4DDB-AEF6-E9DD5497F18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793810" y="3056245"/>
            <a:ext cx="503683" cy="710431"/>
          </a:xfrm>
          <a:prstGeom prst="rect">
            <a:avLst/>
          </a:prstGeom>
          <a:ln>
            <a:noFill/>
          </a:ln>
          <a:effectLst>
            <a:outerShdw blurRad="190500" algn="tl" rotWithShape="0">
              <a:srgbClr val="000000">
                <a:alpha val="70000"/>
              </a:srgbClr>
            </a:outerShdw>
          </a:effectLst>
        </p:spPr>
      </p:pic>
      <p:sp>
        <p:nvSpPr>
          <p:cNvPr id="15" name="Textfeld 14">
            <a:extLst>
              <a:ext uri="{FF2B5EF4-FFF2-40B4-BE49-F238E27FC236}">
                <a16:creationId xmlns:a16="http://schemas.microsoft.com/office/drawing/2014/main" id="{A22E71D7-61E3-4E14-BB46-D9E1EB731EE5}"/>
              </a:ext>
            </a:extLst>
          </p:cNvPr>
          <p:cNvSpPr txBox="1"/>
          <p:nvPr/>
        </p:nvSpPr>
        <p:spPr>
          <a:xfrm>
            <a:off x="912719" y="6435701"/>
            <a:ext cx="8256333" cy="384721"/>
          </a:xfrm>
          <a:prstGeom prst="rect">
            <a:avLst/>
          </a:prstGeom>
          <a:noFill/>
        </p:spPr>
        <p:txBody>
          <a:bodyPr wrap="square" rtlCol="0">
            <a:spAutoFit/>
          </a:bodyPr>
          <a:lstStyle/>
          <a:p>
            <a:pPr algn="r"/>
            <a:r>
              <a:rPr lang="de-AT" sz="1900" dirty="0">
                <a:latin typeface="Gill Sans MT" panose="020B0502020104020203" pitchFamily="34" charset="0"/>
              </a:rPr>
              <a:t>Betriebssysteme und Standard-Anwendungen</a:t>
            </a:r>
          </a:p>
        </p:txBody>
      </p:sp>
      <p:pic>
        <p:nvPicPr>
          <p:cNvPr id="13" name="Grafik 12">
            <a:hlinkClick r:id="rId5"/>
            <a:extLst>
              <a:ext uri="{FF2B5EF4-FFF2-40B4-BE49-F238E27FC236}">
                <a16:creationId xmlns:a16="http://schemas.microsoft.com/office/drawing/2014/main" id="{2E73F160-C05C-4C00-8526-A9899AC30C3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04336" y="3056245"/>
            <a:ext cx="505439" cy="71043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75553002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87FEE1F8-A381-3048-8D0D-9AAAF4F22FAD}"/>
              </a:ext>
            </a:extLst>
          </p:cNvPr>
          <p:cNvSpPr/>
          <p:nvPr/>
        </p:nvSpPr>
        <p:spPr>
          <a:xfrm>
            <a:off x="5966333" y="3568053"/>
            <a:ext cx="2149771" cy="1865745"/>
          </a:xfrm>
          <a:prstGeom prst="rect">
            <a:avLst/>
          </a:prstGeom>
          <a:solidFill>
            <a:schemeClr val="accent4"/>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900" dirty="0">
                <a:solidFill>
                  <a:schemeClr val="tx1"/>
                </a:solidFill>
                <a:latin typeface="Gill Sans MT" charset="0"/>
                <a:ea typeface="Gill Sans MT" charset="0"/>
                <a:cs typeface="Gill Sans MT" charset="0"/>
              </a:rPr>
              <a:t>Das Horror-Image</a:t>
            </a:r>
          </a:p>
          <a:p>
            <a:pPr algn="ctr"/>
            <a:endParaRPr lang="de-AT" sz="1900" dirty="0">
              <a:solidFill>
                <a:schemeClr val="tx1"/>
              </a:solidFill>
              <a:latin typeface="Gill Sans MT" charset="0"/>
              <a:ea typeface="Gill Sans MT" charset="0"/>
              <a:cs typeface="Gill Sans MT" charset="0"/>
            </a:endParaRPr>
          </a:p>
          <a:p>
            <a:pPr algn="ctr"/>
            <a:r>
              <a:rPr lang="de-AT" sz="900" dirty="0">
                <a:solidFill>
                  <a:schemeClr val="tx1"/>
                </a:solidFill>
                <a:latin typeface="Gill Sans MT" charset="0"/>
                <a:ea typeface="Gill Sans MT" charset="0"/>
                <a:cs typeface="Gill Sans MT" charset="0"/>
              </a:rPr>
              <a:t>Wahr oder falsch im Internet, Ü15</a:t>
            </a:r>
          </a:p>
        </p:txBody>
      </p:sp>
      <p:sp>
        <p:nvSpPr>
          <p:cNvPr id="4" name="Foliennummernplatzhalter 3">
            <a:extLst>
              <a:ext uri="{FF2B5EF4-FFF2-40B4-BE49-F238E27FC236}">
                <a16:creationId xmlns:a16="http://schemas.microsoft.com/office/drawing/2014/main" id="{B8F5FFE0-6EC4-5F4C-8D1A-0493E5E4C19A}"/>
              </a:ext>
            </a:extLst>
          </p:cNvPr>
          <p:cNvSpPr>
            <a:spLocks noGrp="1"/>
          </p:cNvSpPr>
          <p:nvPr>
            <p:ph type="sldNum" sz="quarter" idx="12"/>
          </p:nvPr>
        </p:nvSpPr>
        <p:spPr/>
        <p:txBody>
          <a:bodyPr/>
          <a:lstStyle/>
          <a:p>
            <a:endParaRPr lang="de-AT" dirty="0"/>
          </a:p>
        </p:txBody>
      </p:sp>
      <p:sp>
        <p:nvSpPr>
          <p:cNvPr id="5" name="Rechteck 4">
            <a:extLst>
              <a:ext uri="{FF2B5EF4-FFF2-40B4-BE49-F238E27FC236}">
                <a16:creationId xmlns:a16="http://schemas.microsoft.com/office/drawing/2014/main" id="{0CB4893E-B0FB-B548-A729-B8C77B443B1D}"/>
              </a:ext>
            </a:extLst>
          </p:cNvPr>
          <p:cNvSpPr/>
          <p:nvPr/>
        </p:nvSpPr>
        <p:spPr>
          <a:xfrm>
            <a:off x="5966333" y="982220"/>
            <a:ext cx="2149771" cy="1865745"/>
          </a:xfrm>
          <a:prstGeom prst="rect">
            <a:avLst/>
          </a:prstGeom>
          <a:solidFill>
            <a:schemeClr val="accent4"/>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900" dirty="0">
                <a:solidFill>
                  <a:schemeClr val="tx1"/>
                </a:solidFill>
                <a:latin typeface="Gill Sans MT" charset="0"/>
                <a:ea typeface="Gill Sans MT" charset="0"/>
                <a:cs typeface="Gill Sans MT" charset="0"/>
              </a:rPr>
              <a:t>Digitale Geräte im Unterricht nutzen</a:t>
            </a:r>
          </a:p>
          <a:p>
            <a:pPr algn="ctr"/>
            <a:endParaRPr lang="de-AT" sz="1900" dirty="0">
              <a:solidFill>
                <a:schemeClr val="tx1"/>
              </a:solidFill>
              <a:latin typeface="Gill Sans MT" charset="0"/>
              <a:ea typeface="Gill Sans MT" charset="0"/>
              <a:cs typeface="Gill Sans MT" charset="0"/>
            </a:endParaRPr>
          </a:p>
          <a:p>
            <a:pPr algn="ctr"/>
            <a:r>
              <a:rPr lang="de-AT" sz="900" dirty="0">
                <a:solidFill>
                  <a:schemeClr val="tx1"/>
                </a:solidFill>
                <a:latin typeface="Gill Sans MT" charset="0"/>
                <a:ea typeface="Gill Sans MT" charset="0"/>
                <a:cs typeface="Gill Sans MT" charset="0"/>
              </a:rPr>
              <a:t>Handy in der Schule (ab S. 30)</a:t>
            </a:r>
          </a:p>
        </p:txBody>
      </p:sp>
      <p:sp>
        <p:nvSpPr>
          <p:cNvPr id="10" name="Rechteck 9">
            <a:extLst>
              <a:ext uri="{FF2B5EF4-FFF2-40B4-BE49-F238E27FC236}">
                <a16:creationId xmlns:a16="http://schemas.microsoft.com/office/drawing/2014/main" id="{FC22C96E-C8BF-DF48-82BE-EF378A71A480}"/>
              </a:ext>
            </a:extLst>
          </p:cNvPr>
          <p:cNvSpPr/>
          <p:nvPr/>
        </p:nvSpPr>
        <p:spPr>
          <a:xfrm>
            <a:off x="3499397" y="3554428"/>
            <a:ext cx="2149771" cy="1865745"/>
          </a:xfrm>
          <a:prstGeom prst="rect">
            <a:avLst/>
          </a:prstGeom>
          <a:solidFill>
            <a:schemeClr val="accent4"/>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900" dirty="0">
                <a:solidFill>
                  <a:schemeClr val="tx1"/>
                </a:solidFill>
                <a:latin typeface="Gill Sans MT" charset="0"/>
                <a:ea typeface="Gill Sans MT" charset="0"/>
                <a:cs typeface="Gill Sans MT" charset="0"/>
              </a:rPr>
              <a:t>Learning Apps zu Cyber-Mobbing</a:t>
            </a:r>
          </a:p>
          <a:p>
            <a:pPr algn="ctr"/>
            <a:endParaRPr lang="de-AT" sz="1900" dirty="0">
              <a:solidFill>
                <a:schemeClr val="tx1"/>
              </a:solidFill>
              <a:latin typeface="Gill Sans MT" charset="0"/>
              <a:ea typeface="Gill Sans MT" charset="0"/>
              <a:cs typeface="Gill Sans MT" charset="0"/>
            </a:endParaRPr>
          </a:p>
          <a:p>
            <a:pPr algn="ctr"/>
            <a:r>
              <a:rPr lang="de-AT" sz="900" dirty="0">
                <a:solidFill>
                  <a:schemeClr val="tx1"/>
                </a:solidFill>
                <a:latin typeface="Gill Sans MT" charset="0"/>
                <a:ea typeface="Gill Sans MT" charset="0"/>
                <a:cs typeface="Gill Sans MT" charset="0"/>
              </a:rPr>
              <a:t>Handy in der Schule, Ü10</a:t>
            </a:r>
          </a:p>
        </p:txBody>
      </p:sp>
      <p:sp>
        <p:nvSpPr>
          <p:cNvPr id="11" name="Rechteck 10">
            <a:extLst>
              <a:ext uri="{FF2B5EF4-FFF2-40B4-BE49-F238E27FC236}">
                <a16:creationId xmlns:a16="http://schemas.microsoft.com/office/drawing/2014/main" id="{A3D481EF-E11C-D04D-9563-5DF26CC86A51}"/>
              </a:ext>
            </a:extLst>
          </p:cNvPr>
          <p:cNvSpPr/>
          <p:nvPr/>
        </p:nvSpPr>
        <p:spPr>
          <a:xfrm>
            <a:off x="1013015" y="3554428"/>
            <a:ext cx="2149771" cy="1865745"/>
          </a:xfrm>
          <a:prstGeom prst="rect">
            <a:avLst/>
          </a:prstGeom>
          <a:solidFill>
            <a:schemeClr val="accent4"/>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900" dirty="0">
                <a:solidFill>
                  <a:schemeClr val="tx1"/>
                </a:solidFill>
                <a:latin typeface="Gill Sans MT" charset="0"/>
                <a:ea typeface="Gill Sans MT" charset="0"/>
                <a:cs typeface="Gill Sans MT" charset="0"/>
              </a:rPr>
              <a:t>Der Schummelzettel</a:t>
            </a:r>
          </a:p>
          <a:p>
            <a:pPr algn="ctr"/>
            <a:endParaRPr lang="de-AT" sz="1900" dirty="0">
              <a:solidFill>
                <a:schemeClr val="tx1"/>
              </a:solidFill>
              <a:latin typeface="Gill Sans MT" charset="0"/>
              <a:ea typeface="Gill Sans MT" charset="0"/>
              <a:cs typeface="Gill Sans MT" charset="0"/>
            </a:endParaRPr>
          </a:p>
          <a:p>
            <a:pPr algn="ctr"/>
            <a:r>
              <a:rPr lang="de-AT" sz="900" dirty="0">
                <a:solidFill>
                  <a:schemeClr val="tx1"/>
                </a:solidFill>
                <a:latin typeface="Gill Sans MT" charset="0"/>
                <a:ea typeface="Gill Sans MT" charset="0"/>
                <a:cs typeface="Gill Sans MT" charset="0"/>
              </a:rPr>
              <a:t>Jugendliche Bilderwelten, Ü3</a:t>
            </a:r>
          </a:p>
        </p:txBody>
      </p:sp>
      <p:sp>
        <p:nvSpPr>
          <p:cNvPr id="13" name="Rechteck 12">
            <a:extLst>
              <a:ext uri="{FF2B5EF4-FFF2-40B4-BE49-F238E27FC236}">
                <a16:creationId xmlns:a16="http://schemas.microsoft.com/office/drawing/2014/main" id="{3BF98BCA-052B-E447-B9A4-82AB78A5BED8}"/>
              </a:ext>
            </a:extLst>
          </p:cNvPr>
          <p:cNvSpPr/>
          <p:nvPr/>
        </p:nvSpPr>
        <p:spPr>
          <a:xfrm>
            <a:off x="1006199" y="1000423"/>
            <a:ext cx="2149771" cy="1865745"/>
          </a:xfrm>
          <a:prstGeom prst="rect">
            <a:avLst/>
          </a:prstGeom>
          <a:solidFill>
            <a:schemeClr val="accent4"/>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900" dirty="0">
                <a:solidFill>
                  <a:schemeClr val="tx1"/>
                </a:solidFill>
                <a:latin typeface="Gill Sans MT" panose="020B0502020104020203" pitchFamily="34" charset="0"/>
              </a:rPr>
              <a:t>Kettenbrief-Check mal drei</a:t>
            </a:r>
          </a:p>
          <a:p>
            <a:pPr algn="ctr"/>
            <a:endParaRPr lang="de-AT" sz="1900" dirty="0">
              <a:solidFill>
                <a:schemeClr val="tx1"/>
              </a:solidFill>
              <a:latin typeface="Gill Sans MT" panose="020B0502020104020203" pitchFamily="34" charset="0"/>
            </a:endParaRPr>
          </a:p>
          <a:p>
            <a:pPr algn="ctr"/>
            <a:r>
              <a:rPr lang="de-AT" sz="900" dirty="0">
                <a:solidFill>
                  <a:schemeClr val="tx1"/>
                </a:solidFill>
                <a:latin typeface="Gill Sans MT" panose="020B0502020104020203" pitchFamily="34" charset="0"/>
              </a:rPr>
              <a:t>Wahr oder falsch im Internet, Ü11</a:t>
            </a:r>
          </a:p>
        </p:txBody>
      </p:sp>
      <p:pic>
        <p:nvPicPr>
          <p:cNvPr id="16" name="Grafik 15">
            <a:hlinkClick r:id="rId3"/>
            <a:extLst>
              <a:ext uri="{FF2B5EF4-FFF2-40B4-BE49-F238E27FC236}">
                <a16:creationId xmlns:a16="http://schemas.microsoft.com/office/drawing/2014/main" id="{EC992DBA-9C13-4EB5-A712-4D4E14E9FD5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75984" y="3287264"/>
            <a:ext cx="503683" cy="710431"/>
          </a:xfrm>
          <a:prstGeom prst="rect">
            <a:avLst/>
          </a:prstGeom>
          <a:ln>
            <a:noFill/>
          </a:ln>
          <a:effectLst>
            <a:outerShdw blurRad="190500" algn="tl" rotWithShape="0">
              <a:srgbClr val="000000">
                <a:alpha val="70000"/>
              </a:srgbClr>
            </a:outerShdw>
          </a:effectLst>
        </p:spPr>
      </p:pic>
      <p:pic>
        <p:nvPicPr>
          <p:cNvPr id="17" name="Grafik 16">
            <a:hlinkClick r:id="rId3"/>
            <a:extLst>
              <a:ext uri="{FF2B5EF4-FFF2-40B4-BE49-F238E27FC236}">
                <a16:creationId xmlns:a16="http://schemas.microsoft.com/office/drawing/2014/main" id="{E82F1F8B-D0B6-4B5A-883C-4DE5A4D6744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18988" y="704170"/>
            <a:ext cx="503683" cy="710431"/>
          </a:xfrm>
          <a:prstGeom prst="rect">
            <a:avLst/>
          </a:prstGeom>
          <a:ln>
            <a:noFill/>
          </a:ln>
          <a:effectLst>
            <a:outerShdw blurRad="190500" algn="tl" rotWithShape="0">
              <a:srgbClr val="000000">
                <a:alpha val="70000"/>
              </a:srgbClr>
            </a:outerShdw>
          </a:effectLst>
        </p:spPr>
      </p:pic>
      <p:pic>
        <p:nvPicPr>
          <p:cNvPr id="19" name="Grafik 18">
            <a:hlinkClick r:id="rId5"/>
            <a:extLst>
              <a:ext uri="{FF2B5EF4-FFF2-40B4-BE49-F238E27FC236}">
                <a16:creationId xmlns:a16="http://schemas.microsoft.com/office/drawing/2014/main" id="{CA1C85F2-9885-43DF-B7B2-1264F47EBE2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34882" y="733351"/>
            <a:ext cx="502347" cy="712049"/>
          </a:xfrm>
          <a:prstGeom prst="rect">
            <a:avLst/>
          </a:prstGeom>
          <a:ln>
            <a:noFill/>
          </a:ln>
          <a:effectLst>
            <a:outerShdw blurRad="190500" algn="tl" rotWithShape="0">
              <a:srgbClr val="000000">
                <a:alpha val="70000"/>
              </a:srgbClr>
            </a:outerShdw>
          </a:effectLst>
        </p:spPr>
      </p:pic>
      <p:pic>
        <p:nvPicPr>
          <p:cNvPr id="21" name="Grafik 20">
            <a:hlinkClick r:id="rId5"/>
            <a:extLst>
              <a:ext uri="{FF2B5EF4-FFF2-40B4-BE49-F238E27FC236}">
                <a16:creationId xmlns:a16="http://schemas.microsoft.com/office/drawing/2014/main" id="{B26BBCFC-2606-4D33-BBD0-B35D1D71AD2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14619" y="3276073"/>
            <a:ext cx="502347" cy="712049"/>
          </a:xfrm>
          <a:prstGeom prst="rect">
            <a:avLst/>
          </a:prstGeom>
          <a:ln>
            <a:noFill/>
          </a:ln>
          <a:effectLst>
            <a:outerShdw blurRad="190500" algn="tl" rotWithShape="0">
              <a:srgbClr val="000000">
                <a:alpha val="70000"/>
              </a:srgbClr>
            </a:outerShdw>
          </a:effectLst>
        </p:spPr>
      </p:pic>
      <p:sp>
        <p:nvSpPr>
          <p:cNvPr id="12" name="Rechteck 11">
            <a:extLst>
              <a:ext uri="{FF2B5EF4-FFF2-40B4-BE49-F238E27FC236}">
                <a16:creationId xmlns:a16="http://schemas.microsoft.com/office/drawing/2014/main" id="{C13D4F86-99EA-7C46-97EB-62322FA712BE}"/>
              </a:ext>
            </a:extLst>
          </p:cNvPr>
          <p:cNvSpPr/>
          <p:nvPr/>
        </p:nvSpPr>
        <p:spPr>
          <a:xfrm>
            <a:off x="3497114" y="993225"/>
            <a:ext cx="2149771" cy="1865745"/>
          </a:xfrm>
          <a:prstGeom prst="rect">
            <a:avLst/>
          </a:prstGeom>
          <a:solidFill>
            <a:schemeClr val="accent4"/>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900" dirty="0">
                <a:solidFill>
                  <a:schemeClr val="tx1"/>
                </a:solidFill>
                <a:latin typeface="Gill Sans MT" charset="0"/>
                <a:ea typeface="Gill Sans MT" charset="0"/>
                <a:cs typeface="Gill Sans MT" charset="0"/>
              </a:rPr>
              <a:t>Das „Gewaltfilm“- Konzentrat</a:t>
            </a:r>
          </a:p>
          <a:p>
            <a:pPr algn="ctr"/>
            <a:endParaRPr lang="de-AT" sz="1900" dirty="0">
              <a:solidFill>
                <a:schemeClr val="tx1"/>
              </a:solidFill>
              <a:latin typeface="Gill Sans MT" charset="0"/>
              <a:ea typeface="Gill Sans MT" charset="0"/>
              <a:cs typeface="Gill Sans MT" charset="0"/>
            </a:endParaRPr>
          </a:p>
          <a:p>
            <a:pPr algn="ctr"/>
            <a:r>
              <a:rPr lang="de-AT" sz="900" dirty="0">
                <a:solidFill>
                  <a:schemeClr val="tx1"/>
                </a:solidFill>
                <a:latin typeface="Gill Sans MT" charset="0"/>
                <a:ea typeface="Gill Sans MT" charset="0"/>
                <a:cs typeface="Gill Sans MT" charset="0"/>
              </a:rPr>
              <a:t>Medien und Gewalt, Ü6</a:t>
            </a:r>
          </a:p>
        </p:txBody>
      </p:sp>
      <p:pic>
        <p:nvPicPr>
          <p:cNvPr id="18" name="Grafik 17">
            <a:hlinkClick r:id="rId7"/>
            <a:extLst>
              <a:ext uri="{FF2B5EF4-FFF2-40B4-BE49-F238E27FC236}">
                <a16:creationId xmlns:a16="http://schemas.microsoft.com/office/drawing/2014/main" id="{C8933F6D-3508-4CC9-B800-133945FD817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307408" y="766851"/>
            <a:ext cx="503682" cy="712832"/>
          </a:xfrm>
          <a:prstGeom prst="rect">
            <a:avLst/>
          </a:prstGeom>
          <a:ln>
            <a:noFill/>
          </a:ln>
          <a:effectLst>
            <a:outerShdw blurRad="190500" algn="tl" rotWithShape="0">
              <a:srgbClr val="000000">
                <a:alpha val="70000"/>
              </a:srgbClr>
            </a:outerShdw>
          </a:effectLst>
        </p:spPr>
      </p:pic>
      <p:pic>
        <p:nvPicPr>
          <p:cNvPr id="34" name="Grafik 33">
            <a:hlinkClick r:id="rId9"/>
            <a:extLst>
              <a:ext uri="{FF2B5EF4-FFF2-40B4-BE49-F238E27FC236}">
                <a16:creationId xmlns:a16="http://schemas.microsoft.com/office/drawing/2014/main" id="{FBB7EA4E-A733-4A8C-A260-58A11DC9668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828564" y="3277691"/>
            <a:ext cx="503547" cy="710431"/>
          </a:xfrm>
          <a:prstGeom prst="rect">
            <a:avLst/>
          </a:prstGeom>
          <a:ln>
            <a:noFill/>
          </a:ln>
          <a:effectLst>
            <a:outerShdw blurRad="190500" algn="tl" rotWithShape="0">
              <a:srgbClr val="000000">
                <a:alpha val="70000"/>
              </a:srgbClr>
            </a:outerShdw>
          </a:effectLst>
        </p:spPr>
      </p:pic>
      <p:sp>
        <p:nvSpPr>
          <p:cNvPr id="20" name="Textfeld 19">
            <a:extLst>
              <a:ext uri="{FF2B5EF4-FFF2-40B4-BE49-F238E27FC236}">
                <a16:creationId xmlns:a16="http://schemas.microsoft.com/office/drawing/2014/main" id="{A10E2681-E328-407F-829E-DB7EC0580AB1}"/>
              </a:ext>
            </a:extLst>
          </p:cNvPr>
          <p:cNvSpPr txBox="1"/>
          <p:nvPr/>
        </p:nvSpPr>
        <p:spPr>
          <a:xfrm>
            <a:off x="1470992" y="6400259"/>
            <a:ext cx="7499073" cy="400110"/>
          </a:xfrm>
          <a:prstGeom prst="rect">
            <a:avLst/>
          </a:prstGeom>
          <a:noFill/>
        </p:spPr>
        <p:txBody>
          <a:bodyPr wrap="square" rtlCol="0">
            <a:spAutoFit/>
          </a:bodyPr>
          <a:lstStyle/>
          <a:p>
            <a:pPr algn="r"/>
            <a:r>
              <a:rPr lang="de-AT" sz="2000" dirty="0">
                <a:latin typeface="Gill Sans MT" panose="020B0502020104020203" pitchFamily="34" charset="0"/>
              </a:rPr>
              <a:t>Mediengestaltung</a:t>
            </a:r>
          </a:p>
        </p:txBody>
      </p:sp>
    </p:spTree>
    <p:extLst>
      <p:ext uri="{BB962C8B-B14F-4D97-AF65-F5344CB8AC3E}">
        <p14:creationId xmlns:p14="http://schemas.microsoft.com/office/powerpoint/2010/main" val="317774622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E222CFB5-8972-4446-BDE0-A66797F9CD8B}"/>
              </a:ext>
            </a:extLst>
          </p:cNvPr>
          <p:cNvSpPr/>
          <p:nvPr/>
        </p:nvSpPr>
        <p:spPr>
          <a:xfrm>
            <a:off x="3501211" y="3537894"/>
            <a:ext cx="2149771" cy="1865745"/>
          </a:xfrm>
          <a:prstGeom prst="rect">
            <a:avLst/>
          </a:prstGeom>
          <a:solidFill>
            <a:srgbClr val="ED83A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900" dirty="0">
                <a:solidFill>
                  <a:schemeClr val="tx1"/>
                </a:solidFill>
                <a:latin typeface="Gill Sans MT" panose="020B0502020104020203" pitchFamily="34" charset="0"/>
              </a:rPr>
              <a:t>Verhaltens-vereinbarungen erstellen</a:t>
            </a:r>
          </a:p>
          <a:p>
            <a:pPr algn="ctr"/>
            <a:endParaRPr lang="de-AT" sz="1900" dirty="0">
              <a:solidFill>
                <a:schemeClr val="tx1"/>
              </a:solidFill>
              <a:latin typeface="Gill Sans MT" panose="020B0502020104020203" pitchFamily="34" charset="0"/>
            </a:endParaRPr>
          </a:p>
          <a:p>
            <a:pPr algn="ctr"/>
            <a:r>
              <a:rPr lang="de-AT" sz="900" dirty="0">
                <a:solidFill>
                  <a:schemeClr val="tx1"/>
                </a:solidFill>
                <a:latin typeface="Gill Sans MT" panose="020B0502020104020203" pitchFamily="34" charset="0"/>
              </a:rPr>
              <a:t>Handy in der Schule, Ü3</a:t>
            </a:r>
          </a:p>
        </p:txBody>
      </p:sp>
      <p:sp>
        <p:nvSpPr>
          <p:cNvPr id="4" name="Foliennummernplatzhalter 3">
            <a:extLst>
              <a:ext uri="{FF2B5EF4-FFF2-40B4-BE49-F238E27FC236}">
                <a16:creationId xmlns:a16="http://schemas.microsoft.com/office/drawing/2014/main" id="{B8F5FFE0-6EC4-5F4C-8D1A-0493E5E4C19A}"/>
              </a:ext>
            </a:extLst>
          </p:cNvPr>
          <p:cNvSpPr>
            <a:spLocks noGrp="1"/>
          </p:cNvSpPr>
          <p:nvPr>
            <p:ph type="sldNum" sz="quarter" idx="12"/>
          </p:nvPr>
        </p:nvSpPr>
        <p:spPr/>
        <p:txBody>
          <a:bodyPr/>
          <a:lstStyle/>
          <a:p>
            <a:endParaRPr lang="de-AT" dirty="0"/>
          </a:p>
        </p:txBody>
      </p:sp>
      <p:sp>
        <p:nvSpPr>
          <p:cNvPr id="5" name="Rechteck 4">
            <a:extLst>
              <a:ext uri="{FF2B5EF4-FFF2-40B4-BE49-F238E27FC236}">
                <a16:creationId xmlns:a16="http://schemas.microsoft.com/office/drawing/2014/main" id="{46FBF87F-7609-D34F-BE6A-4E5388B4C2CB}"/>
              </a:ext>
            </a:extLst>
          </p:cNvPr>
          <p:cNvSpPr/>
          <p:nvPr/>
        </p:nvSpPr>
        <p:spPr>
          <a:xfrm>
            <a:off x="1052466" y="1039165"/>
            <a:ext cx="2149771" cy="1865745"/>
          </a:xfrm>
          <a:prstGeom prst="rect">
            <a:avLst/>
          </a:prstGeom>
          <a:solidFill>
            <a:srgbClr val="ED83A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900" dirty="0">
                <a:solidFill>
                  <a:schemeClr val="tx1"/>
                </a:solidFill>
                <a:latin typeface="Gill Sans MT" panose="020B0502020104020203" pitchFamily="34" charset="0"/>
              </a:rPr>
              <a:t>Der Like-Check</a:t>
            </a:r>
          </a:p>
          <a:p>
            <a:pPr algn="ctr"/>
            <a:endParaRPr lang="de-AT" sz="1900" dirty="0">
              <a:solidFill>
                <a:schemeClr val="tx1"/>
              </a:solidFill>
              <a:latin typeface="Gill Sans MT" panose="020B0502020104020203" pitchFamily="34" charset="0"/>
            </a:endParaRPr>
          </a:p>
          <a:p>
            <a:pPr algn="ctr"/>
            <a:r>
              <a:rPr lang="de-AT" sz="900" dirty="0">
                <a:solidFill>
                  <a:schemeClr val="tx1"/>
                </a:solidFill>
                <a:latin typeface="Gill Sans MT" panose="020B0502020104020203" pitchFamily="34" charset="0"/>
              </a:rPr>
              <a:t>Selbstdarstellung von Mädchen und Burschen im Internet, Ü9</a:t>
            </a:r>
          </a:p>
        </p:txBody>
      </p:sp>
      <p:sp>
        <p:nvSpPr>
          <p:cNvPr id="8" name="Rechteck 7">
            <a:extLst>
              <a:ext uri="{FF2B5EF4-FFF2-40B4-BE49-F238E27FC236}">
                <a16:creationId xmlns:a16="http://schemas.microsoft.com/office/drawing/2014/main" id="{8833BF2F-966D-2546-B102-6D065E58C296}"/>
              </a:ext>
            </a:extLst>
          </p:cNvPr>
          <p:cNvSpPr/>
          <p:nvPr/>
        </p:nvSpPr>
        <p:spPr>
          <a:xfrm>
            <a:off x="5984320" y="3530559"/>
            <a:ext cx="2149771" cy="1865745"/>
          </a:xfrm>
          <a:prstGeom prst="rect">
            <a:avLst/>
          </a:prstGeom>
          <a:solidFill>
            <a:srgbClr val="ED83A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900" dirty="0">
                <a:solidFill>
                  <a:schemeClr val="tx1"/>
                </a:solidFill>
                <a:latin typeface="Gill Sans MT" panose="020B0502020104020203" pitchFamily="34" charset="0"/>
              </a:rPr>
              <a:t>Das Jugend-Wörterbuch</a:t>
            </a:r>
          </a:p>
          <a:p>
            <a:pPr algn="ctr"/>
            <a:endParaRPr lang="de-AT" sz="1900" dirty="0">
              <a:solidFill>
                <a:schemeClr val="tx1"/>
              </a:solidFill>
              <a:latin typeface="Gill Sans MT" panose="020B0502020104020203" pitchFamily="34" charset="0"/>
            </a:endParaRPr>
          </a:p>
          <a:p>
            <a:pPr algn="ctr"/>
            <a:r>
              <a:rPr lang="de-AT" sz="900" dirty="0">
                <a:solidFill>
                  <a:schemeClr val="tx1"/>
                </a:solidFill>
                <a:latin typeface="Gill Sans MT" panose="020B0502020104020203" pitchFamily="34" charset="0"/>
              </a:rPr>
              <a:t>Selbstdarstellung von Mädchen und Burschen im Internet, Ü2</a:t>
            </a:r>
          </a:p>
        </p:txBody>
      </p:sp>
      <p:sp>
        <p:nvSpPr>
          <p:cNvPr id="9" name="Rechteck 8">
            <a:extLst>
              <a:ext uri="{FF2B5EF4-FFF2-40B4-BE49-F238E27FC236}">
                <a16:creationId xmlns:a16="http://schemas.microsoft.com/office/drawing/2014/main" id="{44443948-7D54-DE48-B054-E2CB5A0192E0}"/>
              </a:ext>
            </a:extLst>
          </p:cNvPr>
          <p:cNvSpPr/>
          <p:nvPr/>
        </p:nvSpPr>
        <p:spPr>
          <a:xfrm>
            <a:off x="5984320" y="1028509"/>
            <a:ext cx="2149771" cy="1865745"/>
          </a:xfrm>
          <a:prstGeom prst="rect">
            <a:avLst/>
          </a:prstGeom>
          <a:solidFill>
            <a:srgbClr val="ED83A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900" dirty="0">
                <a:solidFill>
                  <a:schemeClr val="tx1"/>
                </a:solidFill>
                <a:latin typeface="Gill Sans MT" panose="020B0502020104020203" pitchFamily="34" charset="0"/>
              </a:rPr>
              <a:t>Was ist authentisch?</a:t>
            </a:r>
          </a:p>
          <a:p>
            <a:pPr algn="ctr"/>
            <a:endParaRPr lang="de-AT" sz="1900" dirty="0">
              <a:solidFill>
                <a:schemeClr val="tx1"/>
              </a:solidFill>
              <a:latin typeface="Gill Sans MT" panose="020B0502020104020203" pitchFamily="34" charset="0"/>
            </a:endParaRPr>
          </a:p>
          <a:p>
            <a:pPr algn="ctr"/>
            <a:r>
              <a:rPr lang="de-AT" sz="900" dirty="0">
                <a:solidFill>
                  <a:schemeClr val="tx1"/>
                </a:solidFill>
                <a:latin typeface="Gill Sans MT" panose="020B0502020104020203" pitchFamily="34" charset="0"/>
              </a:rPr>
              <a:t>Selbstdarstellung von Mädchen und Burschen im Internet, Ü8</a:t>
            </a:r>
          </a:p>
        </p:txBody>
      </p:sp>
      <p:sp>
        <p:nvSpPr>
          <p:cNvPr id="10" name="Rechteck 9">
            <a:extLst>
              <a:ext uri="{FF2B5EF4-FFF2-40B4-BE49-F238E27FC236}">
                <a16:creationId xmlns:a16="http://schemas.microsoft.com/office/drawing/2014/main" id="{E3D2C913-F297-F34A-9544-4383DD7F1229}"/>
              </a:ext>
            </a:extLst>
          </p:cNvPr>
          <p:cNvSpPr/>
          <p:nvPr/>
        </p:nvSpPr>
        <p:spPr>
          <a:xfrm>
            <a:off x="3507542" y="1027940"/>
            <a:ext cx="2149771" cy="1865745"/>
          </a:xfrm>
          <a:prstGeom prst="rect">
            <a:avLst/>
          </a:prstGeom>
          <a:solidFill>
            <a:srgbClr val="ED83A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900" dirty="0">
                <a:solidFill>
                  <a:schemeClr val="tx1"/>
                </a:solidFill>
                <a:latin typeface="Gill Sans MT" panose="020B0502020104020203" pitchFamily="34" charset="0"/>
              </a:rPr>
              <a:t>Die Kontroversen-</a:t>
            </a:r>
            <a:r>
              <a:rPr lang="de-AT" sz="1900" dirty="0" err="1">
                <a:solidFill>
                  <a:schemeClr val="tx1"/>
                </a:solidFill>
                <a:latin typeface="Gill Sans MT" panose="020B0502020104020203" pitchFamily="34" charset="0"/>
              </a:rPr>
              <a:t>checkliste</a:t>
            </a:r>
            <a:endParaRPr lang="de-AT" sz="1900" dirty="0">
              <a:solidFill>
                <a:schemeClr val="tx1"/>
              </a:solidFill>
              <a:latin typeface="Gill Sans MT" panose="020B0502020104020203" pitchFamily="34" charset="0"/>
            </a:endParaRPr>
          </a:p>
          <a:p>
            <a:pPr algn="ctr"/>
            <a:endParaRPr lang="de-AT" sz="1900" dirty="0">
              <a:solidFill>
                <a:schemeClr val="tx1"/>
              </a:solidFill>
              <a:latin typeface="Gill Sans MT" panose="020B0502020104020203" pitchFamily="34" charset="0"/>
            </a:endParaRPr>
          </a:p>
          <a:p>
            <a:pPr algn="ctr"/>
            <a:r>
              <a:rPr lang="de-AT" sz="900" dirty="0">
                <a:solidFill>
                  <a:schemeClr val="tx1"/>
                </a:solidFill>
                <a:latin typeface="Gill Sans MT" panose="020B0502020104020203" pitchFamily="34" charset="0"/>
              </a:rPr>
              <a:t>Wahr oder falsch im Internet, Ü9</a:t>
            </a:r>
          </a:p>
        </p:txBody>
      </p:sp>
      <p:sp>
        <p:nvSpPr>
          <p:cNvPr id="11" name="Rechteck 10">
            <a:extLst>
              <a:ext uri="{FF2B5EF4-FFF2-40B4-BE49-F238E27FC236}">
                <a16:creationId xmlns:a16="http://schemas.microsoft.com/office/drawing/2014/main" id="{2A1A7139-7E8C-C74C-8182-2160301E94E0}"/>
              </a:ext>
            </a:extLst>
          </p:cNvPr>
          <p:cNvSpPr/>
          <p:nvPr/>
        </p:nvSpPr>
        <p:spPr>
          <a:xfrm>
            <a:off x="1042302" y="3537894"/>
            <a:ext cx="2149771" cy="1865745"/>
          </a:xfrm>
          <a:prstGeom prst="rect">
            <a:avLst/>
          </a:prstGeom>
          <a:solidFill>
            <a:srgbClr val="ED83A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900" dirty="0">
                <a:solidFill>
                  <a:schemeClr val="tx1"/>
                </a:solidFill>
                <a:latin typeface="Gill Sans MT" panose="020B0502020104020203" pitchFamily="34" charset="0"/>
              </a:rPr>
              <a:t>Der falsche YouTube Star</a:t>
            </a:r>
          </a:p>
          <a:p>
            <a:pPr algn="ctr"/>
            <a:endParaRPr lang="de-AT" sz="1900" dirty="0">
              <a:solidFill>
                <a:schemeClr val="tx1"/>
              </a:solidFill>
              <a:latin typeface="Gill Sans MT" panose="020B0502020104020203" pitchFamily="34" charset="0"/>
            </a:endParaRPr>
          </a:p>
          <a:p>
            <a:pPr algn="ctr"/>
            <a:r>
              <a:rPr lang="de-AT" sz="900" dirty="0">
                <a:solidFill>
                  <a:schemeClr val="tx1"/>
                </a:solidFill>
                <a:latin typeface="Gill Sans MT" panose="020B0502020104020203" pitchFamily="34" charset="0"/>
              </a:rPr>
              <a:t>Wahr oder falsch im Internet, Ü16</a:t>
            </a:r>
          </a:p>
        </p:txBody>
      </p:sp>
      <p:pic>
        <p:nvPicPr>
          <p:cNvPr id="24" name="Grafik 23">
            <a:hlinkClick r:id="rId3"/>
            <a:extLst>
              <a:ext uri="{FF2B5EF4-FFF2-40B4-BE49-F238E27FC236}">
                <a16:creationId xmlns:a16="http://schemas.microsoft.com/office/drawing/2014/main" id="{57B184E4-8C5B-475A-AF41-15BF59115BA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85252" y="760688"/>
            <a:ext cx="503683" cy="710431"/>
          </a:xfrm>
          <a:prstGeom prst="rect">
            <a:avLst/>
          </a:prstGeom>
          <a:ln>
            <a:noFill/>
          </a:ln>
          <a:effectLst>
            <a:outerShdw blurRad="190500" algn="tl" rotWithShape="0">
              <a:srgbClr val="000000">
                <a:alpha val="70000"/>
              </a:srgbClr>
            </a:outerShdw>
          </a:effectLst>
        </p:spPr>
      </p:pic>
      <p:pic>
        <p:nvPicPr>
          <p:cNvPr id="25" name="Grafik 24">
            <a:hlinkClick r:id="rId3"/>
            <a:extLst>
              <a:ext uri="{FF2B5EF4-FFF2-40B4-BE49-F238E27FC236}">
                <a16:creationId xmlns:a16="http://schemas.microsoft.com/office/drawing/2014/main" id="{0340BD0F-4ED8-49C9-A851-4D54010B37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47780" y="3284649"/>
            <a:ext cx="503683" cy="710431"/>
          </a:xfrm>
          <a:prstGeom prst="rect">
            <a:avLst/>
          </a:prstGeom>
          <a:ln>
            <a:noFill/>
          </a:ln>
          <a:effectLst>
            <a:outerShdw blurRad="190500" algn="tl" rotWithShape="0">
              <a:srgbClr val="000000">
                <a:alpha val="70000"/>
              </a:srgbClr>
            </a:outerShdw>
          </a:effectLst>
        </p:spPr>
      </p:pic>
      <p:pic>
        <p:nvPicPr>
          <p:cNvPr id="26" name="Grafik 25">
            <a:hlinkClick r:id="rId5"/>
            <a:extLst>
              <a:ext uri="{FF2B5EF4-FFF2-40B4-BE49-F238E27FC236}">
                <a16:creationId xmlns:a16="http://schemas.microsoft.com/office/drawing/2014/main" id="{5C9275F6-3088-4B61-9710-AD560FD6558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93907" y="3274597"/>
            <a:ext cx="502347" cy="712049"/>
          </a:xfrm>
          <a:prstGeom prst="rect">
            <a:avLst/>
          </a:prstGeom>
          <a:ln>
            <a:noFill/>
          </a:ln>
          <a:effectLst>
            <a:outerShdw blurRad="190500" algn="tl" rotWithShape="0">
              <a:srgbClr val="000000">
                <a:alpha val="70000"/>
              </a:srgbClr>
            </a:outerShdw>
          </a:effectLst>
        </p:spPr>
      </p:pic>
      <p:pic>
        <p:nvPicPr>
          <p:cNvPr id="27" name="Grafik 26">
            <a:hlinkClick r:id="rId7"/>
            <a:extLst>
              <a:ext uri="{FF2B5EF4-FFF2-40B4-BE49-F238E27FC236}">
                <a16:creationId xmlns:a16="http://schemas.microsoft.com/office/drawing/2014/main" id="{7DA1D6AD-2C4D-48BF-9BB7-35661081ACC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769330" y="3316107"/>
            <a:ext cx="505439" cy="710431"/>
          </a:xfrm>
          <a:prstGeom prst="rect">
            <a:avLst/>
          </a:prstGeom>
          <a:ln>
            <a:noFill/>
          </a:ln>
          <a:effectLst>
            <a:outerShdw blurRad="190500" algn="tl" rotWithShape="0">
              <a:srgbClr val="000000">
                <a:alpha val="70000"/>
              </a:srgbClr>
            </a:outerShdw>
          </a:effectLst>
        </p:spPr>
      </p:pic>
      <p:pic>
        <p:nvPicPr>
          <p:cNvPr id="28" name="Grafik 27">
            <a:hlinkClick r:id="rId7"/>
            <a:extLst>
              <a:ext uri="{FF2B5EF4-FFF2-40B4-BE49-F238E27FC236}">
                <a16:creationId xmlns:a16="http://schemas.microsoft.com/office/drawing/2014/main" id="{1D0081EA-8123-47C3-9AAD-91C123BF4BF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793233" y="796331"/>
            <a:ext cx="505439" cy="710431"/>
          </a:xfrm>
          <a:prstGeom prst="rect">
            <a:avLst/>
          </a:prstGeom>
          <a:ln>
            <a:noFill/>
          </a:ln>
          <a:effectLst>
            <a:outerShdw blurRad="190500" algn="tl" rotWithShape="0">
              <a:srgbClr val="000000">
                <a:alpha val="70000"/>
              </a:srgbClr>
            </a:outerShdw>
          </a:effectLst>
        </p:spPr>
      </p:pic>
      <p:pic>
        <p:nvPicPr>
          <p:cNvPr id="29" name="Grafik 28">
            <a:hlinkClick r:id="rId7"/>
            <a:extLst>
              <a:ext uri="{FF2B5EF4-FFF2-40B4-BE49-F238E27FC236}">
                <a16:creationId xmlns:a16="http://schemas.microsoft.com/office/drawing/2014/main" id="{E52C5DE1-31BB-44A1-851D-33B2E9BFC21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852915" y="669478"/>
            <a:ext cx="505439" cy="710431"/>
          </a:xfrm>
          <a:prstGeom prst="rect">
            <a:avLst/>
          </a:prstGeom>
          <a:ln>
            <a:noFill/>
          </a:ln>
          <a:effectLst>
            <a:outerShdw blurRad="190500" algn="tl" rotWithShape="0">
              <a:srgbClr val="000000">
                <a:alpha val="70000"/>
              </a:srgbClr>
            </a:outerShdw>
          </a:effectLst>
        </p:spPr>
      </p:pic>
      <p:sp>
        <p:nvSpPr>
          <p:cNvPr id="19" name="Textfeld 18">
            <a:extLst>
              <a:ext uri="{FF2B5EF4-FFF2-40B4-BE49-F238E27FC236}">
                <a16:creationId xmlns:a16="http://schemas.microsoft.com/office/drawing/2014/main" id="{EA2FFC7E-50DA-4372-BE00-C531CB8FA48A}"/>
              </a:ext>
            </a:extLst>
          </p:cNvPr>
          <p:cNvSpPr txBox="1"/>
          <p:nvPr/>
        </p:nvSpPr>
        <p:spPr>
          <a:xfrm>
            <a:off x="1052466" y="6457890"/>
            <a:ext cx="7929873" cy="384721"/>
          </a:xfrm>
          <a:prstGeom prst="rect">
            <a:avLst/>
          </a:prstGeom>
          <a:noFill/>
        </p:spPr>
        <p:txBody>
          <a:bodyPr wrap="square" rtlCol="0">
            <a:spAutoFit/>
          </a:bodyPr>
          <a:lstStyle/>
          <a:p>
            <a:pPr algn="r"/>
            <a:r>
              <a:rPr lang="de-AT" sz="1900" dirty="0">
                <a:latin typeface="Gill Sans MT" panose="020B0502020104020203" pitchFamily="34" charset="0"/>
              </a:rPr>
              <a:t>Digitale Kommunikation und </a:t>
            </a:r>
            <a:r>
              <a:rPr lang="de-AT" sz="1900" dirty="0" err="1">
                <a:latin typeface="Gill Sans MT" panose="020B0502020104020203" pitchFamily="34" charset="0"/>
              </a:rPr>
              <a:t>Social</a:t>
            </a:r>
            <a:r>
              <a:rPr lang="de-AT" sz="1900" dirty="0">
                <a:latin typeface="Gill Sans MT" panose="020B0502020104020203" pitchFamily="34" charset="0"/>
              </a:rPr>
              <a:t> Media</a:t>
            </a:r>
          </a:p>
        </p:txBody>
      </p:sp>
    </p:spTree>
    <p:extLst>
      <p:ext uri="{BB962C8B-B14F-4D97-AF65-F5344CB8AC3E}">
        <p14:creationId xmlns:p14="http://schemas.microsoft.com/office/powerpoint/2010/main" val="930541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feld 16">
            <a:extLst>
              <a:ext uri="{FF2B5EF4-FFF2-40B4-BE49-F238E27FC236}">
                <a16:creationId xmlns:a16="http://schemas.microsoft.com/office/drawing/2014/main" id="{0B7C8215-3FA3-4ABF-943A-18AFDAA6DC12}"/>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Relevante Themen für SchülerInnen</a:t>
            </a:r>
          </a:p>
        </p:txBody>
      </p:sp>
      <p:pic>
        <p:nvPicPr>
          <p:cNvPr id="6" name="Inhaltsplatzhalter 5" descr="Ein Bild, das Person, draußen, Frau, Himmel enthält.&#10;&#10;Automatisch generierte Beschreibung">
            <a:extLst>
              <a:ext uri="{FF2B5EF4-FFF2-40B4-BE49-F238E27FC236}">
                <a16:creationId xmlns:a16="http://schemas.microsoft.com/office/drawing/2014/main" id="{9F2C97CB-FB0C-44F1-80AE-6A8C97495E11}"/>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0" y="-37578"/>
            <a:ext cx="9156622" cy="6438442"/>
          </a:xfrm>
        </p:spPr>
      </p:pic>
      <p:sp>
        <p:nvSpPr>
          <p:cNvPr id="7" name="Rechteck 6">
            <a:extLst>
              <a:ext uri="{FF2B5EF4-FFF2-40B4-BE49-F238E27FC236}">
                <a16:creationId xmlns:a16="http://schemas.microsoft.com/office/drawing/2014/main" id="{FF801F79-410D-4E68-916F-F2FB282648BF}"/>
              </a:ext>
            </a:extLst>
          </p:cNvPr>
          <p:cNvSpPr/>
          <p:nvPr/>
        </p:nvSpPr>
        <p:spPr>
          <a:xfrm>
            <a:off x="6813874" y="6093087"/>
            <a:ext cx="2330125" cy="307777"/>
          </a:xfrm>
          <a:prstGeom prst="rect">
            <a:avLst/>
          </a:prstGeom>
        </p:spPr>
        <p:txBody>
          <a:bodyPr wrap="none">
            <a:spAutoFit/>
          </a:bodyPr>
          <a:lstStyle/>
          <a:p>
            <a:pPr lvl="0" defTabSz="914400">
              <a:defRPr/>
            </a:pPr>
            <a:r>
              <a:rPr lang="de-AT" sz="1400" dirty="0">
                <a:solidFill>
                  <a:schemeClr val="bg1"/>
                </a:solidFill>
                <a:latin typeface="Gill Sans MT" panose="020B0502020104020203" pitchFamily="34" charset="0"/>
              </a:rPr>
              <a:t>Bild:  </a:t>
            </a:r>
            <a:r>
              <a:rPr lang="de-AT" sz="1400" dirty="0">
                <a:solidFill>
                  <a:schemeClr val="bg1"/>
                </a:solidFill>
                <a:latin typeface="Gill Sans MT" panose="020B0502020104020203" pitchFamily="34" charset="0"/>
                <a:hlinkClick r:id="rId4">
                  <a:extLst>
                    <a:ext uri="{A12FA001-AC4F-418D-AE19-62706E023703}">
                      <ahyp:hlinkClr xmlns:ahyp="http://schemas.microsoft.com/office/drawing/2018/hyperlinkcolor" val="tx"/>
                    </a:ext>
                  </a:extLst>
                </a:hlinkClick>
              </a:rPr>
              <a:t>Blake Barlow</a:t>
            </a:r>
            <a:r>
              <a:rPr lang="de-AT" sz="1400" dirty="0">
                <a:solidFill>
                  <a:schemeClr val="bg1"/>
                </a:solidFill>
                <a:latin typeface="Gill Sans MT" panose="020B0502020104020203" pitchFamily="34" charset="0"/>
              </a:rPr>
              <a:t> / </a:t>
            </a:r>
            <a:r>
              <a:rPr lang="de-AT" sz="1400" dirty="0" err="1">
                <a:solidFill>
                  <a:schemeClr val="bg1"/>
                </a:solidFill>
                <a:latin typeface="Gill Sans MT" panose="020B0502020104020203" pitchFamily="34" charset="0"/>
              </a:rPr>
              <a:t>Unsplash</a:t>
            </a:r>
            <a:endParaRPr lang="de-AT" sz="1400" dirty="0">
              <a:solidFill>
                <a:schemeClr val="bg1"/>
              </a:solidFill>
              <a:latin typeface="Gill Sans MT" panose="020B0502020104020203" pitchFamily="34" charset="0"/>
            </a:endParaRPr>
          </a:p>
        </p:txBody>
      </p:sp>
    </p:spTree>
    <p:extLst>
      <p:ext uri="{BB962C8B-B14F-4D97-AF65-F5344CB8AC3E}">
        <p14:creationId xmlns:p14="http://schemas.microsoft.com/office/powerpoint/2010/main" val="315036391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B8F5FFE0-6EC4-5F4C-8D1A-0493E5E4C19A}"/>
              </a:ext>
            </a:extLst>
          </p:cNvPr>
          <p:cNvSpPr>
            <a:spLocks noGrp="1"/>
          </p:cNvSpPr>
          <p:nvPr>
            <p:ph type="sldNum" sz="quarter" idx="12"/>
          </p:nvPr>
        </p:nvSpPr>
        <p:spPr/>
        <p:txBody>
          <a:bodyPr/>
          <a:lstStyle/>
          <a:p>
            <a:fld id="{DB922093-6066-4C73-9215-88E20F9F9CC5}" type="slidenum">
              <a:rPr lang="de-AT" smtClean="0"/>
              <a:pPr/>
              <a:t>70</a:t>
            </a:fld>
            <a:endParaRPr lang="de-AT" dirty="0"/>
          </a:p>
        </p:txBody>
      </p:sp>
      <p:sp>
        <p:nvSpPr>
          <p:cNvPr id="5" name="Rechteck 4">
            <a:hlinkClick r:id="rId3"/>
            <a:extLst>
              <a:ext uri="{FF2B5EF4-FFF2-40B4-BE49-F238E27FC236}">
                <a16:creationId xmlns:a16="http://schemas.microsoft.com/office/drawing/2014/main" id="{B9A45EFB-F9AF-1D49-9AB1-66386DCAC4C6}"/>
              </a:ext>
            </a:extLst>
          </p:cNvPr>
          <p:cNvSpPr/>
          <p:nvPr/>
        </p:nvSpPr>
        <p:spPr>
          <a:xfrm>
            <a:off x="1027651" y="961850"/>
            <a:ext cx="2149771" cy="1865745"/>
          </a:xfrm>
          <a:prstGeom prst="rect">
            <a:avLst/>
          </a:prstGeom>
          <a:solidFill>
            <a:srgbClr val="FFFD9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900" dirty="0">
              <a:solidFill>
                <a:schemeClr val="tx1"/>
              </a:solidFill>
              <a:latin typeface="Gill Sans MT" charset="0"/>
              <a:ea typeface="Gill Sans MT" charset="0"/>
              <a:cs typeface="Gill Sans MT" charset="0"/>
            </a:endParaRPr>
          </a:p>
          <a:p>
            <a:pPr algn="ctr"/>
            <a:r>
              <a:rPr lang="de-AT" sz="1900" dirty="0">
                <a:solidFill>
                  <a:schemeClr val="tx1"/>
                </a:solidFill>
                <a:latin typeface="Gill Sans MT" charset="0"/>
                <a:ea typeface="Gill Sans MT" charset="0"/>
                <a:cs typeface="Gill Sans MT" charset="0"/>
              </a:rPr>
              <a:t>Passwort-Story</a:t>
            </a:r>
          </a:p>
          <a:p>
            <a:pPr algn="ctr"/>
            <a:endParaRPr lang="de-AT" sz="1900" dirty="0">
              <a:solidFill>
                <a:schemeClr val="tx1"/>
              </a:solidFill>
              <a:latin typeface="Gill Sans MT" charset="0"/>
              <a:ea typeface="Gill Sans MT" charset="0"/>
              <a:cs typeface="Gill Sans MT" charset="0"/>
            </a:endParaRPr>
          </a:p>
          <a:p>
            <a:pPr algn="ctr"/>
            <a:r>
              <a:rPr lang="de-AT" sz="900" dirty="0">
                <a:solidFill>
                  <a:schemeClr val="tx1"/>
                </a:solidFill>
                <a:latin typeface="Gill Sans MT" charset="0"/>
              </a:rPr>
              <a:t>Übung zur Erstellung sicherer Passwörter</a:t>
            </a:r>
          </a:p>
        </p:txBody>
      </p:sp>
      <p:sp>
        <p:nvSpPr>
          <p:cNvPr id="7" name="Rechteck 6">
            <a:extLst>
              <a:ext uri="{FF2B5EF4-FFF2-40B4-BE49-F238E27FC236}">
                <a16:creationId xmlns:a16="http://schemas.microsoft.com/office/drawing/2014/main" id="{4BE59611-9A5F-FA4E-B777-773D275892BC}"/>
              </a:ext>
            </a:extLst>
          </p:cNvPr>
          <p:cNvSpPr/>
          <p:nvPr/>
        </p:nvSpPr>
        <p:spPr>
          <a:xfrm>
            <a:off x="1027651" y="3593556"/>
            <a:ext cx="2149771" cy="1865745"/>
          </a:xfrm>
          <a:prstGeom prst="rect">
            <a:avLst/>
          </a:prstGeom>
          <a:solidFill>
            <a:srgbClr val="FFFD9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900" dirty="0">
                <a:solidFill>
                  <a:schemeClr val="tx1"/>
                </a:solidFill>
                <a:latin typeface="Gill Sans MT" charset="0"/>
                <a:ea typeface="Gill Sans MT" charset="0"/>
                <a:cs typeface="Gill Sans MT" charset="0"/>
              </a:rPr>
              <a:t>Das Schutz-Wiki</a:t>
            </a:r>
          </a:p>
          <a:p>
            <a:pPr algn="ctr"/>
            <a:endParaRPr lang="de-AT" sz="1900" dirty="0">
              <a:solidFill>
                <a:schemeClr val="tx1"/>
              </a:solidFill>
              <a:latin typeface="Gill Sans MT" charset="0"/>
              <a:ea typeface="Gill Sans MT" charset="0"/>
              <a:cs typeface="Gill Sans MT" charset="0"/>
            </a:endParaRPr>
          </a:p>
          <a:p>
            <a:pPr algn="ctr"/>
            <a:r>
              <a:rPr lang="de-AT" sz="900" dirty="0">
                <a:solidFill>
                  <a:schemeClr val="tx1"/>
                </a:solidFill>
                <a:latin typeface="Gill Sans MT" charset="0"/>
                <a:ea typeface="Gill Sans MT" charset="0"/>
                <a:cs typeface="Gill Sans MT" charset="0"/>
              </a:rPr>
              <a:t>Selbstdarstellung von Mädchen und Burschen in der Schule, Ü12</a:t>
            </a:r>
          </a:p>
        </p:txBody>
      </p:sp>
      <p:sp>
        <p:nvSpPr>
          <p:cNvPr id="8" name="Rechteck 7">
            <a:extLst>
              <a:ext uri="{FF2B5EF4-FFF2-40B4-BE49-F238E27FC236}">
                <a16:creationId xmlns:a16="http://schemas.microsoft.com/office/drawing/2014/main" id="{85125E56-6485-6B46-B15A-B4AFE2F29EED}"/>
              </a:ext>
            </a:extLst>
          </p:cNvPr>
          <p:cNvSpPr/>
          <p:nvPr/>
        </p:nvSpPr>
        <p:spPr>
          <a:xfrm>
            <a:off x="3481582" y="3607802"/>
            <a:ext cx="2149771" cy="1865745"/>
          </a:xfrm>
          <a:prstGeom prst="rect">
            <a:avLst/>
          </a:prstGeom>
          <a:solidFill>
            <a:srgbClr val="FFFD9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900" dirty="0">
                <a:solidFill>
                  <a:schemeClr val="tx1"/>
                </a:solidFill>
                <a:latin typeface="Gill Sans MT" panose="020B0502020104020203" pitchFamily="34" charset="0"/>
              </a:rPr>
              <a:t>Umfrage zur Privatsphäre</a:t>
            </a:r>
          </a:p>
          <a:p>
            <a:pPr algn="ctr"/>
            <a:endParaRPr lang="de-AT" sz="1900" dirty="0">
              <a:solidFill>
                <a:schemeClr val="tx1"/>
              </a:solidFill>
              <a:latin typeface="Gill Sans MT" panose="020B0502020104020203" pitchFamily="34" charset="0"/>
            </a:endParaRPr>
          </a:p>
          <a:p>
            <a:pPr algn="ctr"/>
            <a:r>
              <a:rPr lang="de-AT" sz="900" dirty="0">
                <a:solidFill>
                  <a:schemeClr val="tx1"/>
                </a:solidFill>
                <a:latin typeface="Gill Sans MT" panose="020B0502020104020203" pitchFamily="34" charset="0"/>
              </a:rPr>
              <a:t>Selbstdarstellung von Mädchen und Burschen in der Schule, Ü13</a:t>
            </a:r>
          </a:p>
          <a:p>
            <a:pPr algn="ctr"/>
            <a:endParaRPr lang="de-AT" sz="2000" dirty="0">
              <a:solidFill>
                <a:schemeClr val="tx1"/>
              </a:solidFill>
              <a:latin typeface="Gill Sans MT" charset="0"/>
              <a:ea typeface="Gill Sans MT" charset="0"/>
              <a:cs typeface="Gill Sans MT" charset="0"/>
            </a:endParaRPr>
          </a:p>
        </p:txBody>
      </p:sp>
      <p:sp>
        <p:nvSpPr>
          <p:cNvPr id="9" name="Rechteck 8">
            <a:hlinkClick r:id="rId4"/>
            <a:extLst>
              <a:ext uri="{FF2B5EF4-FFF2-40B4-BE49-F238E27FC236}">
                <a16:creationId xmlns:a16="http://schemas.microsoft.com/office/drawing/2014/main" id="{3C98F023-5E45-BF4C-BA1F-5887D6391938}"/>
              </a:ext>
            </a:extLst>
          </p:cNvPr>
          <p:cNvSpPr/>
          <p:nvPr/>
        </p:nvSpPr>
        <p:spPr>
          <a:xfrm>
            <a:off x="5957048" y="3600691"/>
            <a:ext cx="2149771" cy="1865745"/>
          </a:xfrm>
          <a:prstGeom prst="rect">
            <a:avLst/>
          </a:prstGeom>
          <a:solidFill>
            <a:srgbClr val="FFFD9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900" dirty="0">
                <a:solidFill>
                  <a:schemeClr val="tx1"/>
                </a:solidFill>
                <a:latin typeface="Gill Sans MT" panose="020B0502020104020203" pitchFamily="34" charset="0"/>
              </a:rPr>
              <a:t>Expertenquiz „Hilf Saferinternet.at“</a:t>
            </a:r>
          </a:p>
          <a:p>
            <a:pPr algn="ctr"/>
            <a:endParaRPr lang="de-AT" sz="1900" dirty="0">
              <a:solidFill>
                <a:schemeClr val="tx1"/>
              </a:solidFill>
              <a:latin typeface="Gill Sans MT" panose="020B0502020104020203" pitchFamily="34" charset="0"/>
            </a:endParaRPr>
          </a:p>
          <a:p>
            <a:pPr algn="ctr"/>
            <a:r>
              <a:rPr lang="de-AT" sz="900" dirty="0">
                <a:solidFill>
                  <a:schemeClr val="tx1"/>
                </a:solidFill>
                <a:latin typeface="Gill Sans MT" panose="020B0502020104020203" pitchFamily="34" charset="0"/>
              </a:rPr>
              <a:t>ExpertInnen-Quiz</a:t>
            </a:r>
          </a:p>
          <a:p>
            <a:pPr algn="ctr"/>
            <a:endParaRPr lang="de-AT" sz="1000" dirty="0">
              <a:solidFill>
                <a:schemeClr val="tx1"/>
              </a:solidFill>
              <a:latin typeface="Gill Sans MT" panose="020B0502020104020203" pitchFamily="34" charset="0"/>
            </a:endParaRPr>
          </a:p>
          <a:p>
            <a:pPr algn="ctr"/>
            <a:r>
              <a:rPr lang="de-AT" sz="900" dirty="0">
                <a:solidFill>
                  <a:schemeClr val="tx1"/>
                </a:solidFill>
                <a:latin typeface="Gill Sans MT" panose="020B0502020104020203" pitchFamily="34" charset="0"/>
              </a:rPr>
              <a:t>www.saferinternet.at/quiz/</a:t>
            </a:r>
          </a:p>
        </p:txBody>
      </p:sp>
      <p:sp>
        <p:nvSpPr>
          <p:cNvPr id="10" name="Rechteck 9">
            <a:hlinkClick r:id="rId5"/>
            <a:extLst>
              <a:ext uri="{FF2B5EF4-FFF2-40B4-BE49-F238E27FC236}">
                <a16:creationId xmlns:a16="http://schemas.microsoft.com/office/drawing/2014/main" id="{235233E0-73A5-9E46-82B1-465A1D7CFBD6}"/>
              </a:ext>
            </a:extLst>
          </p:cNvPr>
          <p:cNvSpPr/>
          <p:nvPr/>
        </p:nvSpPr>
        <p:spPr>
          <a:xfrm>
            <a:off x="5959505" y="948439"/>
            <a:ext cx="2149771" cy="1865745"/>
          </a:xfrm>
          <a:prstGeom prst="rect">
            <a:avLst/>
          </a:prstGeom>
          <a:solidFill>
            <a:srgbClr val="FFFD9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900" dirty="0">
              <a:solidFill>
                <a:schemeClr val="tx1"/>
              </a:solidFill>
              <a:latin typeface="Gill Sans MT" charset="0"/>
              <a:ea typeface="Gill Sans MT" charset="0"/>
              <a:cs typeface="Gill Sans MT" charset="0"/>
            </a:endParaRPr>
          </a:p>
          <a:p>
            <a:pPr algn="ctr"/>
            <a:r>
              <a:rPr lang="de-AT" sz="1900" dirty="0">
                <a:solidFill>
                  <a:schemeClr val="tx1"/>
                </a:solidFill>
                <a:latin typeface="Gill Sans MT" charset="0"/>
                <a:ea typeface="Gill Sans MT" charset="0"/>
                <a:cs typeface="Gill Sans MT" charset="0"/>
              </a:rPr>
              <a:t>Comics zum Thema</a:t>
            </a:r>
          </a:p>
          <a:p>
            <a:pPr algn="ctr"/>
            <a:endParaRPr lang="de-AT" sz="900" dirty="0">
              <a:solidFill>
                <a:schemeClr val="tx1"/>
              </a:solidFill>
              <a:latin typeface="Gill Sans MT" charset="0"/>
              <a:ea typeface="Gill Sans MT" charset="0"/>
              <a:cs typeface="Gill Sans MT" charset="0"/>
            </a:endParaRPr>
          </a:p>
          <a:p>
            <a:pPr algn="ctr"/>
            <a:endParaRPr lang="de-AT" sz="900" dirty="0">
              <a:solidFill>
                <a:schemeClr val="tx1"/>
              </a:solidFill>
              <a:latin typeface="Gill Sans MT" charset="0"/>
              <a:ea typeface="Gill Sans MT" charset="0"/>
              <a:cs typeface="Gill Sans MT" charset="0"/>
            </a:endParaRPr>
          </a:p>
          <a:p>
            <a:pPr algn="ctr"/>
            <a:r>
              <a:rPr lang="de-AT" sz="900" dirty="0">
                <a:solidFill>
                  <a:schemeClr val="tx1"/>
                </a:solidFill>
                <a:latin typeface="Gill Sans MT" charset="0"/>
                <a:ea typeface="Gill Sans MT" charset="0"/>
                <a:cs typeface="Gill Sans MT" charset="0"/>
              </a:rPr>
              <a:t>www.saferinternet.at/zielgruppen/</a:t>
            </a:r>
          </a:p>
          <a:p>
            <a:pPr algn="ctr"/>
            <a:r>
              <a:rPr lang="de-AT" sz="900" dirty="0">
                <a:solidFill>
                  <a:schemeClr val="tx1"/>
                </a:solidFill>
                <a:latin typeface="Gill Sans MT" charset="0"/>
                <a:ea typeface="Gill Sans MT" charset="0"/>
                <a:cs typeface="Gill Sans MT" charset="0"/>
              </a:rPr>
              <a:t>jugendliche/comics/</a:t>
            </a:r>
          </a:p>
        </p:txBody>
      </p:sp>
      <p:sp>
        <p:nvSpPr>
          <p:cNvPr id="11" name="Rechteck 10">
            <a:extLst>
              <a:ext uri="{FF2B5EF4-FFF2-40B4-BE49-F238E27FC236}">
                <a16:creationId xmlns:a16="http://schemas.microsoft.com/office/drawing/2014/main" id="{E90D1863-1D83-C34D-9C1B-4BF1AD17DFF9}"/>
              </a:ext>
            </a:extLst>
          </p:cNvPr>
          <p:cNvSpPr/>
          <p:nvPr/>
        </p:nvSpPr>
        <p:spPr>
          <a:xfrm>
            <a:off x="3493504" y="961849"/>
            <a:ext cx="2149771" cy="1865745"/>
          </a:xfrm>
          <a:prstGeom prst="rect">
            <a:avLst/>
          </a:prstGeom>
          <a:solidFill>
            <a:srgbClr val="FFFD9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900" dirty="0">
              <a:solidFill>
                <a:schemeClr val="tx1"/>
              </a:solidFill>
              <a:latin typeface="Gill Sans MT" charset="0"/>
              <a:ea typeface="Gill Sans MT" charset="0"/>
              <a:cs typeface="Gill Sans MT" charset="0"/>
            </a:endParaRPr>
          </a:p>
          <a:p>
            <a:pPr algn="ctr"/>
            <a:r>
              <a:rPr lang="de-AT" sz="1900" dirty="0">
                <a:solidFill>
                  <a:schemeClr val="tx1"/>
                </a:solidFill>
                <a:latin typeface="Gill Sans MT" charset="0"/>
                <a:ea typeface="Gill Sans MT" charset="0"/>
                <a:cs typeface="Gill Sans MT" charset="0"/>
              </a:rPr>
              <a:t>Schulung für junge </a:t>
            </a:r>
            <a:r>
              <a:rPr lang="de-AT" sz="1900" dirty="0" err="1">
                <a:solidFill>
                  <a:schemeClr val="tx1"/>
                </a:solidFill>
                <a:latin typeface="Gill Sans MT" charset="0"/>
                <a:ea typeface="Gill Sans MT" charset="0"/>
                <a:cs typeface="Gill Sans MT" charset="0"/>
              </a:rPr>
              <a:t>OnlinerInnen</a:t>
            </a:r>
            <a:endParaRPr lang="de-AT" sz="1900" dirty="0">
              <a:solidFill>
                <a:schemeClr val="tx1"/>
              </a:solidFill>
              <a:latin typeface="Gill Sans MT" charset="0"/>
              <a:ea typeface="Gill Sans MT" charset="0"/>
              <a:cs typeface="Gill Sans MT" charset="0"/>
            </a:endParaRPr>
          </a:p>
          <a:p>
            <a:pPr algn="ctr"/>
            <a:endParaRPr lang="de-AT" sz="1900" dirty="0">
              <a:solidFill>
                <a:schemeClr val="tx1"/>
              </a:solidFill>
              <a:latin typeface="Gill Sans MT" charset="0"/>
              <a:ea typeface="Gill Sans MT" charset="0"/>
              <a:cs typeface="Gill Sans MT" charset="0"/>
            </a:endParaRPr>
          </a:p>
          <a:p>
            <a:pPr algn="ctr"/>
            <a:r>
              <a:rPr lang="de-AT" sz="900" dirty="0">
                <a:solidFill>
                  <a:schemeClr val="tx1"/>
                </a:solidFill>
                <a:latin typeface="Gill Sans MT" charset="0"/>
                <a:ea typeface="Gill Sans MT" charset="0"/>
                <a:cs typeface="Gill Sans MT" charset="0"/>
              </a:rPr>
              <a:t>Selbstdarstellung von Mädchen und Burschen in der Schule, Ü3</a:t>
            </a:r>
          </a:p>
        </p:txBody>
      </p:sp>
      <p:pic>
        <p:nvPicPr>
          <p:cNvPr id="15" name="Grafik 14">
            <a:hlinkClick r:id="rId6"/>
            <a:extLst>
              <a:ext uri="{FF2B5EF4-FFF2-40B4-BE49-F238E27FC236}">
                <a16:creationId xmlns:a16="http://schemas.microsoft.com/office/drawing/2014/main" id="{83CF6E59-FB2F-4E8B-A463-3BB3799DF86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230103" y="722154"/>
            <a:ext cx="505439" cy="710431"/>
          </a:xfrm>
          <a:prstGeom prst="rect">
            <a:avLst/>
          </a:prstGeom>
          <a:ln>
            <a:noFill/>
          </a:ln>
          <a:effectLst>
            <a:outerShdw blurRad="190500" algn="tl" rotWithShape="0">
              <a:srgbClr val="000000">
                <a:alpha val="70000"/>
              </a:srgbClr>
            </a:outerShdw>
          </a:effectLst>
        </p:spPr>
      </p:pic>
      <p:pic>
        <p:nvPicPr>
          <p:cNvPr id="16" name="Grafik 15">
            <a:hlinkClick r:id="rId6"/>
            <a:extLst>
              <a:ext uri="{FF2B5EF4-FFF2-40B4-BE49-F238E27FC236}">
                <a16:creationId xmlns:a16="http://schemas.microsoft.com/office/drawing/2014/main" id="{C37445F4-9682-4DCD-AB31-52F08F1B668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245713" y="3385100"/>
            <a:ext cx="505439" cy="710431"/>
          </a:xfrm>
          <a:prstGeom prst="rect">
            <a:avLst/>
          </a:prstGeom>
          <a:ln>
            <a:noFill/>
          </a:ln>
          <a:effectLst>
            <a:outerShdw blurRad="190500" algn="tl" rotWithShape="0">
              <a:srgbClr val="000000">
                <a:alpha val="70000"/>
              </a:srgbClr>
            </a:outerShdw>
          </a:effectLst>
        </p:spPr>
      </p:pic>
      <p:pic>
        <p:nvPicPr>
          <p:cNvPr id="17" name="Grafik 16">
            <a:hlinkClick r:id="rId6"/>
            <a:extLst>
              <a:ext uri="{FF2B5EF4-FFF2-40B4-BE49-F238E27FC236}">
                <a16:creationId xmlns:a16="http://schemas.microsoft.com/office/drawing/2014/main" id="{895A15FD-F070-44BF-A1B0-37689C96F72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776080" y="3386240"/>
            <a:ext cx="505439" cy="710431"/>
          </a:xfrm>
          <a:prstGeom prst="rect">
            <a:avLst/>
          </a:prstGeom>
          <a:ln>
            <a:noFill/>
          </a:ln>
          <a:effectLst>
            <a:outerShdw blurRad="190500" algn="tl" rotWithShape="0">
              <a:srgbClr val="000000">
                <a:alpha val="70000"/>
              </a:srgbClr>
            </a:outerShdw>
          </a:effectLst>
        </p:spPr>
      </p:pic>
      <p:sp>
        <p:nvSpPr>
          <p:cNvPr id="19" name="Textfeld 18">
            <a:extLst>
              <a:ext uri="{FF2B5EF4-FFF2-40B4-BE49-F238E27FC236}">
                <a16:creationId xmlns:a16="http://schemas.microsoft.com/office/drawing/2014/main" id="{60BBBF71-661A-4E13-87BF-2292C85FEE96}"/>
              </a:ext>
            </a:extLst>
          </p:cNvPr>
          <p:cNvSpPr txBox="1"/>
          <p:nvPr/>
        </p:nvSpPr>
        <p:spPr>
          <a:xfrm>
            <a:off x="1428033" y="6404779"/>
            <a:ext cx="7499073" cy="400110"/>
          </a:xfrm>
          <a:prstGeom prst="rect">
            <a:avLst/>
          </a:prstGeom>
          <a:noFill/>
        </p:spPr>
        <p:txBody>
          <a:bodyPr wrap="square" rtlCol="0">
            <a:spAutoFit/>
          </a:bodyPr>
          <a:lstStyle/>
          <a:p>
            <a:pPr algn="r"/>
            <a:r>
              <a:rPr lang="de-AT" sz="2000" dirty="0">
                <a:latin typeface="Gill Sans MT" panose="020B0502020104020203" pitchFamily="34" charset="0"/>
              </a:rPr>
              <a:t>Sicherheit</a:t>
            </a:r>
          </a:p>
        </p:txBody>
      </p:sp>
    </p:spTree>
    <p:extLst>
      <p:ext uri="{BB962C8B-B14F-4D97-AF65-F5344CB8AC3E}">
        <p14:creationId xmlns:p14="http://schemas.microsoft.com/office/powerpoint/2010/main" val="270043421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B8F5FFE0-6EC4-5F4C-8D1A-0493E5E4C19A}"/>
              </a:ext>
            </a:extLst>
          </p:cNvPr>
          <p:cNvSpPr>
            <a:spLocks noGrp="1"/>
          </p:cNvSpPr>
          <p:nvPr>
            <p:ph type="sldNum" sz="quarter" idx="12"/>
          </p:nvPr>
        </p:nvSpPr>
        <p:spPr/>
        <p:txBody>
          <a:bodyPr/>
          <a:lstStyle/>
          <a:p>
            <a:endParaRPr lang="de-AT" dirty="0"/>
          </a:p>
        </p:txBody>
      </p:sp>
      <p:sp>
        <p:nvSpPr>
          <p:cNvPr id="5" name="Rechteck 4">
            <a:hlinkClick r:id="rId3"/>
            <a:extLst>
              <a:ext uri="{FF2B5EF4-FFF2-40B4-BE49-F238E27FC236}">
                <a16:creationId xmlns:a16="http://schemas.microsoft.com/office/drawing/2014/main" id="{218775A4-9551-E146-A7F6-36A21C9B1B81}"/>
              </a:ext>
            </a:extLst>
          </p:cNvPr>
          <p:cNvSpPr/>
          <p:nvPr/>
        </p:nvSpPr>
        <p:spPr>
          <a:xfrm>
            <a:off x="734913" y="1898865"/>
            <a:ext cx="2149771" cy="1865745"/>
          </a:xfrm>
          <a:prstGeom prst="rect">
            <a:avLst/>
          </a:prstGeom>
          <a:solidFill>
            <a:schemeClr val="accent1">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900" dirty="0">
                <a:solidFill>
                  <a:schemeClr val="tx1"/>
                </a:solidFill>
                <a:latin typeface="Gill Sans MT" panose="020B0502020104020203" pitchFamily="34" charset="0"/>
              </a:rPr>
              <a:t>Expertenquiz „Hilf Saferinternet.at“</a:t>
            </a:r>
          </a:p>
          <a:p>
            <a:pPr algn="ctr"/>
            <a:endParaRPr lang="de-AT" sz="1900" dirty="0">
              <a:solidFill>
                <a:schemeClr val="tx1"/>
              </a:solidFill>
              <a:latin typeface="Gill Sans MT" panose="020B0502020104020203" pitchFamily="34" charset="0"/>
            </a:endParaRPr>
          </a:p>
          <a:p>
            <a:pPr algn="ctr"/>
            <a:r>
              <a:rPr lang="de-AT" sz="900" dirty="0">
                <a:solidFill>
                  <a:schemeClr val="tx1"/>
                </a:solidFill>
                <a:latin typeface="Gill Sans MT" panose="020B0502020104020203" pitchFamily="34" charset="0"/>
              </a:rPr>
              <a:t>ExpertInnen-Quiz</a:t>
            </a:r>
          </a:p>
          <a:p>
            <a:pPr algn="ctr"/>
            <a:endParaRPr lang="de-AT" sz="900" dirty="0">
              <a:solidFill>
                <a:schemeClr val="tx1"/>
              </a:solidFill>
              <a:latin typeface="Gill Sans MT" panose="020B0502020104020203" pitchFamily="34" charset="0"/>
            </a:endParaRPr>
          </a:p>
          <a:p>
            <a:pPr algn="ctr"/>
            <a:r>
              <a:rPr lang="de-AT" sz="900" dirty="0">
                <a:solidFill>
                  <a:schemeClr val="tx1"/>
                </a:solidFill>
                <a:latin typeface="Gill Sans MT" panose="020B0502020104020203" pitchFamily="34" charset="0"/>
              </a:rPr>
              <a:t>www.saferinternet.at/quiz/</a:t>
            </a:r>
          </a:p>
        </p:txBody>
      </p:sp>
      <p:sp>
        <p:nvSpPr>
          <p:cNvPr id="11" name="Rechteck 10">
            <a:extLst>
              <a:ext uri="{FF2B5EF4-FFF2-40B4-BE49-F238E27FC236}">
                <a16:creationId xmlns:a16="http://schemas.microsoft.com/office/drawing/2014/main" id="{189289FD-DBC1-584A-927A-B65512E1B2F3}"/>
              </a:ext>
            </a:extLst>
          </p:cNvPr>
          <p:cNvSpPr/>
          <p:nvPr/>
        </p:nvSpPr>
        <p:spPr>
          <a:xfrm>
            <a:off x="6022262" y="1906327"/>
            <a:ext cx="2149771" cy="1865745"/>
          </a:xfrm>
          <a:prstGeom prst="rect">
            <a:avLst/>
          </a:prstGeom>
          <a:solidFill>
            <a:schemeClr val="accent1">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900" dirty="0">
                <a:solidFill>
                  <a:schemeClr val="tx1"/>
                </a:solidFill>
                <a:latin typeface="Gill Sans MT" panose="020B0502020104020203" pitchFamily="34" charset="0"/>
              </a:rPr>
              <a:t>Schulung für junge </a:t>
            </a:r>
            <a:r>
              <a:rPr lang="de-AT" sz="1900" dirty="0" err="1">
                <a:solidFill>
                  <a:schemeClr val="tx1"/>
                </a:solidFill>
                <a:latin typeface="Gill Sans MT" panose="020B0502020104020203" pitchFamily="34" charset="0"/>
              </a:rPr>
              <a:t>OnlinerInnen</a:t>
            </a:r>
            <a:endParaRPr lang="de-AT" sz="1900" dirty="0">
              <a:solidFill>
                <a:schemeClr val="tx1"/>
              </a:solidFill>
              <a:latin typeface="Gill Sans MT" panose="020B0502020104020203" pitchFamily="34" charset="0"/>
            </a:endParaRPr>
          </a:p>
          <a:p>
            <a:pPr algn="ctr"/>
            <a:endParaRPr lang="de-AT" sz="1900" dirty="0">
              <a:solidFill>
                <a:schemeClr val="tx1"/>
              </a:solidFill>
              <a:latin typeface="Gill Sans MT" panose="020B0502020104020203" pitchFamily="34" charset="0"/>
            </a:endParaRPr>
          </a:p>
          <a:p>
            <a:pPr algn="ctr"/>
            <a:r>
              <a:rPr lang="de-AT" sz="900" dirty="0">
                <a:solidFill>
                  <a:schemeClr val="tx1"/>
                </a:solidFill>
                <a:latin typeface="Gill Sans MT" panose="020B0502020104020203" pitchFamily="34" charset="0"/>
              </a:rPr>
              <a:t>Selbstdarstellung von Mädchen und Burschen in der Schule, Ü3</a:t>
            </a:r>
          </a:p>
        </p:txBody>
      </p:sp>
      <p:sp>
        <p:nvSpPr>
          <p:cNvPr id="12" name="Rechteck 11">
            <a:extLst>
              <a:ext uri="{FF2B5EF4-FFF2-40B4-BE49-F238E27FC236}">
                <a16:creationId xmlns:a16="http://schemas.microsoft.com/office/drawing/2014/main" id="{3A4D0F4F-62D1-BB4F-A635-D73EBD59257E}"/>
              </a:ext>
            </a:extLst>
          </p:cNvPr>
          <p:cNvSpPr/>
          <p:nvPr/>
        </p:nvSpPr>
        <p:spPr>
          <a:xfrm>
            <a:off x="3376308" y="1898864"/>
            <a:ext cx="2149771" cy="1865745"/>
          </a:xfrm>
          <a:prstGeom prst="rect">
            <a:avLst/>
          </a:prstGeom>
          <a:solidFill>
            <a:schemeClr val="accent1">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900" dirty="0">
                <a:solidFill>
                  <a:schemeClr val="tx1"/>
                </a:solidFill>
                <a:latin typeface="Gill Sans MT" charset="0"/>
                <a:ea typeface="Gill Sans MT" charset="0"/>
                <a:cs typeface="Gill Sans MT" charset="0"/>
              </a:rPr>
              <a:t>Digitale Geräte im Unterricht nutzen</a:t>
            </a:r>
          </a:p>
          <a:p>
            <a:pPr algn="ctr"/>
            <a:endParaRPr lang="de-AT" sz="1900" dirty="0">
              <a:solidFill>
                <a:schemeClr val="tx1"/>
              </a:solidFill>
              <a:latin typeface="Gill Sans MT" charset="0"/>
              <a:ea typeface="Gill Sans MT" charset="0"/>
              <a:cs typeface="Gill Sans MT" charset="0"/>
            </a:endParaRPr>
          </a:p>
          <a:p>
            <a:pPr algn="ctr"/>
            <a:r>
              <a:rPr lang="de-AT" sz="900" dirty="0">
                <a:solidFill>
                  <a:schemeClr val="tx1"/>
                </a:solidFill>
                <a:latin typeface="Gill Sans MT" charset="0"/>
                <a:ea typeface="Gill Sans MT" charset="0"/>
                <a:cs typeface="Gill Sans MT" charset="0"/>
              </a:rPr>
              <a:t>Handy in der Schule (ab S. 30)</a:t>
            </a:r>
          </a:p>
        </p:txBody>
      </p:sp>
      <p:pic>
        <p:nvPicPr>
          <p:cNvPr id="14" name="Grafik 13">
            <a:hlinkClick r:id="rId4"/>
            <a:extLst>
              <a:ext uri="{FF2B5EF4-FFF2-40B4-BE49-F238E27FC236}">
                <a16:creationId xmlns:a16="http://schemas.microsoft.com/office/drawing/2014/main" id="{C5B60526-EA5B-4BFF-88D4-963799FA011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44324" y="1550302"/>
            <a:ext cx="502347" cy="712049"/>
          </a:xfrm>
          <a:prstGeom prst="rect">
            <a:avLst/>
          </a:prstGeom>
          <a:ln>
            <a:noFill/>
          </a:ln>
          <a:effectLst>
            <a:outerShdw blurRad="190500" algn="tl" rotWithShape="0">
              <a:srgbClr val="000000">
                <a:alpha val="70000"/>
              </a:srgbClr>
            </a:outerShdw>
          </a:effectLst>
        </p:spPr>
      </p:pic>
      <p:pic>
        <p:nvPicPr>
          <p:cNvPr id="15" name="Grafik 14">
            <a:hlinkClick r:id="rId6"/>
            <a:extLst>
              <a:ext uri="{FF2B5EF4-FFF2-40B4-BE49-F238E27FC236}">
                <a16:creationId xmlns:a16="http://schemas.microsoft.com/office/drawing/2014/main" id="{5CE4B799-EFD4-4169-9183-5BA5012AE6C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814851" y="1534679"/>
            <a:ext cx="505439" cy="710431"/>
          </a:xfrm>
          <a:prstGeom prst="rect">
            <a:avLst/>
          </a:prstGeom>
          <a:ln>
            <a:noFill/>
          </a:ln>
          <a:effectLst>
            <a:outerShdw blurRad="190500" algn="tl" rotWithShape="0">
              <a:srgbClr val="000000">
                <a:alpha val="70000"/>
              </a:srgbClr>
            </a:outerShdw>
          </a:effectLst>
        </p:spPr>
      </p:pic>
      <p:sp>
        <p:nvSpPr>
          <p:cNvPr id="13" name="Textfeld 12">
            <a:extLst>
              <a:ext uri="{FF2B5EF4-FFF2-40B4-BE49-F238E27FC236}">
                <a16:creationId xmlns:a16="http://schemas.microsoft.com/office/drawing/2014/main" id="{C44966D5-D70F-42E7-8D3C-447C82306176}"/>
              </a:ext>
            </a:extLst>
          </p:cNvPr>
          <p:cNvSpPr txBox="1"/>
          <p:nvPr/>
        </p:nvSpPr>
        <p:spPr>
          <a:xfrm>
            <a:off x="1550772" y="6446876"/>
            <a:ext cx="7499073" cy="400110"/>
          </a:xfrm>
          <a:prstGeom prst="rect">
            <a:avLst/>
          </a:prstGeom>
          <a:noFill/>
        </p:spPr>
        <p:txBody>
          <a:bodyPr wrap="square" rtlCol="0">
            <a:spAutoFit/>
          </a:bodyPr>
          <a:lstStyle/>
          <a:p>
            <a:pPr algn="r"/>
            <a:r>
              <a:rPr lang="de-AT" sz="2000" dirty="0">
                <a:latin typeface="Gill Sans MT" panose="020B0502020104020203" pitchFamily="34" charset="0"/>
              </a:rPr>
              <a:t>Technische Problemlösung</a:t>
            </a:r>
          </a:p>
        </p:txBody>
      </p:sp>
    </p:spTree>
    <p:extLst>
      <p:ext uri="{BB962C8B-B14F-4D97-AF65-F5344CB8AC3E}">
        <p14:creationId xmlns:p14="http://schemas.microsoft.com/office/powerpoint/2010/main" val="127210920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B8F5FFE0-6EC4-5F4C-8D1A-0493E5E4C19A}"/>
              </a:ext>
            </a:extLst>
          </p:cNvPr>
          <p:cNvSpPr>
            <a:spLocks noGrp="1"/>
          </p:cNvSpPr>
          <p:nvPr>
            <p:ph type="sldNum" sz="quarter" idx="12"/>
          </p:nvPr>
        </p:nvSpPr>
        <p:spPr/>
        <p:txBody>
          <a:bodyPr/>
          <a:lstStyle/>
          <a:p>
            <a:endParaRPr lang="de-AT" dirty="0"/>
          </a:p>
        </p:txBody>
      </p:sp>
      <p:sp>
        <p:nvSpPr>
          <p:cNvPr id="5" name="Rechteck 4">
            <a:extLst>
              <a:ext uri="{FF2B5EF4-FFF2-40B4-BE49-F238E27FC236}">
                <a16:creationId xmlns:a16="http://schemas.microsoft.com/office/drawing/2014/main" id="{D48ED0C8-9F23-5449-AD58-A5F42D94AC5C}"/>
              </a:ext>
            </a:extLst>
          </p:cNvPr>
          <p:cNvSpPr/>
          <p:nvPr/>
        </p:nvSpPr>
        <p:spPr>
          <a:xfrm>
            <a:off x="718130" y="2313833"/>
            <a:ext cx="2149771" cy="1865745"/>
          </a:xfrm>
          <a:prstGeom prst="rect">
            <a:avLst/>
          </a:prstGeom>
          <a:solidFill>
            <a:srgbClr val="60AD6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900" dirty="0">
                <a:solidFill>
                  <a:schemeClr val="tx1"/>
                </a:solidFill>
                <a:latin typeface="Gill Sans MT" panose="020B0502020104020203" pitchFamily="34" charset="0"/>
              </a:rPr>
              <a:t>QR Schnitzeljagd</a:t>
            </a:r>
          </a:p>
          <a:p>
            <a:pPr algn="ctr"/>
            <a:endParaRPr lang="de-AT" sz="1900" dirty="0">
              <a:solidFill>
                <a:schemeClr val="tx1"/>
              </a:solidFill>
              <a:latin typeface="Gill Sans MT" panose="020B0502020104020203" pitchFamily="34" charset="0"/>
            </a:endParaRPr>
          </a:p>
          <a:p>
            <a:pPr algn="ctr"/>
            <a:r>
              <a:rPr lang="de-AT" sz="900" dirty="0">
                <a:solidFill>
                  <a:schemeClr val="tx1"/>
                </a:solidFill>
                <a:latin typeface="Gill Sans MT" panose="020B0502020104020203" pitchFamily="34" charset="0"/>
              </a:rPr>
              <a:t>Handy in der Schule, Ü6</a:t>
            </a:r>
          </a:p>
        </p:txBody>
      </p:sp>
      <p:sp>
        <p:nvSpPr>
          <p:cNvPr id="11" name="Rechteck 10">
            <a:extLst>
              <a:ext uri="{FF2B5EF4-FFF2-40B4-BE49-F238E27FC236}">
                <a16:creationId xmlns:a16="http://schemas.microsoft.com/office/drawing/2014/main" id="{6A740214-F77D-2F45-B9CD-6453CA3F119A}"/>
              </a:ext>
            </a:extLst>
          </p:cNvPr>
          <p:cNvSpPr/>
          <p:nvPr/>
        </p:nvSpPr>
        <p:spPr>
          <a:xfrm>
            <a:off x="6019167" y="2318802"/>
            <a:ext cx="2149771" cy="1865745"/>
          </a:xfrm>
          <a:prstGeom prst="rect">
            <a:avLst/>
          </a:prstGeom>
          <a:solidFill>
            <a:srgbClr val="60AD6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900" dirty="0">
                <a:solidFill>
                  <a:schemeClr val="tx1"/>
                </a:solidFill>
                <a:latin typeface="Gill Sans MT" panose="020B0502020104020203" pitchFamily="34" charset="0"/>
              </a:rPr>
              <a:t>Leben ohne Handy</a:t>
            </a:r>
          </a:p>
          <a:p>
            <a:pPr algn="ctr"/>
            <a:endParaRPr lang="de-AT" sz="1900" dirty="0">
              <a:solidFill>
                <a:schemeClr val="tx1"/>
              </a:solidFill>
              <a:latin typeface="Gill Sans MT" panose="020B0502020104020203" pitchFamily="34" charset="0"/>
            </a:endParaRPr>
          </a:p>
          <a:p>
            <a:pPr algn="ctr"/>
            <a:r>
              <a:rPr lang="de-AT" sz="900" dirty="0">
                <a:solidFill>
                  <a:schemeClr val="tx1"/>
                </a:solidFill>
                <a:latin typeface="Gill Sans MT" panose="020B0502020104020203" pitchFamily="34" charset="0"/>
              </a:rPr>
              <a:t>Handy in der Schule, Ü1</a:t>
            </a:r>
          </a:p>
        </p:txBody>
      </p:sp>
      <p:sp>
        <p:nvSpPr>
          <p:cNvPr id="12" name="Rechteck 11">
            <a:extLst>
              <a:ext uri="{FF2B5EF4-FFF2-40B4-BE49-F238E27FC236}">
                <a16:creationId xmlns:a16="http://schemas.microsoft.com/office/drawing/2014/main" id="{D960F55F-F574-D748-BFD6-89139F02EE9D}"/>
              </a:ext>
            </a:extLst>
          </p:cNvPr>
          <p:cNvSpPr/>
          <p:nvPr/>
        </p:nvSpPr>
        <p:spPr>
          <a:xfrm>
            <a:off x="3361893" y="2316317"/>
            <a:ext cx="2149771" cy="1865745"/>
          </a:xfrm>
          <a:prstGeom prst="rect">
            <a:avLst/>
          </a:prstGeom>
          <a:solidFill>
            <a:srgbClr val="60AD6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900" dirty="0">
                <a:solidFill>
                  <a:schemeClr val="tx1"/>
                </a:solidFill>
                <a:latin typeface="Gill Sans MT" charset="0"/>
                <a:ea typeface="Gill Sans MT" charset="0"/>
                <a:cs typeface="Gill Sans MT" charset="0"/>
              </a:rPr>
              <a:t>Learning Apps zu Cyber-Mobbing</a:t>
            </a:r>
          </a:p>
          <a:p>
            <a:pPr algn="ctr"/>
            <a:endParaRPr lang="de-AT" sz="1900" dirty="0">
              <a:solidFill>
                <a:schemeClr val="tx1"/>
              </a:solidFill>
              <a:latin typeface="Gill Sans MT" charset="0"/>
              <a:ea typeface="Gill Sans MT" charset="0"/>
              <a:cs typeface="Gill Sans MT" charset="0"/>
            </a:endParaRPr>
          </a:p>
          <a:p>
            <a:pPr algn="ctr"/>
            <a:r>
              <a:rPr lang="de-AT" sz="900" dirty="0">
                <a:solidFill>
                  <a:schemeClr val="tx1"/>
                </a:solidFill>
                <a:latin typeface="Gill Sans MT" charset="0"/>
                <a:ea typeface="Gill Sans MT" charset="0"/>
                <a:cs typeface="Gill Sans MT" charset="0"/>
              </a:rPr>
              <a:t>Handy in der Schule, Ü10</a:t>
            </a:r>
          </a:p>
        </p:txBody>
      </p:sp>
      <p:pic>
        <p:nvPicPr>
          <p:cNvPr id="13" name="Grafik 12">
            <a:hlinkClick r:id="rId3"/>
            <a:extLst>
              <a:ext uri="{FF2B5EF4-FFF2-40B4-BE49-F238E27FC236}">
                <a16:creationId xmlns:a16="http://schemas.microsoft.com/office/drawing/2014/main" id="{10AC04E5-8547-4433-91F5-D420D76DD78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60490" y="1957808"/>
            <a:ext cx="502347" cy="712049"/>
          </a:xfrm>
          <a:prstGeom prst="rect">
            <a:avLst/>
          </a:prstGeom>
          <a:ln>
            <a:noFill/>
          </a:ln>
          <a:effectLst>
            <a:outerShdw blurRad="190500" algn="tl" rotWithShape="0">
              <a:srgbClr val="000000">
                <a:alpha val="70000"/>
              </a:srgbClr>
            </a:outerShdw>
          </a:effectLst>
        </p:spPr>
      </p:pic>
      <p:pic>
        <p:nvPicPr>
          <p:cNvPr id="14" name="Grafik 13">
            <a:hlinkClick r:id="rId3"/>
            <a:extLst>
              <a:ext uri="{FF2B5EF4-FFF2-40B4-BE49-F238E27FC236}">
                <a16:creationId xmlns:a16="http://schemas.microsoft.com/office/drawing/2014/main" id="{AA6A45FF-B821-4DC8-8D09-D7921DEB02C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60255" y="1957808"/>
            <a:ext cx="502347" cy="712049"/>
          </a:xfrm>
          <a:prstGeom prst="rect">
            <a:avLst/>
          </a:prstGeom>
          <a:ln>
            <a:noFill/>
          </a:ln>
          <a:effectLst>
            <a:outerShdw blurRad="190500" algn="tl" rotWithShape="0">
              <a:srgbClr val="000000">
                <a:alpha val="70000"/>
              </a:srgbClr>
            </a:outerShdw>
          </a:effectLst>
        </p:spPr>
      </p:pic>
      <p:pic>
        <p:nvPicPr>
          <p:cNvPr id="15" name="Grafik 14">
            <a:hlinkClick r:id="rId3"/>
            <a:extLst>
              <a:ext uri="{FF2B5EF4-FFF2-40B4-BE49-F238E27FC236}">
                <a16:creationId xmlns:a16="http://schemas.microsoft.com/office/drawing/2014/main" id="{B01DF02D-AFEC-4AD9-B060-E38A8D23FB4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94315" y="1957808"/>
            <a:ext cx="502347" cy="712049"/>
          </a:xfrm>
          <a:prstGeom prst="rect">
            <a:avLst/>
          </a:prstGeom>
          <a:ln>
            <a:noFill/>
          </a:ln>
          <a:effectLst>
            <a:outerShdw blurRad="190500" algn="tl" rotWithShape="0">
              <a:srgbClr val="000000">
                <a:alpha val="70000"/>
              </a:srgbClr>
            </a:outerShdw>
          </a:effectLst>
        </p:spPr>
      </p:pic>
      <p:sp>
        <p:nvSpPr>
          <p:cNvPr id="17" name="Textfeld 16">
            <a:extLst>
              <a:ext uri="{FF2B5EF4-FFF2-40B4-BE49-F238E27FC236}">
                <a16:creationId xmlns:a16="http://schemas.microsoft.com/office/drawing/2014/main" id="{76C7B0D8-6074-427A-ADB5-3F0F6CBE39D1}"/>
              </a:ext>
            </a:extLst>
          </p:cNvPr>
          <p:cNvSpPr txBox="1"/>
          <p:nvPr/>
        </p:nvSpPr>
        <p:spPr>
          <a:xfrm>
            <a:off x="1446443" y="6406459"/>
            <a:ext cx="7499073" cy="400110"/>
          </a:xfrm>
          <a:prstGeom prst="rect">
            <a:avLst/>
          </a:prstGeom>
          <a:noFill/>
        </p:spPr>
        <p:txBody>
          <a:bodyPr wrap="square" rtlCol="0">
            <a:spAutoFit/>
          </a:bodyPr>
          <a:lstStyle/>
          <a:p>
            <a:pPr algn="r"/>
            <a:r>
              <a:rPr lang="de-AT" sz="2000" dirty="0">
                <a:latin typeface="Gill Sans MT" panose="020B0502020104020203" pitchFamily="34" charset="0"/>
              </a:rPr>
              <a:t>Computational </a:t>
            </a:r>
            <a:r>
              <a:rPr lang="de-AT" sz="2000" dirty="0" err="1">
                <a:latin typeface="Gill Sans MT" panose="020B0502020104020203" pitchFamily="34" charset="0"/>
              </a:rPr>
              <a:t>Thinking</a:t>
            </a:r>
            <a:endParaRPr lang="de-AT" sz="2000" dirty="0">
              <a:latin typeface="Gill Sans MT" panose="020B0502020104020203" pitchFamily="34" charset="0"/>
            </a:endParaRPr>
          </a:p>
        </p:txBody>
      </p:sp>
    </p:spTree>
    <p:extLst>
      <p:ext uri="{BB962C8B-B14F-4D97-AF65-F5344CB8AC3E}">
        <p14:creationId xmlns:p14="http://schemas.microsoft.com/office/powerpoint/2010/main" val="193472576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0138D855-73BD-402B-864F-1CCE9340D4A6}"/>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Saferinternet.at in der AHS</a:t>
            </a:r>
            <a:endParaRPr lang="de-AT" sz="1900" dirty="0">
              <a:latin typeface="+mj-lt"/>
            </a:endParaRPr>
          </a:p>
        </p:txBody>
      </p:sp>
      <p:sp>
        <p:nvSpPr>
          <p:cNvPr id="10" name="Inhaltsplatzhalter 2">
            <a:extLst>
              <a:ext uri="{FF2B5EF4-FFF2-40B4-BE49-F238E27FC236}">
                <a16:creationId xmlns:a16="http://schemas.microsoft.com/office/drawing/2014/main" id="{11C8506D-6997-4B2E-8196-71BBEDF8072B}"/>
              </a:ext>
            </a:extLst>
          </p:cNvPr>
          <p:cNvSpPr txBox="1">
            <a:spLocks/>
          </p:cNvSpPr>
          <p:nvPr/>
        </p:nvSpPr>
        <p:spPr>
          <a:xfrm>
            <a:off x="805765" y="1575880"/>
            <a:ext cx="7886700" cy="4620639"/>
          </a:xfrm>
          <a:prstGeom prst="rect">
            <a:avLst/>
          </a:prstGeom>
        </p:spPr>
        <p:txBody>
          <a:bodyPr vert="horz" lIns="91440" tIns="45720" rIns="91440" bIns="45720" rtlCol="0">
            <a:normAutofit/>
          </a:bodyPr>
          <a:lstStyle>
            <a:lvl1pPr marL="514350" indent="-514350" algn="l" defTabSz="914400" rtl="0" eaLnBrk="1" latinLnBrk="0" hangingPunct="1">
              <a:lnSpc>
                <a:spcPct val="90000"/>
              </a:lnSpc>
              <a:spcBef>
                <a:spcPts val="1000"/>
              </a:spcBef>
              <a:buClr>
                <a:srgbClr val="F39200"/>
              </a:buClr>
              <a:buFontTx/>
              <a:buBlip>
                <a:blip r:embed="rId3"/>
              </a:buBlip>
              <a:defRPr sz="1800" kern="1200">
                <a:solidFill>
                  <a:srgbClr val="434F55"/>
                </a:solidFill>
                <a:latin typeface="+mj-lt"/>
                <a:ea typeface="+mn-ea"/>
                <a:cs typeface="+mn-cs"/>
              </a:defRPr>
            </a:lvl1pPr>
            <a:lvl2pPr marL="896938" indent="-439738"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2pPr>
            <a:lvl3pPr marL="1371600" indent="-4572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3pPr>
            <a:lvl4pPr marL="1600200" indent="-2286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4pPr>
            <a:lvl5pPr marL="2057400" indent="-228600" algn="l" defTabSz="914400" rtl="0" eaLnBrk="1" latinLnBrk="0" hangingPunct="1">
              <a:lnSpc>
                <a:spcPct val="90000"/>
              </a:lnSpc>
              <a:spcBef>
                <a:spcPts val="500"/>
              </a:spcBef>
              <a:buClr>
                <a:srgbClr val="F39200"/>
              </a:buClr>
              <a:buFontTx/>
              <a:buBlip>
                <a:blip r:embed="rId3"/>
              </a:buBlip>
              <a:defRPr sz="1800" kern="1200">
                <a:solidFill>
                  <a:srgbClr val="434F55"/>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defRPr/>
            </a:pPr>
            <a:endParaRPr lang="de-AT" sz="2000" dirty="0">
              <a:solidFill>
                <a:schemeClr val="bg1"/>
              </a:solidFill>
              <a:latin typeface="Gill Sans MT" panose="020B0502020104020203" pitchFamily="34" charset="0"/>
              <a:cs typeface="Arial"/>
            </a:endParaRPr>
          </a:p>
        </p:txBody>
      </p:sp>
      <p:sp>
        <p:nvSpPr>
          <p:cNvPr id="28" name="Rechteck 27">
            <a:extLst>
              <a:ext uri="{FF2B5EF4-FFF2-40B4-BE49-F238E27FC236}">
                <a16:creationId xmlns:a16="http://schemas.microsoft.com/office/drawing/2014/main" id="{B89739C1-F5FC-40C6-940E-9B45C5308AA9}"/>
              </a:ext>
            </a:extLst>
          </p:cNvPr>
          <p:cNvSpPr/>
          <p:nvPr/>
        </p:nvSpPr>
        <p:spPr>
          <a:xfrm>
            <a:off x="4693621" y="1333958"/>
            <a:ext cx="4109134" cy="1859185"/>
          </a:xfrm>
          <a:prstGeom prst="rect">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de-AT" sz="2000" b="1" dirty="0">
                <a:solidFill>
                  <a:schemeClr val="tx1"/>
                </a:solidFill>
                <a:latin typeface="Gill Sans MT" panose="020B0502020104020203" pitchFamily="34" charset="0"/>
                <a:cs typeface="Arial"/>
              </a:rPr>
              <a:t>SchülerInnen:</a:t>
            </a:r>
          </a:p>
          <a:p>
            <a:pPr>
              <a:defRPr/>
            </a:pPr>
            <a:r>
              <a:rPr lang="de-AT" sz="2000" dirty="0">
                <a:solidFill>
                  <a:schemeClr val="tx1"/>
                </a:solidFill>
                <a:latin typeface="Gill Sans MT" panose="020B0502020104020203" pitchFamily="34" charset="0"/>
                <a:cs typeface="Arial"/>
              </a:rPr>
              <a:t>Peertraining:</a:t>
            </a:r>
          </a:p>
          <a:p>
            <a:pPr>
              <a:defRPr/>
            </a:pPr>
            <a:r>
              <a:rPr lang="de-AT" sz="2000" dirty="0">
                <a:solidFill>
                  <a:schemeClr val="tx1"/>
                </a:solidFill>
                <a:latin typeface="Gill Sans MT" panose="020B0502020104020203" pitchFamily="34" charset="0"/>
                <a:cs typeface="Arial"/>
              </a:rPr>
              <a:t>Peermediatorinnen und Peermediatoren</a:t>
            </a:r>
          </a:p>
          <a:p>
            <a:pPr>
              <a:defRPr/>
            </a:pPr>
            <a:r>
              <a:rPr lang="de-AT" sz="2000" dirty="0">
                <a:solidFill>
                  <a:schemeClr val="tx1"/>
                </a:solidFill>
                <a:latin typeface="Gill Sans MT" panose="020B0502020104020203" pitchFamily="34" charset="0"/>
                <a:cs typeface="Arial"/>
              </a:rPr>
              <a:t>Eine Klasse schult Unterstufe</a:t>
            </a:r>
            <a:endParaRPr lang="de-AT" sz="2000" b="1" dirty="0">
              <a:solidFill>
                <a:schemeClr val="tx1"/>
              </a:solidFill>
              <a:latin typeface="Gill Sans MT" panose="020B0502020104020203" pitchFamily="34" charset="0"/>
              <a:cs typeface="Arial"/>
            </a:endParaRPr>
          </a:p>
        </p:txBody>
      </p:sp>
      <p:sp>
        <p:nvSpPr>
          <p:cNvPr id="16" name="Rechteck 15">
            <a:extLst>
              <a:ext uri="{FF2B5EF4-FFF2-40B4-BE49-F238E27FC236}">
                <a16:creationId xmlns:a16="http://schemas.microsoft.com/office/drawing/2014/main" id="{C987F048-799F-4C0C-9A57-D4BAB808601E}"/>
              </a:ext>
            </a:extLst>
          </p:cNvPr>
          <p:cNvSpPr/>
          <p:nvPr/>
        </p:nvSpPr>
        <p:spPr>
          <a:xfrm>
            <a:off x="4693621" y="3313648"/>
            <a:ext cx="4109134" cy="1859185"/>
          </a:xfrm>
          <a:prstGeom prst="rect">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de-AT" sz="2000" b="1" dirty="0">
                <a:solidFill>
                  <a:schemeClr val="tx1"/>
                </a:solidFill>
                <a:latin typeface="Gill Sans MT" panose="020B0502020104020203" pitchFamily="34" charset="0"/>
                <a:cs typeface="Arial"/>
              </a:rPr>
              <a:t>Eltern: </a:t>
            </a:r>
          </a:p>
          <a:p>
            <a:pPr>
              <a:defRPr/>
            </a:pPr>
            <a:r>
              <a:rPr lang="de-AT" sz="2000" dirty="0">
                <a:solidFill>
                  <a:schemeClr val="tx1"/>
                </a:solidFill>
                <a:latin typeface="Gill Sans MT" panose="020B0502020104020203" pitchFamily="34" charset="0"/>
                <a:cs typeface="Arial"/>
              </a:rPr>
              <a:t>Elternabend Unterstufe</a:t>
            </a:r>
          </a:p>
          <a:p>
            <a:pPr>
              <a:defRPr/>
            </a:pPr>
            <a:r>
              <a:rPr lang="de-AT" sz="2000" dirty="0">
                <a:solidFill>
                  <a:schemeClr val="tx1"/>
                </a:solidFill>
                <a:latin typeface="Gill Sans MT" panose="020B0502020104020203" pitchFamily="34" charset="0"/>
                <a:cs typeface="Arial"/>
              </a:rPr>
              <a:t>SchülerInnen schulen Eltern</a:t>
            </a:r>
          </a:p>
          <a:p>
            <a:pPr>
              <a:defRPr/>
            </a:pPr>
            <a:r>
              <a:rPr lang="de-AT" sz="2000" dirty="0">
                <a:solidFill>
                  <a:schemeClr val="tx1"/>
                </a:solidFill>
                <a:latin typeface="Gill Sans MT" panose="020B0502020104020203" pitchFamily="34" charset="0"/>
                <a:cs typeface="Arial"/>
              </a:rPr>
              <a:t>Klassenweiser Elternabend</a:t>
            </a:r>
            <a:endParaRPr lang="de-AT" sz="2000" b="1" dirty="0">
              <a:solidFill>
                <a:schemeClr val="tx1"/>
              </a:solidFill>
              <a:latin typeface="Gill Sans MT" panose="020B0502020104020203" pitchFamily="34" charset="0"/>
              <a:cs typeface="Arial"/>
            </a:endParaRPr>
          </a:p>
        </p:txBody>
      </p:sp>
      <p:sp>
        <p:nvSpPr>
          <p:cNvPr id="17" name="Rechteck 16">
            <a:extLst>
              <a:ext uri="{FF2B5EF4-FFF2-40B4-BE49-F238E27FC236}">
                <a16:creationId xmlns:a16="http://schemas.microsoft.com/office/drawing/2014/main" id="{84D86A08-D233-4690-A90D-988DC84E3808}"/>
              </a:ext>
            </a:extLst>
          </p:cNvPr>
          <p:cNvSpPr/>
          <p:nvPr/>
        </p:nvSpPr>
        <p:spPr>
          <a:xfrm>
            <a:off x="451535" y="3317588"/>
            <a:ext cx="4092719" cy="1859185"/>
          </a:xfrm>
          <a:prstGeom prst="rect">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de-AT" sz="2000" b="1" dirty="0">
                <a:solidFill>
                  <a:schemeClr val="tx1"/>
                </a:solidFill>
                <a:latin typeface="Gill Sans MT" panose="020B0502020104020203" pitchFamily="34" charset="0"/>
                <a:cs typeface="Arial"/>
              </a:rPr>
              <a:t>Lehrende: </a:t>
            </a:r>
          </a:p>
          <a:p>
            <a:pPr>
              <a:defRPr/>
            </a:pPr>
            <a:r>
              <a:rPr lang="de-AT" sz="2000" dirty="0" err="1">
                <a:solidFill>
                  <a:schemeClr val="tx1"/>
                </a:solidFill>
                <a:latin typeface="Gill Sans MT" panose="020B0502020104020203" pitchFamily="34" charset="0"/>
                <a:cs typeface="Arial"/>
              </a:rPr>
              <a:t>SchiLF</a:t>
            </a:r>
            <a:r>
              <a:rPr lang="de-AT" sz="2000" dirty="0">
                <a:solidFill>
                  <a:schemeClr val="tx1"/>
                </a:solidFill>
                <a:latin typeface="Gill Sans MT" panose="020B0502020104020203" pitchFamily="34" charset="0"/>
                <a:cs typeface="Arial"/>
              </a:rPr>
              <a:t>/</a:t>
            </a:r>
            <a:r>
              <a:rPr lang="de-AT" sz="2000" dirty="0" err="1">
                <a:solidFill>
                  <a:schemeClr val="tx1"/>
                </a:solidFill>
                <a:latin typeface="Gill Sans MT" panose="020B0502020104020203" pitchFamily="34" charset="0"/>
                <a:cs typeface="Arial"/>
              </a:rPr>
              <a:t>SchüLF</a:t>
            </a:r>
            <a:endParaRPr lang="de-AT" sz="2000" dirty="0">
              <a:solidFill>
                <a:schemeClr val="tx1"/>
              </a:solidFill>
              <a:latin typeface="Gill Sans MT" panose="020B0502020104020203" pitchFamily="34" charset="0"/>
              <a:cs typeface="Arial"/>
            </a:endParaRPr>
          </a:p>
          <a:p>
            <a:pPr>
              <a:defRPr/>
            </a:pPr>
            <a:r>
              <a:rPr lang="de-AT" sz="2000" dirty="0">
                <a:solidFill>
                  <a:schemeClr val="tx1"/>
                </a:solidFill>
                <a:latin typeface="Gill Sans MT" panose="020B0502020104020203" pitchFamily="34" charset="0"/>
                <a:cs typeface="Arial"/>
              </a:rPr>
              <a:t>Pädagogische Konferenz</a:t>
            </a:r>
          </a:p>
          <a:p>
            <a:pPr>
              <a:defRPr/>
            </a:pPr>
            <a:r>
              <a:rPr lang="de-AT" sz="2000" dirty="0">
                <a:solidFill>
                  <a:schemeClr val="tx1"/>
                </a:solidFill>
                <a:latin typeface="Gill Sans MT" panose="020B0502020104020203" pitchFamily="34" charset="0"/>
                <a:cs typeface="Arial"/>
              </a:rPr>
              <a:t>Schulprojekte</a:t>
            </a:r>
            <a:endParaRPr lang="de-AT" sz="2000" b="1" dirty="0">
              <a:solidFill>
                <a:schemeClr val="tx1"/>
              </a:solidFill>
              <a:latin typeface="Gill Sans MT" panose="020B0502020104020203" pitchFamily="34" charset="0"/>
              <a:cs typeface="Arial"/>
            </a:endParaRPr>
          </a:p>
        </p:txBody>
      </p:sp>
      <p:sp>
        <p:nvSpPr>
          <p:cNvPr id="18" name="Rechteck 17">
            <a:extLst>
              <a:ext uri="{FF2B5EF4-FFF2-40B4-BE49-F238E27FC236}">
                <a16:creationId xmlns:a16="http://schemas.microsoft.com/office/drawing/2014/main" id="{0CB47EB6-D9B9-490D-B690-71706233589C}"/>
              </a:ext>
            </a:extLst>
          </p:cNvPr>
          <p:cNvSpPr/>
          <p:nvPr/>
        </p:nvSpPr>
        <p:spPr>
          <a:xfrm>
            <a:off x="451535" y="1333957"/>
            <a:ext cx="4092718" cy="1859185"/>
          </a:xfrm>
          <a:prstGeom prst="rect">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de-AT" sz="2000" b="1" dirty="0">
                <a:solidFill>
                  <a:schemeClr val="tx1"/>
                </a:solidFill>
                <a:latin typeface="Gill Sans MT" panose="020B0502020104020203" pitchFamily="34" charset="0"/>
                <a:cs typeface="Arial"/>
              </a:rPr>
              <a:t>SchülerInnen: </a:t>
            </a:r>
          </a:p>
          <a:p>
            <a:pPr>
              <a:defRPr/>
            </a:pPr>
            <a:r>
              <a:rPr lang="de-AT" sz="2000" dirty="0">
                <a:solidFill>
                  <a:schemeClr val="tx1"/>
                </a:solidFill>
                <a:latin typeface="Gill Sans MT" panose="020B0502020104020203" pitchFamily="34" charset="0"/>
                <a:cs typeface="Arial"/>
              </a:rPr>
              <a:t>Jahrgangs-, Klassenweise:</a:t>
            </a:r>
          </a:p>
          <a:p>
            <a:pPr>
              <a:defRPr/>
            </a:pPr>
            <a:r>
              <a:rPr lang="de-AT" sz="2000" dirty="0">
                <a:solidFill>
                  <a:schemeClr val="tx1"/>
                </a:solidFill>
                <a:latin typeface="Gill Sans MT" panose="020B0502020104020203" pitchFamily="34" charset="0"/>
                <a:cs typeface="Arial"/>
              </a:rPr>
              <a:t>z. B.: 2. Kl.: Cyber-Mobbing</a:t>
            </a:r>
          </a:p>
          <a:p>
            <a:pPr>
              <a:defRPr/>
            </a:pPr>
            <a:r>
              <a:rPr lang="de-AT" sz="2000" dirty="0">
                <a:solidFill>
                  <a:schemeClr val="tx1"/>
                </a:solidFill>
                <a:latin typeface="Gill Sans MT" panose="020B0502020104020203" pitchFamily="34" charset="0"/>
                <a:cs typeface="Arial"/>
              </a:rPr>
              <a:t>5. Kl.: Informationsbewertungs-kompetenz</a:t>
            </a:r>
          </a:p>
        </p:txBody>
      </p:sp>
    </p:spTree>
    <p:extLst>
      <p:ext uri="{BB962C8B-B14F-4D97-AF65-F5344CB8AC3E}">
        <p14:creationId xmlns:p14="http://schemas.microsoft.com/office/powerpoint/2010/main" val="66149253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uppieren 46"/>
          <p:cNvGrpSpPr/>
          <p:nvPr/>
        </p:nvGrpSpPr>
        <p:grpSpPr>
          <a:xfrm>
            <a:off x="6097420" y="3437768"/>
            <a:ext cx="2700003" cy="2376000"/>
            <a:chOff x="6284715" y="3822903"/>
            <a:chExt cx="2700003" cy="2376000"/>
          </a:xfrm>
        </p:grpSpPr>
        <p:sp>
          <p:nvSpPr>
            <p:cNvPr id="18" name="Rechteck 17">
              <a:hlinkClick r:id="rId3"/>
            </p:cNvPr>
            <p:cNvSpPr/>
            <p:nvPr/>
          </p:nvSpPr>
          <p:spPr>
            <a:xfrm>
              <a:off x="6284718" y="3822903"/>
              <a:ext cx="2700000" cy="2376000"/>
            </a:xfrm>
            <a:prstGeom prst="rect">
              <a:avLst/>
            </a:prstGeom>
            <a:solidFill>
              <a:srgbClr val="969696">
                <a:alpha val="69804"/>
              </a:srgbClr>
            </a:solidFill>
            <a:ln w="317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solidFill>
                  <a:srgbClr val="434F55"/>
                </a:solidFill>
                <a:latin typeface="Gill Sans MT" panose="020B0502020104020203" pitchFamily="34" charset="0"/>
              </a:endParaRPr>
            </a:p>
          </p:txBody>
        </p:sp>
        <p:sp>
          <p:nvSpPr>
            <p:cNvPr id="45" name="Textfeld 44">
              <a:hlinkClick r:id="rId3"/>
            </p:cNvPr>
            <p:cNvSpPr txBox="1"/>
            <p:nvPr/>
          </p:nvSpPr>
          <p:spPr>
            <a:xfrm>
              <a:off x="6284715" y="5526618"/>
              <a:ext cx="2690009" cy="584775"/>
            </a:xfrm>
            <a:prstGeom prst="rect">
              <a:avLst/>
            </a:prstGeom>
            <a:noFill/>
          </p:spPr>
          <p:txBody>
            <a:bodyPr wrap="square" rtlCol="0">
              <a:spAutoFit/>
            </a:bodyPr>
            <a:lstStyle/>
            <a:p>
              <a:pPr algn="ctr"/>
              <a:r>
                <a:rPr lang="de-AT" sz="1600" dirty="0">
                  <a:solidFill>
                    <a:schemeClr val="bg1"/>
                  </a:solidFill>
                  <a:latin typeface="Gill Sans MT" panose="020B0502020104020203" pitchFamily="34" charset="0"/>
                </a:rPr>
                <a:t>www.saferinternet.at/zielgruppen/jugendliche</a:t>
              </a:r>
              <a:endParaRPr lang="de-AT" sz="1600" dirty="0">
                <a:solidFill>
                  <a:schemeClr val="bg1"/>
                </a:solidFill>
              </a:endParaRPr>
            </a:p>
          </p:txBody>
        </p:sp>
      </p:grpSp>
      <p:grpSp>
        <p:nvGrpSpPr>
          <p:cNvPr id="74" name="Gruppieren 73"/>
          <p:cNvGrpSpPr/>
          <p:nvPr/>
        </p:nvGrpSpPr>
        <p:grpSpPr>
          <a:xfrm>
            <a:off x="3213886" y="889235"/>
            <a:ext cx="2700299" cy="2376000"/>
            <a:chOff x="3213886" y="1279760"/>
            <a:chExt cx="2700299" cy="2376000"/>
          </a:xfrm>
        </p:grpSpPr>
        <p:sp>
          <p:nvSpPr>
            <p:cNvPr id="17" name="Rechteck 16">
              <a:hlinkClick r:id="rId4"/>
            </p:cNvPr>
            <p:cNvSpPr/>
            <p:nvPr/>
          </p:nvSpPr>
          <p:spPr>
            <a:xfrm>
              <a:off x="3214184" y="1279760"/>
              <a:ext cx="2700000" cy="2376000"/>
            </a:xfrm>
            <a:prstGeom prst="rect">
              <a:avLst/>
            </a:prstGeom>
            <a:solidFill>
              <a:srgbClr val="80197F">
                <a:alpha val="60000"/>
              </a:srgbClr>
            </a:solidFill>
            <a:ln w="317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solidFill>
                  <a:srgbClr val="434F55"/>
                </a:solidFill>
                <a:latin typeface="Gill Sans MT" panose="020B0502020104020203" pitchFamily="34" charset="0"/>
              </a:endParaRPr>
            </a:p>
          </p:txBody>
        </p:sp>
        <p:sp>
          <p:nvSpPr>
            <p:cNvPr id="20" name="Textfeld 19">
              <a:hlinkClick r:id="rId4"/>
            </p:cNvPr>
            <p:cNvSpPr txBox="1"/>
            <p:nvPr/>
          </p:nvSpPr>
          <p:spPr>
            <a:xfrm>
              <a:off x="3214185" y="1413436"/>
              <a:ext cx="2700000" cy="384721"/>
            </a:xfrm>
            <a:prstGeom prst="rect">
              <a:avLst/>
            </a:prstGeom>
            <a:noFill/>
          </p:spPr>
          <p:txBody>
            <a:bodyPr wrap="square" rtlCol="0">
              <a:spAutoFit/>
            </a:bodyPr>
            <a:lstStyle/>
            <a:p>
              <a:pPr algn="ctr"/>
              <a:r>
                <a:rPr lang="de-AT" sz="1900" dirty="0" err="1">
                  <a:latin typeface="Gill Sans MT" panose="020B0502020104020203" pitchFamily="34" charset="0"/>
                </a:rPr>
                <a:t>Broschürenservice</a:t>
              </a:r>
              <a:endParaRPr lang="de-AT" sz="1900" dirty="0"/>
            </a:p>
          </p:txBody>
        </p:sp>
        <p:sp>
          <p:nvSpPr>
            <p:cNvPr id="29" name="Textfeld 28">
              <a:hlinkClick r:id="rId4"/>
            </p:cNvPr>
            <p:cNvSpPr txBox="1"/>
            <p:nvPr/>
          </p:nvSpPr>
          <p:spPr>
            <a:xfrm>
              <a:off x="3213886" y="2984132"/>
              <a:ext cx="2700298" cy="584775"/>
            </a:xfrm>
            <a:prstGeom prst="rect">
              <a:avLst/>
            </a:prstGeom>
            <a:noFill/>
          </p:spPr>
          <p:txBody>
            <a:bodyPr wrap="square" rtlCol="0">
              <a:spAutoFit/>
            </a:bodyPr>
            <a:lstStyle/>
            <a:p>
              <a:pPr algn="ctr"/>
              <a:r>
                <a:rPr lang="de-AT" sz="1600" dirty="0">
                  <a:solidFill>
                    <a:schemeClr val="bg1"/>
                  </a:solidFill>
                  <a:latin typeface="Gill Sans MT" panose="020B0502020104020203" pitchFamily="34" charset="0"/>
                </a:rPr>
                <a:t>www.saferinternet.at/</a:t>
              </a:r>
            </a:p>
            <a:p>
              <a:pPr algn="ctr"/>
              <a:r>
                <a:rPr lang="de-AT" sz="1600" dirty="0" err="1">
                  <a:solidFill>
                    <a:schemeClr val="bg1"/>
                  </a:solidFill>
                  <a:latin typeface="Gill Sans MT" panose="020B0502020104020203" pitchFamily="34" charset="0"/>
                </a:rPr>
                <a:t>broschuerenservice</a:t>
              </a:r>
              <a:endParaRPr lang="de-AT" sz="1600" dirty="0">
                <a:solidFill>
                  <a:schemeClr val="bg1"/>
                </a:solidFill>
              </a:endParaRPr>
            </a:p>
          </p:txBody>
        </p:sp>
        <p:pic>
          <p:nvPicPr>
            <p:cNvPr id="66" name="Grafik 65">
              <a:hlinkClick r:id="rId4"/>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18942" y="1835368"/>
              <a:ext cx="1019931" cy="1113872"/>
            </a:xfrm>
            <a:prstGeom prst="rect">
              <a:avLst/>
            </a:prstGeom>
          </p:spPr>
        </p:pic>
      </p:grpSp>
      <p:grpSp>
        <p:nvGrpSpPr>
          <p:cNvPr id="75" name="Gruppieren 74"/>
          <p:cNvGrpSpPr/>
          <p:nvPr/>
        </p:nvGrpSpPr>
        <p:grpSpPr>
          <a:xfrm>
            <a:off x="6087431" y="894906"/>
            <a:ext cx="2700000" cy="2376000"/>
            <a:chOff x="6087431" y="1285431"/>
            <a:chExt cx="2700000" cy="2376000"/>
          </a:xfrm>
        </p:grpSpPr>
        <p:grpSp>
          <p:nvGrpSpPr>
            <p:cNvPr id="48" name="Gruppieren 47"/>
            <p:cNvGrpSpPr/>
            <p:nvPr/>
          </p:nvGrpSpPr>
          <p:grpSpPr>
            <a:xfrm>
              <a:off x="6087431" y="1285431"/>
              <a:ext cx="2700000" cy="2376000"/>
              <a:chOff x="6295976" y="1280662"/>
              <a:chExt cx="2700000" cy="2376000"/>
            </a:xfrm>
          </p:grpSpPr>
          <p:sp>
            <p:nvSpPr>
              <p:cNvPr id="19" name="Rechteck 18">
                <a:hlinkClick r:id="rId6"/>
              </p:cNvPr>
              <p:cNvSpPr/>
              <p:nvPr/>
            </p:nvSpPr>
            <p:spPr>
              <a:xfrm>
                <a:off x="6295976" y="1280662"/>
                <a:ext cx="2700000" cy="2376000"/>
              </a:xfrm>
              <a:prstGeom prst="rect">
                <a:avLst/>
              </a:prstGeom>
              <a:solidFill>
                <a:srgbClr val="ED7D31">
                  <a:alpha val="80000"/>
                </a:srgbClr>
              </a:solidFill>
              <a:ln w="317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solidFill>
                    <a:srgbClr val="434F55"/>
                  </a:solidFill>
                  <a:latin typeface="Gill Sans MT" panose="020B0502020104020203" pitchFamily="34" charset="0"/>
                </a:endParaRPr>
              </a:p>
            </p:txBody>
          </p:sp>
          <p:sp>
            <p:nvSpPr>
              <p:cNvPr id="21" name="Textfeld 20">
                <a:hlinkClick r:id="rId6"/>
              </p:cNvPr>
              <p:cNvSpPr txBox="1"/>
              <p:nvPr/>
            </p:nvSpPr>
            <p:spPr>
              <a:xfrm>
                <a:off x="6295977" y="1425170"/>
                <a:ext cx="2699999" cy="384721"/>
              </a:xfrm>
              <a:prstGeom prst="rect">
                <a:avLst/>
              </a:prstGeom>
              <a:noFill/>
            </p:spPr>
            <p:txBody>
              <a:bodyPr wrap="square" rtlCol="0">
                <a:spAutoFit/>
              </a:bodyPr>
              <a:lstStyle/>
              <a:p>
                <a:pPr algn="ctr"/>
                <a:r>
                  <a:rPr lang="de-AT" sz="1900" dirty="0">
                    <a:latin typeface="Gill Sans MT" panose="020B0502020104020203" pitchFamily="34" charset="0"/>
                  </a:rPr>
                  <a:t>Veranstaltungsservice</a:t>
                </a:r>
                <a:endParaRPr lang="de-AT" sz="1900" dirty="0"/>
              </a:p>
            </p:txBody>
          </p:sp>
          <p:sp>
            <p:nvSpPr>
              <p:cNvPr id="31" name="Textfeld 30">
                <a:hlinkClick r:id="rId6"/>
              </p:cNvPr>
              <p:cNvSpPr txBox="1"/>
              <p:nvPr/>
            </p:nvSpPr>
            <p:spPr>
              <a:xfrm>
                <a:off x="6305968" y="2983015"/>
                <a:ext cx="2690008" cy="584775"/>
              </a:xfrm>
              <a:prstGeom prst="rect">
                <a:avLst/>
              </a:prstGeom>
              <a:noFill/>
            </p:spPr>
            <p:txBody>
              <a:bodyPr wrap="square" rtlCol="0">
                <a:spAutoFit/>
              </a:bodyPr>
              <a:lstStyle/>
              <a:p>
                <a:pPr algn="ctr"/>
                <a:r>
                  <a:rPr lang="de-AT" sz="1600" dirty="0">
                    <a:solidFill>
                      <a:schemeClr val="bg1"/>
                    </a:solidFill>
                    <a:latin typeface="Gill Sans MT" panose="020B0502020104020203" pitchFamily="34" charset="0"/>
                  </a:rPr>
                  <a:t>www.saferinternet.at/</a:t>
                </a:r>
              </a:p>
              <a:p>
                <a:pPr algn="ctr"/>
                <a:r>
                  <a:rPr lang="de-AT" sz="1600" dirty="0" err="1">
                    <a:solidFill>
                      <a:schemeClr val="bg1"/>
                    </a:solidFill>
                    <a:latin typeface="Gill Sans MT" panose="020B0502020104020203" pitchFamily="34" charset="0"/>
                  </a:rPr>
                  <a:t>veranstaltungsservice</a:t>
                </a:r>
                <a:endParaRPr lang="de-AT" sz="1600" dirty="0">
                  <a:solidFill>
                    <a:schemeClr val="bg1"/>
                  </a:solidFill>
                </a:endParaRPr>
              </a:p>
            </p:txBody>
          </p:sp>
        </p:grpSp>
        <p:pic>
          <p:nvPicPr>
            <p:cNvPr id="67" name="Grafik 66">
              <a:hlinkClick r:id="rId6"/>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48408" y="1853337"/>
              <a:ext cx="960742" cy="1095111"/>
            </a:xfrm>
            <a:prstGeom prst="rect">
              <a:avLst/>
            </a:prstGeom>
          </p:spPr>
        </p:pic>
      </p:grpSp>
      <p:grpSp>
        <p:nvGrpSpPr>
          <p:cNvPr id="76" name="Gruppieren 75"/>
          <p:cNvGrpSpPr/>
          <p:nvPr/>
        </p:nvGrpSpPr>
        <p:grpSpPr>
          <a:xfrm>
            <a:off x="338351" y="3431476"/>
            <a:ext cx="2826481" cy="2376000"/>
            <a:chOff x="338351" y="3822001"/>
            <a:chExt cx="2826481" cy="2376000"/>
          </a:xfrm>
        </p:grpSpPr>
        <p:grpSp>
          <p:nvGrpSpPr>
            <p:cNvPr id="46" name="Gruppieren 45"/>
            <p:cNvGrpSpPr/>
            <p:nvPr/>
          </p:nvGrpSpPr>
          <p:grpSpPr>
            <a:xfrm>
              <a:off x="338351" y="3822001"/>
              <a:ext cx="2826481" cy="2376000"/>
              <a:chOff x="576552" y="3822903"/>
              <a:chExt cx="2826481" cy="2376000"/>
            </a:xfrm>
          </p:grpSpPr>
          <p:sp>
            <p:nvSpPr>
              <p:cNvPr id="52" name="Rechteck 51">
                <a:hlinkClick r:id="rId8"/>
              </p:cNvPr>
              <p:cNvSpPr/>
              <p:nvPr/>
            </p:nvSpPr>
            <p:spPr>
              <a:xfrm>
                <a:off x="611188" y="3822903"/>
                <a:ext cx="2700000" cy="2376000"/>
              </a:xfrm>
              <a:prstGeom prst="rect">
                <a:avLst/>
              </a:prstGeom>
              <a:solidFill>
                <a:srgbClr val="2E75B6">
                  <a:alpha val="80000"/>
                </a:srgbClr>
              </a:solidFill>
              <a:ln w="317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solidFill>
                    <a:srgbClr val="434F55"/>
                  </a:solidFill>
                  <a:latin typeface="Gill Sans MT" panose="020B0502020104020203" pitchFamily="34" charset="0"/>
                </a:endParaRPr>
              </a:p>
            </p:txBody>
          </p:sp>
          <p:sp>
            <p:nvSpPr>
              <p:cNvPr id="57" name="Textfeld 56">
                <a:hlinkClick r:id="rId8"/>
              </p:cNvPr>
              <p:cNvSpPr txBox="1"/>
              <p:nvPr/>
            </p:nvSpPr>
            <p:spPr>
              <a:xfrm>
                <a:off x="576552" y="3961052"/>
                <a:ext cx="2826481" cy="384721"/>
              </a:xfrm>
              <a:prstGeom prst="rect">
                <a:avLst/>
              </a:prstGeom>
              <a:noFill/>
            </p:spPr>
            <p:txBody>
              <a:bodyPr wrap="square" rtlCol="0">
                <a:spAutoFit/>
              </a:bodyPr>
              <a:lstStyle/>
              <a:p>
                <a:pPr algn="ctr"/>
                <a:r>
                  <a:rPr lang="de-AT" sz="1900" dirty="0">
                    <a:latin typeface="Gill Sans MT" panose="020B0502020104020203" pitchFamily="34" charset="0"/>
                  </a:rPr>
                  <a:t>Privatsphäre-Leitfäden</a:t>
                </a:r>
                <a:endParaRPr lang="de-AT" sz="2000" dirty="0">
                  <a:latin typeface="Gill Sans MT" panose="020B0502020104020203" pitchFamily="34" charset="0"/>
                </a:endParaRPr>
              </a:p>
            </p:txBody>
          </p:sp>
          <p:sp>
            <p:nvSpPr>
              <p:cNvPr id="30" name="Textfeld 29">
                <a:hlinkClick r:id="rId8"/>
              </p:cNvPr>
              <p:cNvSpPr txBox="1"/>
              <p:nvPr/>
            </p:nvSpPr>
            <p:spPr>
              <a:xfrm>
                <a:off x="611186" y="5532910"/>
                <a:ext cx="2700000" cy="584775"/>
              </a:xfrm>
              <a:prstGeom prst="rect">
                <a:avLst/>
              </a:prstGeom>
              <a:noFill/>
            </p:spPr>
            <p:txBody>
              <a:bodyPr wrap="square" rtlCol="0">
                <a:spAutoFit/>
              </a:bodyPr>
              <a:lstStyle/>
              <a:p>
                <a:pPr algn="ctr"/>
                <a:r>
                  <a:rPr lang="de-AT" sz="1600" dirty="0">
                    <a:solidFill>
                      <a:schemeClr val="bg1"/>
                    </a:solidFill>
                    <a:latin typeface="Gill Sans MT" panose="020B0502020104020203" pitchFamily="34" charset="0"/>
                  </a:rPr>
                  <a:t>www.saferinternet.at/</a:t>
                </a:r>
                <a:br>
                  <a:rPr lang="de-AT" sz="1600" dirty="0">
                    <a:solidFill>
                      <a:schemeClr val="bg1"/>
                    </a:solidFill>
                    <a:latin typeface="Gill Sans MT" panose="020B0502020104020203" pitchFamily="34" charset="0"/>
                  </a:rPr>
                </a:br>
                <a:r>
                  <a:rPr lang="de-AT" sz="1600" dirty="0">
                    <a:solidFill>
                      <a:schemeClr val="bg1"/>
                    </a:solidFill>
                    <a:latin typeface="Gill Sans MT" panose="020B0502020104020203" pitchFamily="34" charset="0"/>
                  </a:rPr>
                  <a:t>leitfaden</a:t>
                </a:r>
                <a:endParaRPr lang="de-AT" sz="1600" dirty="0">
                  <a:solidFill>
                    <a:schemeClr val="bg1"/>
                  </a:solidFill>
                </a:endParaRPr>
              </a:p>
            </p:txBody>
          </p:sp>
        </p:grpSp>
        <p:pic>
          <p:nvPicPr>
            <p:cNvPr id="68" name="Grafik 67">
              <a:hlinkClick r:id="rId8"/>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51022" y="4427707"/>
              <a:ext cx="1170876" cy="1135179"/>
            </a:xfrm>
            <a:prstGeom prst="rect">
              <a:avLst/>
            </a:prstGeom>
          </p:spPr>
        </p:pic>
      </p:grpSp>
      <p:grpSp>
        <p:nvGrpSpPr>
          <p:cNvPr id="77" name="Gruppieren 76"/>
          <p:cNvGrpSpPr/>
          <p:nvPr/>
        </p:nvGrpSpPr>
        <p:grpSpPr>
          <a:xfrm>
            <a:off x="3213886" y="3444059"/>
            <a:ext cx="2700298" cy="2376000"/>
            <a:chOff x="3213886" y="3834584"/>
            <a:chExt cx="2700298" cy="2376000"/>
          </a:xfrm>
        </p:grpSpPr>
        <p:grpSp>
          <p:nvGrpSpPr>
            <p:cNvPr id="14" name="Gruppieren 13"/>
            <p:cNvGrpSpPr/>
            <p:nvPr/>
          </p:nvGrpSpPr>
          <p:grpSpPr>
            <a:xfrm>
              <a:off x="3213886" y="3834584"/>
              <a:ext cx="2700298" cy="2376000"/>
              <a:chOff x="3385254" y="3732354"/>
              <a:chExt cx="2700298" cy="2376000"/>
            </a:xfrm>
          </p:grpSpPr>
          <p:sp>
            <p:nvSpPr>
              <p:cNvPr id="16" name="Rechteck 15">
                <a:hlinkClick r:id="rId10"/>
              </p:cNvPr>
              <p:cNvSpPr/>
              <p:nvPr/>
            </p:nvSpPr>
            <p:spPr>
              <a:xfrm>
                <a:off x="3385552" y="3732354"/>
                <a:ext cx="2700000" cy="2376000"/>
              </a:xfrm>
              <a:prstGeom prst="rect">
                <a:avLst/>
              </a:prstGeom>
              <a:solidFill>
                <a:srgbClr val="94C23D">
                  <a:alpha val="89804"/>
                </a:srgbClr>
              </a:solidFill>
              <a:ln w="317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solidFill>
                    <a:srgbClr val="434F55"/>
                  </a:solidFill>
                  <a:latin typeface="Gill Sans MT" panose="020B0502020104020203" pitchFamily="34" charset="0"/>
                </a:endParaRPr>
              </a:p>
            </p:txBody>
          </p:sp>
          <p:sp>
            <p:nvSpPr>
              <p:cNvPr id="22" name="Textfeld 21">
                <a:hlinkClick r:id="rId10"/>
              </p:cNvPr>
              <p:cNvSpPr txBox="1"/>
              <p:nvPr/>
            </p:nvSpPr>
            <p:spPr>
              <a:xfrm>
                <a:off x="3385255" y="3859435"/>
                <a:ext cx="2700297" cy="384721"/>
              </a:xfrm>
              <a:prstGeom prst="rect">
                <a:avLst/>
              </a:prstGeom>
              <a:noFill/>
            </p:spPr>
            <p:txBody>
              <a:bodyPr wrap="square" rtlCol="0">
                <a:spAutoFit/>
              </a:bodyPr>
              <a:lstStyle/>
              <a:p>
                <a:pPr algn="ctr"/>
                <a:r>
                  <a:rPr lang="de-AT" sz="1900" dirty="0">
                    <a:latin typeface="Gill Sans MT" panose="020B0502020104020203" pitchFamily="34" charset="0"/>
                  </a:rPr>
                  <a:t>Tests und Quiz</a:t>
                </a:r>
                <a:endParaRPr lang="de-AT" sz="1900" dirty="0"/>
              </a:p>
            </p:txBody>
          </p:sp>
          <p:sp>
            <p:nvSpPr>
              <p:cNvPr id="34" name="Textfeld 33">
                <a:hlinkClick r:id="rId10"/>
              </p:cNvPr>
              <p:cNvSpPr txBox="1"/>
              <p:nvPr/>
            </p:nvSpPr>
            <p:spPr>
              <a:xfrm>
                <a:off x="3385254" y="5429778"/>
                <a:ext cx="2700298" cy="584775"/>
              </a:xfrm>
              <a:prstGeom prst="rect">
                <a:avLst/>
              </a:prstGeom>
              <a:noFill/>
            </p:spPr>
            <p:txBody>
              <a:bodyPr wrap="square" rtlCol="0">
                <a:spAutoFit/>
              </a:bodyPr>
              <a:lstStyle/>
              <a:p>
                <a:pPr algn="ctr"/>
                <a:r>
                  <a:rPr lang="de-AT" sz="1600" dirty="0">
                    <a:solidFill>
                      <a:schemeClr val="bg1"/>
                    </a:solidFill>
                    <a:latin typeface="Gill Sans MT" panose="020B0502020104020203" pitchFamily="34" charset="0"/>
                  </a:rPr>
                  <a:t>www.saferinternet.at/</a:t>
                </a:r>
              </a:p>
              <a:p>
                <a:pPr algn="ctr"/>
                <a:r>
                  <a:rPr lang="de-AT" sz="1600" dirty="0" err="1">
                    <a:solidFill>
                      <a:schemeClr val="bg1"/>
                    </a:solidFill>
                    <a:latin typeface="Gill Sans MT" panose="020B0502020104020203" pitchFamily="34" charset="0"/>
                  </a:rPr>
                  <a:t>quiz</a:t>
                </a:r>
                <a:endParaRPr lang="de-AT" sz="1600" dirty="0">
                  <a:solidFill>
                    <a:schemeClr val="bg1"/>
                  </a:solidFill>
                </a:endParaRPr>
              </a:p>
            </p:txBody>
          </p:sp>
        </p:grpSp>
        <p:pic>
          <p:nvPicPr>
            <p:cNvPr id="69" name="Grafik 68">
              <a:hlinkClick r:id="rId10"/>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120704" y="4484392"/>
              <a:ext cx="877915" cy="1050837"/>
            </a:xfrm>
            <a:prstGeom prst="rect">
              <a:avLst/>
            </a:prstGeom>
          </p:spPr>
        </p:pic>
      </p:grpSp>
      <p:sp>
        <p:nvSpPr>
          <p:cNvPr id="44" name="Textfeld 43">
            <a:hlinkClick r:id="rId3"/>
          </p:cNvPr>
          <p:cNvSpPr txBox="1"/>
          <p:nvPr/>
        </p:nvSpPr>
        <p:spPr>
          <a:xfrm>
            <a:off x="6097423" y="3577043"/>
            <a:ext cx="2699999" cy="677108"/>
          </a:xfrm>
          <a:prstGeom prst="rect">
            <a:avLst/>
          </a:prstGeom>
          <a:noFill/>
        </p:spPr>
        <p:txBody>
          <a:bodyPr wrap="square" rtlCol="0">
            <a:spAutoFit/>
          </a:bodyPr>
          <a:lstStyle/>
          <a:p>
            <a:pPr algn="ctr"/>
            <a:r>
              <a:rPr lang="de-AT" sz="1900" dirty="0">
                <a:latin typeface="Gill Sans MT" panose="020B0502020104020203" pitchFamily="34" charset="0"/>
              </a:rPr>
              <a:t>Tipps &amp; Infos für Jugendliche</a:t>
            </a:r>
            <a:endParaRPr lang="de-AT" sz="1900" dirty="0"/>
          </a:p>
        </p:txBody>
      </p:sp>
      <p:pic>
        <p:nvPicPr>
          <p:cNvPr id="49" name="Grafik 48">
            <a:hlinkClick r:id="rId3"/>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830274" y="4037182"/>
            <a:ext cx="1214314" cy="1200821"/>
          </a:xfrm>
          <a:prstGeom prst="rect">
            <a:avLst/>
          </a:prstGeom>
        </p:spPr>
      </p:pic>
      <p:grpSp>
        <p:nvGrpSpPr>
          <p:cNvPr id="53" name="Gruppieren 52"/>
          <p:cNvGrpSpPr/>
          <p:nvPr/>
        </p:nvGrpSpPr>
        <p:grpSpPr>
          <a:xfrm>
            <a:off x="372985" y="889235"/>
            <a:ext cx="2700000" cy="2389402"/>
            <a:chOff x="372985" y="1279760"/>
            <a:chExt cx="2700000" cy="2389402"/>
          </a:xfrm>
        </p:grpSpPr>
        <p:sp>
          <p:nvSpPr>
            <p:cNvPr id="55" name="Rechteck 54">
              <a:hlinkClick r:id="rId13"/>
            </p:cNvPr>
            <p:cNvSpPr/>
            <p:nvPr/>
          </p:nvSpPr>
          <p:spPr>
            <a:xfrm>
              <a:off x="372985" y="1279760"/>
              <a:ext cx="2700000" cy="2376000"/>
            </a:xfrm>
            <a:prstGeom prst="rect">
              <a:avLst/>
            </a:prstGeom>
            <a:solidFill>
              <a:srgbClr val="F39200">
                <a:alpha val="70000"/>
              </a:srgbClr>
            </a:solidFill>
            <a:ln w="31750">
              <a:no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400" dirty="0">
                <a:solidFill>
                  <a:srgbClr val="434F55"/>
                </a:solidFill>
                <a:latin typeface="Gill Sans MT" panose="020B0502020104020203" pitchFamily="34" charset="0"/>
              </a:endParaRPr>
            </a:p>
          </p:txBody>
        </p:sp>
        <p:sp>
          <p:nvSpPr>
            <p:cNvPr id="56" name="Textfeld 55">
              <a:hlinkClick r:id="rId13"/>
            </p:cNvPr>
            <p:cNvSpPr txBox="1"/>
            <p:nvPr/>
          </p:nvSpPr>
          <p:spPr>
            <a:xfrm>
              <a:off x="372985" y="1431198"/>
              <a:ext cx="2700000" cy="384721"/>
            </a:xfrm>
            <a:prstGeom prst="rect">
              <a:avLst/>
            </a:prstGeom>
            <a:noFill/>
          </p:spPr>
          <p:txBody>
            <a:bodyPr wrap="square" rtlCol="0">
              <a:spAutoFit/>
            </a:bodyPr>
            <a:lstStyle/>
            <a:p>
              <a:pPr algn="ctr"/>
              <a:r>
                <a:rPr lang="de-AT" sz="1900" dirty="0">
                  <a:latin typeface="Gill Sans MT" panose="020B0502020104020203" pitchFamily="34" charset="0"/>
                </a:rPr>
                <a:t>Tipps &amp; Infos</a:t>
              </a:r>
            </a:p>
          </p:txBody>
        </p:sp>
        <p:sp>
          <p:nvSpPr>
            <p:cNvPr id="58" name="Textfeld 57">
              <a:hlinkClick r:id="rId13"/>
            </p:cNvPr>
            <p:cNvSpPr txBox="1"/>
            <p:nvPr/>
          </p:nvSpPr>
          <p:spPr>
            <a:xfrm>
              <a:off x="372985" y="2982193"/>
              <a:ext cx="2700000" cy="338554"/>
            </a:xfrm>
            <a:prstGeom prst="rect">
              <a:avLst/>
            </a:prstGeom>
            <a:noFill/>
          </p:spPr>
          <p:txBody>
            <a:bodyPr wrap="square" rtlCol="0">
              <a:spAutoFit/>
            </a:bodyPr>
            <a:lstStyle/>
            <a:p>
              <a:pPr algn="ctr"/>
              <a:r>
                <a:rPr lang="de-AT" sz="1600" dirty="0">
                  <a:solidFill>
                    <a:schemeClr val="bg1"/>
                  </a:solidFill>
                  <a:latin typeface="Gill Sans MT" panose="020B0502020104020203" pitchFamily="34" charset="0"/>
                </a:rPr>
                <a:t>www.saferinternet.at</a:t>
              </a:r>
              <a:endParaRPr lang="de-AT" sz="1600" dirty="0">
                <a:solidFill>
                  <a:schemeClr val="bg1"/>
                </a:solidFill>
              </a:endParaRPr>
            </a:p>
          </p:txBody>
        </p:sp>
        <p:grpSp>
          <p:nvGrpSpPr>
            <p:cNvPr id="62" name="Gruppieren 61"/>
            <p:cNvGrpSpPr/>
            <p:nvPr/>
          </p:nvGrpSpPr>
          <p:grpSpPr>
            <a:xfrm>
              <a:off x="826801" y="3236430"/>
              <a:ext cx="1444789" cy="432732"/>
              <a:chOff x="826801" y="3236430"/>
              <a:chExt cx="1444789" cy="432732"/>
            </a:xfrm>
          </p:grpSpPr>
          <p:pic>
            <p:nvPicPr>
              <p:cNvPr id="71" name="Grafik 70">
                <a:hlinkClick r:id="rId14"/>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826801" y="3312797"/>
                <a:ext cx="259762" cy="259762"/>
              </a:xfrm>
              <a:prstGeom prst="rect">
                <a:avLst/>
              </a:prstGeom>
            </p:spPr>
          </p:pic>
          <p:pic>
            <p:nvPicPr>
              <p:cNvPr id="72" name="Grafik 71">
                <a:hlinkClick r:id="rId16"/>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227464" y="3303699"/>
                <a:ext cx="273299" cy="273299"/>
              </a:xfrm>
              <a:prstGeom prst="rect">
                <a:avLst/>
              </a:prstGeom>
            </p:spPr>
          </p:pic>
          <p:pic>
            <p:nvPicPr>
              <p:cNvPr id="78" name="Grafik 77">
                <a:hlinkClick r:id="rId18"/>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1515125" y="3236430"/>
                <a:ext cx="432733" cy="432732"/>
              </a:xfrm>
              <a:prstGeom prst="rect">
                <a:avLst/>
              </a:prstGeom>
            </p:spPr>
          </p:pic>
          <p:pic>
            <p:nvPicPr>
              <p:cNvPr id="79" name="Grafik 78">
                <a:hlinkClick r:id="rId20"/>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1961937" y="3343782"/>
                <a:ext cx="309653" cy="218027"/>
              </a:xfrm>
              <a:prstGeom prst="rect">
                <a:avLst/>
              </a:prstGeom>
            </p:spPr>
          </p:pic>
        </p:grpSp>
        <p:pic>
          <p:nvPicPr>
            <p:cNvPr id="70" name="Grafik 69">
              <a:hlinkClick r:id="rId13"/>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1187412" y="1912910"/>
              <a:ext cx="1146811" cy="987129"/>
            </a:xfrm>
            <a:prstGeom prst="rect">
              <a:avLst/>
            </a:prstGeom>
          </p:spPr>
        </p:pic>
      </p:grpSp>
      <p:pic>
        <p:nvPicPr>
          <p:cNvPr id="59" name="Grafik 58">
            <a:hlinkClick r:id="rId23"/>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2334223" y="2905211"/>
            <a:ext cx="314117" cy="314117"/>
          </a:xfrm>
          <a:prstGeom prst="rect">
            <a:avLst/>
          </a:prstGeom>
        </p:spPr>
      </p:pic>
      <p:sp>
        <p:nvSpPr>
          <p:cNvPr id="43" name="Textfeld 42">
            <a:extLst>
              <a:ext uri="{FF2B5EF4-FFF2-40B4-BE49-F238E27FC236}">
                <a16:creationId xmlns:a16="http://schemas.microsoft.com/office/drawing/2014/main" id="{720B7145-C1DA-4D26-B108-C18116ECDBD4}"/>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Informationsangebote von Saferinternet.at</a:t>
            </a:r>
          </a:p>
        </p:txBody>
      </p:sp>
    </p:spTree>
    <p:extLst>
      <p:ext uri="{BB962C8B-B14F-4D97-AF65-F5344CB8AC3E}">
        <p14:creationId xmlns:p14="http://schemas.microsoft.com/office/powerpoint/2010/main" val="30189949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feld 16">
            <a:extLst>
              <a:ext uri="{FF2B5EF4-FFF2-40B4-BE49-F238E27FC236}">
                <a16:creationId xmlns:a16="http://schemas.microsoft.com/office/drawing/2014/main" id="{0B7C8215-3FA3-4ABF-943A-18AFDAA6DC12}"/>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Relevante Themen für SchülerInnen</a:t>
            </a:r>
          </a:p>
        </p:txBody>
      </p:sp>
      <p:sp>
        <p:nvSpPr>
          <p:cNvPr id="22" name="Rechteck 21">
            <a:extLst>
              <a:ext uri="{FF2B5EF4-FFF2-40B4-BE49-F238E27FC236}">
                <a16:creationId xmlns:a16="http://schemas.microsoft.com/office/drawing/2014/main" id="{50708F47-2E9E-4AFF-B21B-C39C33614DF6}"/>
              </a:ext>
            </a:extLst>
          </p:cNvPr>
          <p:cNvSpPr/>
          <p:nvPr/>
        </p:nvSpPr>
        <p:spPr>
          <a:xfrm>
            <a:off x="559175" y="1190145"/>
            <a:ext cx="3990307" cy="43678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b="1" dirty="0">
                <a:solidFill>
                  <a:schemeClr val="tx1"/>
                </a:solidFill>
                <a:latin typeface="Gill Sans MT" panose="020B0502020104020203" pitchFamily="34" charset="0"/>
              </a:rPr>
              <a:t>Online-Bekanntschaften</a:t>
            </a:r>
          </a:p>
        </p:txBody>
      </p:sp>
      <p:sp>
        <p:nvSpPr>
          <p:cNvPr id="23" name="Rechteck 22">
            <a:extLst>
              <a:ext uri="{FF2B5EF4-FFF2-40B4-BE49-F238E27FC236}">
                <a16:creationId xmlns:a16="http://schemas.microsoft.com/office/drawing/2014/main" id="{37B4DCA1-32AE-4D08-9391-B145A2061BB3}"/>
              </a:ext>
            </a:extLst>
          </p:cNvPr>
          <p:cNvSpPr/>
          <p:nvPr/>
        </p:nvSpPr>
        <p:spPr>
          <a:xfrm>
            <a:off x="4815863" y="1194289"/>
            <a:ext cx="3990307" cy="43678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b="1" dirty="0">
                <a:solidFill>
                  <a:schemeClr val="tx1"/>
                </a:solidFill>
                <a:latin typeface="Gill Sans MT" panose="020B0502020104020203" pitchFamily="34" charset="0"/>
              </a:rPr>
              <a:t>Kostenfalle &amp; Internetbetrug</a:t>
            </a:r>
          </a:p>
        </p:txBody>
      </p:sp>
      <p:sp>
        <p:nvSpPr>
          <p:cNvPr id="24" name="Rechteck 23">
            <a:extLst>
              <a:ext uri="{FF2B5EF4-FFF2-40B4-BE49-F238E27FC236}">
                <a16:creationId xmlns:a16="http://schemas.microsoft.com/office/drawing/2014/main" id="{1F68B636-8C2F-4CCD-A908-055325130693}"/>
              </a:ext>
            </a:extLst>
          </p:cNvPr>
          <p:cNvSpPr/>
          <p:nvPr/>
        </p:nvSpPr>
        <p:spPr>
          <a:xfrm>
            <a:off x="559174" y="1863760"/>
            <a:ext cx="3990308" cy="43678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b="1" dirty="0">
                <a:solidFill>
                  <a:schemeClr val="tx1"/>
                </a:solidFill>
                <a:latin typeface="Gill Sans MT" panose="020B0502020104020203" pitchFamily="34" charset="0"/>
              </a:rPr>
              <a:t>Schutz der Privatsphäre</a:t>
            </a:r>
          </a:p>
        </p:txBody>
      </p:sp>
      <p:sp>
        <p:nvSpPr>
          <p:cNvPr id="25" name="Rechteck 24">
            <a:extLst>
              <a:ext uri="{FF2B5EF4-FFF2-40B4-BE49-F238E27FC236}">
                <a16:creationId xmlns:a16="http://schemas.microsoft.com/office/drawing/2014/main" id="{6506DF91-4419-4808-B752-20FC641F953E}"/>
              </a:ext>
            </a:extLst>
          </p:cNvPr>
          <p:cNvSpPr/>
          <p:nvPr/>
        </p:nvSpPr>
        <p:spPr>
          <a:xfrm>
            <a:off x="559173" y="2500413"/>
            <a:ext cx="3990309" cy="43678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b="1" dirty="0">
                <a:solidFill>
                  <a:schemeClr val="tx1"/>
                </a:solidFill>
                <a:latin typeface="Gill Sans MT" panose="020B0502020104020203" pitchFamily="34" charset="0"/>
              </a:rPr>
              <a:t>Angstmachende Inhalte</a:t>
            </a:r>
          </a:p>
        </p:txBody>
      </p:sp>
      <p:sp>
        <p:nvSpPr>
          <p:cNvPr id="26" name="Rechteck 25">
            <a:extLst>
              <a:ext uri="{FF2B5EF4-FFF2-40B4-BE49-F238E27FC236}">
                <a16:creationId xmlns:a16="http://schemas.microsoft.com/office/drawing/2014/main" id="{D1F63CBB-E368-45C2-B89F-FDE61D22ABC8}"/>
              </a:ext>
            </a:extLst>
          </p:cNvPr>
          <p:cNvSpPr/>
          <p:nvPr/>
        </p:nvSpPr>
        <p:spPr>
          <a:xfrm>
            <a:off x="4815863" y="1866920"/>
            <a:ext cx="3990307" cy="43678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b="1" dirty="0">
                <a:solidFill>
                  <a:schemeClr val="tx1"/>
                </a:solidFill>
                <a:latin typeface="Gill Sans MT" panose="020B0502020104020203" pitchFamily="34" charset="0"/>
              </a:rPr>
              <a:t>Exzessive Nutzung</a:t>
            </a:r>
          </a:p>
        </p:txBody>
      </p:sp>
      <p:sp>
        <p:nvSpPr>
          <p:cNvPr id="27" name="Rechteck 26">
            <a:extLst>
              <a:ext uri="{FF2B5EF4-FFF2-40B4-BE49-F238E27FC236}">
                <a16:creationId xmlns:a16="http://schemas.microsoft.com/office/drawing/2014/main" id="{83ED13DE-8E49-40AD-8C2A-9B133CCC963A}"/>
              </a:ext>
            </a:extLst>
          </p:cNvPr>
          <p:cNvSpPr/>
          <p:nvPr/>
        </p:nvSpPr>
        <p:spPr>
          <a:xfrm>
            <a:off x="4815863" y="2500412"/>
            <a:ext cx="3990307" cy="43678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b="1" dirty="0">
                <a:solidFill>
                  <a:schemeClr val="tx1"/>
                </a:solidFill>
                <a:latin typeface="Gill Sans MT" panose="020B0502020104020203" pitchFamily="34" charset="0"/>
              </a:rPr>
              <a:t>Sexualität &amp; Internet</a:t>
            </a:r>
          </a:p>
        </p:txBody>
      </p:sp>
      <p:sp>
        <p:nvSpPr>
          <p:cNvPr id="28" name="Rechteck 27">
            <a:extLst>
              <a:ext uri="{FF2B5EF4-FFF2-40B4-BE49-F238E27FC236}">
                <a16:creationId xmlns:a16="http://schemas.microsoft.com/office/drawing/2014/main" id="{0D5B45C7-D386-4AB0-B9C9-5146D48D5BBE}"/>
              </a:ext>
            </a:extLst>
          </p:cNvPr>
          <p:cNvSpPr/>
          <p:nvPr/>
        </p:nvSpPr>
        <p:spPr>
          <a:xfrm>
            <a:off x="559173" y="3133788"/>
            <a:ext cx="3990309" cy="43678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b="1" dirty="0">
                <a:solidFill>
                  <a:schemeClr val="tx1"/>
                </a:solidFill>
                <a:latin typeface="Gill Sans MT" panose="020B0502020104020203" pitchFamily="34" charset="0"/>
              </a:rPr>
              <a:t>Urheberrechte, Creative Commons</a:t>
            </a:r>
          </a:p>
        </p:txBody>
      </p:sp>
      <p:sp>
        <p:nvSpPr>
          <p:cNvPr id="29" name="Rechteck 28">
            <a:extLst>
              <a:ext uri="{FF2B5EF4-FFF2-40B4-BE49-F238E27FC236}">
                <a16:creationId xmlns:a16="http://schemas.microsoft.com/office/drawing/2014/main" id="{2A8E2E1B-8D24-42EF-961F-CB0B763BD72F}"/>
              </a:ext>
            </a:extLst>
          </p:cNvPr>
          <p:cNvSpPr/>
          <p:nvPr/>
        </p:nvSpPr>
        <p:spPr>
          <a:xfrm>
            <a:off x="4815862" y="3133787"/>
            <a:ext cx="3990307" cy="43678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b="1" dirty="0">
                <a:solidFill>
                  <a:schemeClr val="tx1"/>
                </a:solidFill>
                <a:latin typeface="Gill Sans MT" panose="020B0502020104020203" pitchFamily="34" charset="0"/>
              </a:rPr>
              <a:t>Computer &amp; Handy schützen</a:t>
            </a:r>
          </a:p>
        </p:txBody>
      </p:sp>
      <p:sp>
        <p:nvSpPr>
          <p:cNvPr id="30" name="Rechteck 29">
            <a:extLst>
              <a:ext uri="{FF2B5EF4-FFF2-40B4-BE49-F238E27FC236}">
                <a16:creationId xmlns:a16="http://schemas.microsoft.com/office/drawing/2014/main" id="{62AFDC3A-475D-4232-A7FB-9E34C8768652}"/>
              </a:ext>
            </a:extLst>
          </p:cNvPr>
          <p:cNvSpPr/>
          <p:nvPr/>
        </p:nvSpPr>
        <p:spPr>
          <a:xfrm>
            <a:off x="559173" y="3807402"/>
            <a:ext cx="3990309" cy="43678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b="1" dirty="0">
                <a:solidFill>
                  <a:schemeClr val="tx1"/>
                </a:solidFill>
                <a:latin typeface="Gill Sans MT" panose="020B0502020104020203" pitchFamily="34" charset="0"/>
              </a:rPr>
              <a:t>Recht am eigenen Bild</a:t>
            </a:r>
          </a:p>
        </p:txBody>
      </p:sp>
      <p:sp>
        <p:nvSpPr>
          <p:cNvPr id="31" name="Rechteck 30">
            <a:extLst>
              <a:ext uri="{FF2B5EF4-FFF2-40B4-BE49-F238E27FC236}">
                <a16:creationId xmlns:a16="http://schemas.microsoft.com/office/drawing/2014/main" id="{09BFF88E-E973-4150-8B4E-B1878B93E04A}"/>
              </a:ext>
            </a:extLst>
          </p:cNvPr>
          <p:cNvSpPr/>
          <p:nvPr/>
        </p:nvSpPr>
        <p:spPr>
          <a:xfrm>
            <a:off x="4815862" y="3806086"/>
            <a:ext cx="3990307" cy="43678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b="1" dirty="0">
                <a:solidFill>
                  <a:schemeClr val="tx1"/>
                </a:solidFill>
                <a:latin typeface="Gill Sans MT" panose="020B0502020104020203" pitchFamily="34" charset="0"/>
              </a:rPr>
              <a:t>Umgang mit Passwörtern</a:t>
            </a:r>
          </a:p>
        </p:txBody>
      </p:sp>
      <p:sp>
        <p:nvSpPr>
          <p:cNvPr id="37" name="Rechteck 36">
            <a:extLst>
              <a:ext uri="{FF2B5EF4-FFF2-40B4-BE49-F238E27FC236}">
                <a16:creationId xmlns:a16="http://schemas.microsoft.com/office/drawing/2014/main" id="{83FABC74-B579-4078-9DB1-360912EE4052}"/>
              </a:ext>
            </a:extLst>
          </p:cNvPr>
          <p:cNvSpPr/>
          <p:nvPr/>
        </p:nvSpPr>
        <p:spPr>
          <a:xfrm>
            <a:off x="562805" y="4479701"/>
            <a:ext cx="3986677" cy="43678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b="1" dirty="0">
                <a:solidFill>
                  <a:schemeClr val="tx1"/>
                </a:solidFill>
                <a:latin typeface="Gill Sans MT" panose="020B0502020104020203" pitchFamily="34" charset="0"/>
              </a:rPr>
              <a:t>Apps</a:t>
            </a:r>
          </a:p>
        </p:txBody>
      </p:sp>
      <p:sp>
        <p:nvSpPr>
          <p:cNvPr id="38" name="Rechteck 37">
            <a:extLst>
              <a:ext uri="{FF2B5EF4-FFF2-40B4-BE49-F238E27FC236}">
                <a16:creationId xmlns:a16="http://schemas.microsoft.com/office/drawing/2014/main" id="{29FB4231-741C-480E-80DE-813CE49B5316}"/>
              </a:ext>
            </a:extLst>
          </p:cNvPr>
          <p:cNvSpPr/>
          <p:nvPr/>
        </p:nvSpPr>
        <p:spPr>
          <a:xfrm>
            <a:off x="4817274" y="4479700"/>
            <a:ext cx="3986677" cy="43678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b="1" dirty="0">
                <a:solidFill>
                  <a:schemeClr val="tx1"/>
                </a:solidFill>
                <a:latin typeface="Gill Sans MT" panose="020B0502020104020203" pitchFamily="34" charset="0"/>
              </a:rPr>
              <a:t>Cyber Mobbing, Belästigung</a:t>
            </a:r>
          </a:p>
        </p:txBody>
      </p:sp>
      <p:sp>
        <p:nvSpPr>
          <p:cNvPr id="39" name="Rechteck 38">
            <a:extLst>
              <a:ext uri="{FF2B5EF4-FFF2-40B4-BE49-F238E27FC236}">
                <a16:creationId xmlns:a16="http://schemas.microsoft.com/office/drawing/2014/main" id="{D068E4B2-15FA-4BFE-9EB3-D89D5B9EAC94}"/>
              </a:ext>
            </a:extLst>
          </p:cNvPr>
          <p:cNvSpPr/>
          <p:nvPr/>
        </p:nvSpPr>
        <p:spPr>
          <a:xfrm>
            <a:off x="562805" y="5153315"/>
            <a:ext cx="3986677" cy="43678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900" b="1" dirty="0">
                <a:solidFill>
                  <a:schemeClr val="tx1"/>
                </a:solidFill>
                <a:latin typeface="Gill Sans MT" panose="020B0502020104020203" pitchFamily="34" charset="0"/>
              </a:rPr>
              <a:t>Umgang mit Internetquellen</a:t>
            </a:r>
          </a:p>
        </p:txBody>
      </p:sp>
    </p:spTree>
    <p:extLst>
      <p:ext uri="{BB962C8B-B14F-4D97-AF65-F5344CB8AC3E}">
        <p14:creationId xmlns:p14="http://schemas.microsoft.com/office/powerpoint/2010/main" val="31668206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feld 9">
            <a:extLst>
              <a:ext uri="{FF2B5EF4-FFF2-40B4-BE49-F238E27FC236}">
                <a16:creationId xmlns:a16="http://schemas.microsoft.com/office/drawing/2014/main" id="{8B7947C3-3FB4-4998-917B-783B0D6BDF27}"/>
              </a:ext>
            </a:extLst>
          </p:cNvPr>
          <p:cNvSpPr txBox="1"/>
          <p:nvPr/>
        </p:nvSpPr>
        <p:spPr>
          <a:xfrm>
            <a:off x="4146698" y="6438442"/>
            <a:ext cx="4997301" cy="384721"/>
          </a:xfrm>
          <a:prstGeom prst="rect">
            <a:avLst/>
          </a:prstGeom>
          <a:noFill/>
        </p:spPr>
        <p:txBody>
          <a:bodyPr wrap="square" rtlCol="0">
            <a:spAutoFit/>
          </a:bodyPr>
          <a:lstStyle/>
          <a:p>
            <a:pPr algn="r"/>
            <a:r>
              <a:rPr lang="de-AT" sz="1900" dirty="0">
                <a:latin typeface="Gill Sans MT" panose="020B0502020104020203" pitchFamily="34" charset="0"/>
              </a:rPr>
              <a:t>Der Einstieg beginnt früh</a:t>
            </a:r>
          </a:p>
        </p:txBody>
      </p:sp>
      <p:pic>
        <p:nvPicPr>
          <p:cNvPr id="4" name="Grafik 3">
            <a:extLst>
              <a:ext uri="{FF2B5EF4-FFF2-40B4-BE49-F238E27FC236}">
                <a16:creationId xmlns:a16="http://schemas.microsoft.com/office/drawing/2014/main" id="{15870782-E28B-4AA8-8DAC-24BD8D616CE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0" cy="6390968"/>
          </a:xfrm>
          <a:prstGeom prst="rect">
            <a:avLst/>
          </a:prstGeom>
        </p:spPr>
      </p:pic>
      <p:sp>
        <p:nvSpPr>
          <p:cNvPr id="2" name="Rechteck 1">
            <a:extLst>
              <a:ext uri="{FF2B5EF4-FFF2-40B4-BE49-F238E27FC236}">
                <a16:creationId xmlns:a16="http://schemas.microsoft.com/office/drawing/2014/main" id="{F76D0050-297A-42A2-8565-CD19C4455DB3}"/>
              </a:ext>
            </a:extLst>
          </p:cNvPr>
          <p:cNvSpPr/>
          <p:nvPr/>
        </p:nvSpPr>
        <p:spPr>
          <a:xfrm>
            <a:off x="6747382" y="6082935"/>
            <a:ext cx="2396618" cy="308033"/>
          </a:xfrm>
          <a:prstGeom prst="rect">
            <a:avLst/>
          </a:prstGeom>
        </p:spPr>
        <p:txBody>
          <a:bodyPr wrap="none">
            <a:spAutoFit/>
          </a:bodyPr>
          <a:lstStyle/>
          <a:p>
            <a:pPr>
              <a:lnSpc>
                <a:spcPct val="107000"/>
              </a:lnSpc>
              <a:spcAft>
                <a:spcPts val="800"/>
              </a:spcAft>
            </a:pPr>
            <a:r>
              <a:rPr lang="de-AT" sz="1400" dirty="0">
                <a:solidFill>
                  <a:schemeClr val="bg1"/>
                </a:solidFill>
                <a:latin typeface="Gill Sans MT" panose="020B0502020104020203" pitchFamily="34" charset="0"/>
                <a:ea typeface="Calibri" panose="020F0502020204030204" pitchFamily="34" charset="0"/>
                <a:cs typeface="Times New Roman" panose="02020603050405020304" pitchFamily="18" charset="0"/>
              </a:rPr>
              <a:t>Bild: </a:t>
            </a:r>
            <a:r>
              <a:rPr lang="de-AT" sz="1400" dirty="0">
                <a:solidFill>
                  <a:schemeClr val="bg1"/>
                </a:solidFill>
                <a:latin typeface="Gill Sans MT" panose="020B0502020104020203"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Hal </a:t>
            </a:r>
            <a:r>
              <a:rPr lang="de-AT" sz="1400" dirty="0" err="1">
                <a:solidFill>
                  <a:schemeClr val="bg1"/>
                </a:solidFill>
                <a:latin typeface="Gill Sans MT" panose="020B0502020104020203"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Gatewood</a:t>
            </a:r>
            <a:r>
              <a:rPr lang="de-AT" sz="1400" dirty="0">
                <a:solidFill>
                  <a:schemeClr val="bg1"/>
                </a:solidFill>
                <a:latin typeface="Gill Sans MT" panose="020B0502020104020203" pitchFamily="34" charset="0"/>
                <a:ea typeface="Calibri" panose="020F0502020204030204" pitchFamily="34" charset="0"/>
                <a:cs typeface="Times New Roman" panose="02020603050405020304" pitchFamily="18" charset="0"/>
              </a:rPr>
              <a:t> / </a:t>
            </a:r>
            <a:r>
              <a:rPr lang="de-AT" sz="1400" dirty="0" err="1">
                <a:solidFill>
                  <a:schemeClr val="bg1"/>
                </a:solidFill>
                <a:latin typeface="Gill Sans MT" panose="020B0502020104020203" pitchFamily="34" charset="0"/>
                <a:ea typeface="Calibri" panose="020F0502020204030204" pitchFamily="34" charset="0"/>
                <a:cs typeface="Times New Roman" panose="02020603050405020304" pitchFamily="18" charset="0"/>
              </a:rPr>
              <a:t>Unsplash</a:t>
            </a:r>
            <a:endParaRPr lang="de-AT" sz="1400" dirty="0">
              <a:solidFill>
                <a:schemeClr val="bg1"/>
              </a:solidFill>
              <a:latin typeface="Gill Sans MT" panose="020B0502020104020203"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95977364"/>
      </p:ext>
    </p:extLst>
  </p:cSld>
  <p:clrMapOvr>
    <a:masterClrMapping/>
  </p:clrMapOvr>
</p:sld>
</file>

<file path=ppt/theme/theme1.xml><?xml version="1.0" encoding="utf-8"?>
<a:theme xmlns:a="http://schemas.openxmlformats.org/drawingml/2006/main" name="Office">
  <a:themeElements>
    <a:clrScheme name="Benutzerdefiniert 3">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39200"/>
      </a:hlink>
      <a:folHlink>
        <a:srgbClr val="434F5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31750">
          <a:solidFill>
            <a:srgbClr val="F39200"/>
          </a:solidFill>
        </a:ln>
      </a:spPr>
      <a:bodyPr rtlCol="0" anchor="ctr"/>
      <a:lstStyle>
        <a:defPPr algn="ctr">
          <a:defRPr sz="1900" dirty="0" err="1" smtClean="0">
            <a:solidFill>
              <a:schemeClr val="tx1"/>
            </a:solidFill>
            <a:latin typeface="Gill Sans MT" panose="020B0502020104020203"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63500">
          <a:solidFill>
            <a:srgbClr val="F39200"/>
          </a:solidFill>
          <a:tailEnd type="arrow"/>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900" dirty="0" err="1" smtClean="0">
            <a:latin typeface="Gill Sans MT" panose="020B05020201040202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13099</Words>
  <Application>Microsoft Office PowerPoint</Application>
  <PresentationFormat>Bildschirmpräsentation (4:3)</PresentationFormat>
  <Paragraphs>1130</Paragraphs>
  <Slides>74</Slides>
  <Notes>74</Notes>
  <HiddenSlides>17</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74</vt:i4>
      </vt:variant>
    </vt:vector>
  </HeadingPairs>
  <TitlesOfParts>
    <vt:vector size="83" baseType="lpstr">
      <vt:lpstr>Arial</vt:lpstr>
      <vt:lpstr>Calibri</vt:lpstr>
      <vt:lpstr>Calibri Light</vt:lpstr>
      <vt:lpstr>Gill Sans MT</vt:lpstr>
      <vt:lpstr>Roboto</vt:lpstr>
      <vt:lpstr>Times</vt:lpstr>
      <vt:lpstr>Wingdings</vt:lpstr>
      <vt:lpstr>Wingdings 2</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Das Internet sicher nutzen!</dc:title>
  <dc:creator>lili</dc:creator>
  <cp:lastModifiedBy>Matthias Jax</cp:lastModifiedBy>
  <cp:revision>398</cp:revision>
  <cp:lastPrinted>2018-09-21T11:26:13Z</cp:lastPrinted>
  <dcterms:created xsi:type="dcterms:W3CDTF">2018-07-11T13:12:25Z</dcterms:created>
  <dcterms:modified xsi:type="dcterms:W3CDTF">2023-04-26T07:23:31Z</dcterms:modified>
</cp:coreProperties>
</file>