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3"/>
  </p:notesMasterIdLst>
  <p:handoutMasterIdLst>
    <p:handoutMasterId r:id="rId64"/>
  </p:handoutMasterIdLst>
  <p:sldIdLst>
    <p:sldId id="360" r:id="rId2"/>
    <p:sldId id="505" r:id="rId3"/>
    <p:sldId id="853" r:id="rId4"/>
    <p:sldId id="877" r:id="rId5"/>
    <p:sldId id="506" r:id="rId6"/>
    <p:sldId id="855" r:id="rId7"/>
    <p:sldId id="856" r:id="rId8"/>
    <p:sldId id="857" r:id="rId9"/>
    <p:sldId id="523" r:id="rId10"/>
    <p:sldId id="880" r:id="rId11"/>
    <p:sldId id="525" r:id="rId12"/>
    <p:sldId id="304" r:id="rId13"/>
    <p:sldId id="859" r:id="rId14"/>
    <p:sldId id="810" r:id="rId15"/>
    <p:sldId id="821" r:id="rId16"/>
    <p:sldId id="858" r:id="rId17"/>
    <p:sldId id="556" r:id="rId18"/>
    <p:sldId id="461" r:id="rId19"/>
    <p:sldId id="860" r:id="rId20"/>
    <p:sldId id="831" r:id="rId21"/>
    <p:sldId id="369" r:id="rId22"/>
    <p:sldId id="823" r:id="rId23"/>
    <p:sldId id="824" r:id="rId24"/>
    <p:sldId id="818" r:id="rId25"/>
    <p:sldId id="861" r:id="rId26"/>
    <p:sldId id="862" r:id="rId27"/>
    <p:sldId id="868" r:id="rId28"/>
    <p:sldId id="869" r:id="rId29"/>
    <p:sldId id="793" r:id="rId30"/>
    <p:sldId id="371" r:id="rId31"/>
    <p:sldId id="864" r:id="rId32"/>
    <p:sldId id="789" r:id="rId33"/>
    <p:sldId id="881" r:id="rId34"/>
    <p:sldId id="865" r:id="rId35"/>
    <p:sldId id="819" r:id="rId36"/>
    <p:sldId id="652" r:id="rId37"/>
    <p:sldId id="878" r:id="rId38"/>
    <p:sldId id="866" r:id="rId39"/>
    <p:sldId id="867" r:id="rId40"/>
    <p:sldId id="321" r:id="rId41"/>
    <p:sldId id="474" r:id="rId42"/>
    <p:sldId id="528" r:id="rId43"/>
    <p:sldId id="550" r:id="rId44"/>
    <p:sldId id="836" r:id="rId45"/>
    <p:sldId id="837" r:id="rId46"/>
    <p:sldId id="870" r:id="rId47"/>
    <p:sldId id="871" r:id="rId48"/>
    <p:sldId id="872" r:id="rId49"/>
    <p:sldId id="873" r:id="rId50"/>
    <p:sldId id="874" r:id="rId51"/>
    <p:sldId id="875" r:id="rId52"/>
    <p:sldId id="533" r:id="rId53"/>
    <p:sldId id="531" r:id="rId54"/>
    <p:sldId id="532" r:id="rId55"/>
    <p:sldId id="826" r:id="rId56"/>
    <p:sldId id="879" r:id="rId57"/>
    <p:sldId id="827" r:id="rId58"/>
    <p:sldId id="809" r:id="rId59"/>
    <p:sldId id="455" r:id="rId60"/>
    <p:sldId id="397" r:id="rId61"/>
    <p:sldId id="876"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Matthias Jax" initials="MJ" lastIdx="1" clrIdx="23">
    <p:extLst>
      <p:ext uri="{19B8F6BF-5375-455C-9EA6-DF929625EA0E}">
        <p15:presenceInfo xmlns:p15="http://schemas.microsoft.com/office/powerpoint/2012/main" userId="5e50e151f25829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0F6FC-3AB8-4558-9471-A66C87971A98}" v="2" dt="2023-04-26T07:12:07.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85651" autoAdjust="0"/>
  </p:normalViewPr>
  <p:slideViewPr>
    <p:cSldViewPr snapToGrid="0" showGuides="1">
      <p:cViewPr varScale="1">
        <p:scale>
          <a:sx n="95" d="100"/>
          <a:sy n="95" d="100"/>
        </p:scale>
        <p:origin x="2046" y="72"/>
      </p:cViewPr>
      <p:guideLst>
        <p:guide orient="horz" pos="550"/>
        <p:guide pos="303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0768"/>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7A20F6FC-3AB8-4558-9471-A66C87971A98}"/>
    <pc:docChg chg="modMainMaster">
      <pc:chgData name="Matthias Jax" userId="cd89ef17-9735-4177-9198-9f4f41e2c0d7" providerId="ADAL" clId="{7A20F6FC-3AB8-4558-9471-A66C87971A98}" dt="2023-04-26T07:12:07.489" v="1"/>
      <pc:docMkLst>
        <pc:docMk/>
      </pc:docMkLst>
      <pc:sldMasterChg chg="modSldLayout">
        <pc:chgData name="Matthias Jax" userId="cd89ef17-9735-4177-9198-9f4f41e2c0d7" providerId="ADAL" clId="{7A20F6FC-3AB8-4558-9471-A66C87971A98}" dt="2023-04-26T07:12:07.489" v="1"/>
        <pc:sldMasterMkLst>
          <pc:docMk/>
          <pc:sldMasterMk cId="2487646790" sldId="2147483660"/>
        </pc:sldMasterMkLst>
        <pc:sldLayoutChg chg="addSp delSp modSp">
          <pc:chgData name="Matthias Jax" userId="cd89ef17-9735-4177-9198-9f4f41e2c0d7" providerId="ADAL" clId="{7A20F6FC-3AB8-4558-9471-A66C87971A98}" dt="2023-04-26T07:12:07.489" v="1"/>
          <pc:sldLayoutMkLst>
            <pc:docMk/>
            <pc:sldMasterMk cId="2487646790" sldId="2147483660"/>
            <pc:sldLayoutMk cId="2774457056" sldId="2147483661"/>
          </pc:sldLayoutMkLst>
          <pc:grpChg chg="del">
            <ac:chgData name="Matthias Jax" userId="cd89ef17-9735-4177-9198-9f4f41e2c0d7" providerId="ADAL" clId="{7A20F6FC-3AB8-4558-9471-A66C87971A98}" dt="2023-04-26T07:11:24.651" v="0" actId="478"/>
            <ac:grpSpMkLst>
              <pc:docMk/>
              <pc:sldMasterMk cId="2487646790" sldId="2147483660"/>
              <pc:sldLayoutMk cId="2774457056" sldId="2147483661"/>
              <ac:grpSpMk id="18" creationId="{326D7FF1-D007-407C-BBB0-89EAECDE6343}"/>
            </ac:grpSpMkLst>
          </pc:grp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3" creationId="{C5EDA28D-302E-9050-820D-4A11BABF6A6E}"/>
            </ac:picMkLst>
          </pc:pic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4" creationId="{95E1E71B-CC5A-C8EC-5B4A-E3241DDF3B9F}"/>
            </ac:picMkLst>
          </pc:pic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5" creationId="{796E44F3-C885-4805-9035-3337C30ED99B}"/>
            </ac:picMkLst>
          </pc:pic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6" creationId="{E67F0EC0-A90F-4BF4-6AA0-FC33A91D71B7}"/>
            </ac:picMkLst>
          </pc:pic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7" creationId="{D1A0DB9C-7B50-9E28-E383-BD67566B2947}"/>
            </ac:picMkLst>
          </pc:picChg>
          <pc:picChg chg="add mod">
            <ac:chgData name="Matthias Jax" userId="cd89ef17-9735-4177-9198-9f4f41e2c0d7" providerId="ADAL" clId="{7A20F6FC-3AB8-4558-9471-A66C87971A98}" dt="2023-04-26T07:12:07.489" v="1"/>
            <ac:picMkLst>
              <pc:docMk/>
              <pc:sldMasterMk cId="2487646790" sldId="2147483660"/>
              <pc:sldLayoutMk cId="2774457056" sldId="2147483661"/>
              <ac:picMk id="8" creationId="{B34423E6-C1E3-2C8F-216B-1B0BDD51E6EA}"/>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tudioback.a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rataufdraht.a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Saferinternet.at</a:t>
            </a:r>
            <a:r>
              <a:rPr lang="de-DE" altLang="de-DE"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dirty="0">
                <a:latin typeface="Times" panose="02020603050405020304" pitchFamily="18" charset="0"/>
                <a:ea typeface="ＭＳ Ｐゴシック" panose="020B0600070205080204" pitchFamily="34" charset="-128"/>
              </a:rPr>
              <a:t>. Auf der Website </a:t>
            </a:r>
            <a:r>
              <a:rPr lang="de-DE" altLang="de-DE" u="sng" dirty="0">
                <a:latin typeface="Times" panose="02020603050405020304" pitchFamily="18" charset="0"/>
                <a:ea typeface="ＭＳ Ｐゴシック" panose="020B0600070205080204" pitchFamily="34" charset="-128"/>
              </a:rPr>
              <a:t>www.saferinternet.at</a:t>
            </a:r>
            <a:r>
              <a:rPr lang="de-DE" altLang="de-DE"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Wie Kinder erkennen, dass sie genug Zeit vor dem Computer oder mit dem Smartphone verbracht haben. Was können sie dagegen tun?</a:t>
            </a:r>
          </a:p>
          <a:p>
            <a:r>
              <a:rPr lang="de-AT" altLang="de-DE" dirty="0">
                <a:latin typeface="Arial" panose="020B0604020202020204" pitchFamily="34" charset="0"/>
                <a:ea typeface="ＭＳ Ｐゴシック" panose="020B0600070205080204" pitchFamily="34" charset="-128"/>
              </a:rPr>
              <a:t>Alternativen zu Bildschirmen thematisieren </a:t>
            </a:r>
            <a:r>
              <a:rPr lang="de-AT" altLang="de-DE" dirty="0">
                <a:latin typeface="Arial" panose="020B0604020202020204" pitchFamily="34" charset="0"/>
                <a:ea typeface="ＭＳ Ｐゴシック" panose="020B0600070205080204" pitchFamily="34" charset="-128"/>
                <a:sym typeface="Wingdings" panose="05000000000000000000" pitchFamily="2" charset="2"/>
              </a:rPr>
              <a:t></a:t>
            </a:r>
            <a:r>
              <a:rPr lang="de-AT" altLang="de-DE" dirty="0">
                <a:latin typeface="Arial" panose="020B0604020202020204" pitchFamily="34" charset="0"/>
                <a:ea typeface="ＭＳ Ｐゴシック" panose="020B0600070205080204" pitchFamily="34" charset="-128"/>
              </a:rPr>
              <a:t> z.B. Bewegung!</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Hinweis: Der Alternativplan sollte sofort ausgeführt werden! </a:t>
            </a:r>
          </a:p>
        </p:txBody>
      </p:sp>
      <p:sp>
        <p:nvSpPr>
          <p:cNvPr id="4" name="Foliennummernplatzhalter 3"/>
          <p:cNvSpPr>
            <a:spLocks noGrp="1"/>
          </p:cNvSpPr>
          <p:nvPr>
            <p:ph type="sldNum" sz="quarter" idx="10"/>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184608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Alternativen zur Handynutzung finden</a:t>
            </a:r>
          </a:p>
          <a:p>
            <a:r>
              <a:rPr lang="de-DE" dirty="0"/>
              <a:t>Tipps gegen Langeweile: </a:t>
            </a:r>
          </a:p>
          <a:p>
            <a:r>
              <a:rPr lang="de-DE" dirty="0"/>
              <a:t>https://www.saferinternet.at/news-detail/mama-mir-ist-fad/ </a:t>
            </a:r>
          </a:p>
        </p:txBody>
      </p:sp>
      <p:sp>
        <p:nvSpPr>
          <p:cNvPr id="4" name="Foliennummernplatzhalter 3"/>
          <p:cNvSpPr>
            <a:spLocks noGrp="1"/>
          </p:cNvSpPr>
          <p:nvPr>
            <p:ph type="sldNum" sz="quarter" idx="5"/>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395562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https://www.saferinternet.at/news-detail/mama-mir-ist-fad/</a:t>
            </a:r>
          </a:p>
        </p:txBody>
      </p:sp>
      <p:sp>
        <p:nvSpPr>
          <p:cNvPr id="4" name="Foliennummernplatzhalter 3"/>
          <p:cNvSpPr>
            <a:spLocks noGrp="1"/>
          </p:cNvSpPr>
          <p:nvPr>
            <p:ph type="sldNum" sz="quarter" idx="5"/>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53878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Kind niemals allein lassen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Kinder nicht mit YouTube ablenken, andere Lösung finden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sich bewusst machen, das Kinder auf YouTube auch auf unangemessene Inhalte stoßen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Autoplay-Funktion deaktivieren, da unpassende Videos kommen können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Alternativen zu YouTube finden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„Die Seite mit dem Elefanten“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https://www.wdrmaus.de/elefantenseite/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KIKA </a:t>
            </a:r>
            <a:r>
              <a:rPr lang="de-AT" sz="1200" kern="1200" dirty="0">
                <a:solidFill>
                  <a:schemeClr val="tx1"/>
                </a:solidFill>
                <a:effectLst/>
                <a:latin typeface="+mn-lt"/>
                <a:ea typeface="+mn-ea"/>
                <a:cs typeface="+mn-cs"/>
                <a:sym typeface="Wingdings" panose="05000000000000000000" pitchFamily="2" charset="2"/>
              </a:rPr>
              <a:t> </a:t>
            </a:r>
            <a:r>
              <a:rPr lang="de-AT" sz="1200" kern="1200" dirty="0">
                <a:solidFill>
                  <a:schemeClr val="tx1"/>
                </a:solidFill>
                <a:effectLst/>
                <a:latin typeface="+mn-lt"/>
                <a:ea typeface="+mn-ea"/>
                <a:cs typeface="+mn-cs"/>
              </a:rPr>
              <a:t> https://www.kika.de/index.html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Streaming-Dienste Netflix, Maxdome, Amazon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Vorher vereinbaren, wie lang das Kind Videos, Filme oder Serien (z. B. nur 2 Folgen) sehen darf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200" kern="1200" dirty="0" err="1">
                <a:solidFill>
                  <a:schemeClr val="tx1"/>
                </a:solidFill>
                <a:effectLst/>
                <a:latin typeface="+mn-lt"/>
                <a:ea typeface="+mn-ea"/>
                <a:cs typeface="+mn-cs"/>
              </a:rPr>
              <a:t>Youtube</a:t>
            </a:r>
            <a:r>
              <a:rPr lang="de-AT" sz="1200" kern="1200" dirty="0">
                <a:solidFill>
                  <a:schemeClr val="tx1"/>
                </a:solidFill>
                <a:effectLst/>
                <a:latin typeface="+mn-lt"/>
                <a:ea typeface="+mn-ea"/>
                <a:cs typeface="+mn-cs"/>
              </a:rPr>
              <a:t> Kids (</a:t>
            </a:r>
            <a:r>
              <a:rPr lang="de-AT" sz="1200" kern="1200" dirty="0" err="1">
                <a:solidFill>
                  <a:schemeClr val="tx1"/>
                </a:solidFill>
                <a:effectLst/>
                <a:latin typeface="+mn-lt"/>
                <a:ea typeface="+mn-ea"/>
                <a:cs typeface="+mn-cs"/>
              </a:rPr>
              <a:t>Handyapp</a:t>
            </a:r>
            <a:r>
              <a:rPr lang="de-AT" sz="1200" kern="1200" dirty="0">
                <a:solidFill>
                  <a:schemeClr val="tx1"/>
                </a:solidFill>
                <a:effectLst/>
                <a:latin typeface="+mn-lt"/>
                <a:ea typeface="+mn-ea"/>
                <a:cs typeface="+mn-cs"/>
              </a:rPr>
              <a:t>) als Alternative zu </a:t>
            </a:r>
            <a:r>
              <a:rPr lang="de-AT" sz="1200" kern="1200" dirty="0" err="1">
                <a:solidFill>
                  <a:schemeClr val="tx1"/>
                </a:solidFill>
                <a:effectLst/>
                <a:latin typeface="+mn-lt"/>
                <a:ea typeface="+mn-ea"/>
                <a:cs typeface="+mn-cs"/>
              </a:rPr>
              <a:t>Youtube</a:t>
            </a:r>
            <a:r>
              <a:rPr lang="de-AT" sz="120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Eltern können Sicherheitseinstellungen tätigen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Eigene Konten für Kinder erstellen (mit Google-Konto anmelden)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Unterschiedliche Alterskategorien wählbar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Eigene Videoliste erstellbar (dann werden nur diese Videos abgespielt)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Werbung (außer YouTube-Premium-NutzerInnen)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a:solidFill>
                  <a:schemeClr val="tx1"/>
                </a:solidFill>
                <a:effectLst/>
                <a:latin typeface="+mn-lt"/>
                <a:ea typeface="+mn-ea"/>
                <a:cs typeface="+mn-cs"/>
              </a:rPr>
              <a:t>Sicherheitscode kann festgelegt werden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AT" sz="1200" kern="1200" dirty="0" err="1">
                <a:solidFill>
                  <a:schemeClr val="tx1"/>
                </a:solidFill>
                <a:effectLst/>
                <a:latin typeface="+mn-lt"/>
                <a:ea typeface="+mn-ea"/>
                <a:cs typeface="+mn-cs"/>
              </a:rPr>
              <a:t>Timer</a:t>
            </a:r>
            <a:r>
              <a:rPr lang="de-AT" sz="1200" kern="1200" dirty="0">
                <a:solidFill>
                  <a:schemeClr val="tx1"/>
                </a:solidFill>
                <a:effectLst/>
                <a:latin typeface="+mn-lt"/>
                <a:ea typeface="+mn-ea"/>
                <a:cs typeface="+mn-cs"/>
              </a:rPr>
              <a:t> setzen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de-AT"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263064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AT" sz="1200" b="0" i="0" u="none" strike="noStrike" kern="1200" baseline="0" dirty="0">
                <a:solidFill>
                  <a:schemeClr val="tx1"/>
                </a:solidFill>
                <a:latin typeface="+mn-lt"/>
                <a:ea typeface="+mn-ea"/>
                <a:cs typeface="+mn-cs"/>
              </a:rPr>
              <a:t>Scheinbar unbegründete Angst vor Monstern und anderen Gruselwesen ist normal. Damit diese Ängste bewältigt werden können und sie die Kinder nicht vom Schlafen abhalten, ist es wichtig, diese zu verarbeiten und zu besprechen. </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Kinder stoßen häufig durch andere Kinder oder ältere Geschwister auf Inhalte, die ihnen Angst machen. Nicht immer ist jemand direkt verantwortlich: Auch beim Spielen oder bei unkontrolliertem Surfen können Kinder auf unangemessene Inhalte</a:t>
            </a:r>
          </a:p>
          <a:p>
            <a:r>
              <a:rPr lang="de-AT" sz="1200" b="0" i="0" u="none" strike="noStrike" kern="1200" baseline="0" dirty="0">
                <a:solidFill>
                  <a:schemeClr val="tx1"/>
                </a:solidFill>
                <a:latin typeface="+mn-lt"/>
                <a:ea typeface="+mn-ea"/>
                <a:cs typeface="+mn-cs"/>
              </a:rPr>
              <a:t>stoßen. Problematisch sind hier zum Beispiel Plattformen wie </a:t>
            </a:r>
            <a:r>
              <a:rPr lang="de-AT" sz="1200" b="0" i="1" u="none" strike="noStrike" kern="1200" baseline="0" dirty="0">
                <a:solidFill>
                  <a:schemeClr val="tx1"/>
                </a:solidFill>
                <a:latin typeface="+mn-lt"/>
                <a:ea typeface="+mn-ea"/>
                <a:cs typeface="+mn-cs"/>
              </a:rPr>
              <a:t>YouTube</a:t>
            </a:r>
            <a:r>
              <a:rPr lang="de-AT" sz="1200" b="0" i="0" u="none" strike="noStrike" kern="1200" baseline="0" dirty="0">
                <a:solidFill>
                  <a:schemeClr val="tx1"/>
                </a:solidFill>
                <a:latin typeface="+mn-lt"/>
                <a:ea typeface="+mn-ea"/>
                <a:cs typeface="+mn-cs"/>
              </a:rPr>
              <a:t>: Immer wieder kommt es vor, dass an sich harmlose Kinderserien mit verstörenden Inhalten „angereichert“ werden!</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Die Nutzung von Kinderschutzanwendungen hilft, aber ACHTUNG es besteht immer ein Restrisiko, dass Kinder mit Inhalten in Berührung kommen, denen sie (noch) nicht gewachsen sind.  WICHTIG: Kinder nicht bei der Mediennutzung alleine lassen! </a:t>
            </a:r>
          </a:p>
          <a:p>
            <a:r>
              <a:rPr lang="de-AT" sz="1200" b="0" i="0" u="none" strike="noStrike" kern="1200" baseline="0" dirty="0">
                <a:solidFill>
                  <a:schemeClr val="tx1"/>
                </a:solidFill>
                <a:latin typeface="+mn-lt"/>
                <a:ea typeface="+mn-ea"/>
                <a:cs typeface="+mn-cs"/>
              </a:rPr>
              <a:t>Vorsicht auch bei der Autoplay-Funktion auf </a:t>
            </a:r>
            <a:r>
              <a:rPr lang="de-AT" sz="1200" b="0" i="1" u="none" strike="noStrike" kern="1200" baseline="0" dirty="0">
                <a:solidFill>
                  <a:schemeClr val="tx1"/>
                </a:solidFill>
                <a:latin typeface="+mn-lt"/>
                <a:ea typeface="+mn-ea"/>
                <a:cs typeface="+mn-cs"/>
              </a:rPr>
              <a:t>YouTube</a:t>
            </a:r>
            <a:r>
              <a:rPr lang="de-AT" sz="1200" b="0" i="0" u="none" strike="noStrike" kern="1200" baseline="0" dirty="0">
                <a:solidFill>
                  <a:schemeClr val="tx1"/>
                </a:solidFill>
                <a:latin typeface="+mn-lt"/>
                <a:ea typeface="+mn-ea"/>
                <a:cs typeface="+mn-cs"/>
              </a:rPr>
              <a:t>: Damit wird nach Ende eines Videos automatisch ein neues Video gestartet.</a:t>
            </a:r>
          </a:p>
          <a:p>
            <a:endParaRPr lang="de-AT" altLang="de-DE" sz="1200" b="0" i="0" u="none" strike="noStrike" kern="1200" baseline="0" dirty="0">
              <a:solidFill>
                <a:schemeClr val="tx1"/>
              </a:solidFill>
              <a:latin typeface="+mn-lt"/>
              <a:ea typeface="+mn-ea"/>
              <a:cs typeface="+mn-cs"/>
            </a:endParaRPr>
          </a:p>
          <a:p>
            <a:r>
              <a:rPr lang="de-AT" altLang="de-DE" sz="1200" b="0" i="0" u="none" strike="noStrike" kern="1200" baseline="0" dirty="0">
                <a:solidFill>
                  <a:schemeClr val="tx1"/>
                </a:solidFill>
                <a:latin typeface="+mn-lt"/>
                <a:ea typeface="+mn-ea"/>
                <a:cs typeface="+mn-cs"/>
              </a:rPr>
              <a:t>Was tun gegen Angst?</a:t>
            </a:r>
            <a:endParaRPr lang="de-DE" altLang="de-DE" sz="2400" dirty="0">
              <a:latin typeface="Times" panose="02020603050405020304" pitchFamily="18" charset="0"/>
              <a:ea typeface="ヒラギノ角ゴ Pro W3" pitchFamily="6" charset="-128"/>
            </a:endParaRPr>
          </a:p>
          <a:p>
            <a:pPr eaLnBrk="1" hangingPunct="1">
              <a:spcBef>
                <a:spcPct val="0"/>
              </a:spcBef>
              <a:buFontTx/>
              <a:buChar char="•"/>
            </a:pPr>
            <a:r>
              <a:rPr lang="de-DE" altLang="de-DE" sz="2400" b="1" dirty="0">
                <a:latin typeface="Times" panose="02020603050405020304" pitchFamily="18" charset="0"/>
                <a:ea typeface="ヒラギノ角ゴ Pro W3" pitchFamily="6" charset="-128"/>
              </a:rPr>
              <a:t>Diskutieren: </a:t>
            </a:r>
            <a:r>
              <a:rPr lang="de-DE" altLang="de-DE" sz="2400" dirty="0">
                <a:latin typeface="Times" panose="02020603050405020304" pitchFamily="18" charset="0"/>
                <a:ea typeface="ヒラギノ角ゴ Pro W3" pitchFamily="6" charset="-128"/>
              </a:rPr>
              <a:t>Was kannst du (Kind) tun wenn dir ein Bild Angst macht? (z.B. das Bild schließen, mit jemandem reden etc.)</a:t>
            </a:r>
          </a:p>
          <a:p>
            <a:pPr eaLnBrk="1" hangingPunct="1">
              <a:spcBef>
                <a:spcPct val="0"/>
              </a:spcBef>
              <a:buFontTx/>
              <a:buChar char="•"/>
            </a:pPr>
            <a:r>
              <a:rPr lang="de-DE" altLang="de-DE" sz="2400" b="1" dirty="0">
                <a:latin typeface="Times" panose="02020603050405020304" pitchFamily="18" charset="0"/>
                <a:ea typeface="ヒラギノ角ゴ Pro W3" pitchFamily="6" charset="-128"/>
              </a:rPr>
              <a:t>Übung: </a:t>
            </a:r>
            <a:r>
              <a:rPr lang="de-AT" altLang="de-DE" sz="2400" b="0" dirty="0">
                <a:latin typeface="Times" panose="02020603050405020304" pitchFamily="18" charset="0"/>
                <a:ea typeface="ヒラギノ角ゴ Pro W3" pitchFamily="6" charset="-128"/>
              </a:rPr>
              <a:t>Mein Mittel gegen die Angst (Unterrichtsmaterial: Safer Internet im Kindergarten, S. 11)</a:t>
            </a:r>
          </a:p>
          <a:p>
            <a:pPr eaLnBrk="1" hangingPunct="1">
              <a:spcBef>
                <a:spcPct val="0"/>
              </a:spcBef>
              <a:buFontTx/>
              <a:buChar char="•"/>
            </a:pPr>
            <a:r>
              <a:rPr lang="de-AT" altLang="de-DE" sz="2400" b="1" dirty="0">
                <a:latin typeface="Times" panose="02020603050405020304" pitchFamily="18" charset="0"/>
                <a:ea typeface="ヒラギノ角ゴ Pro W3" pitchFamily="6" charset="-128"/>
              </a:rPr>
              <a:t>Vorlesegeschichte</a:t>
            </a:r>
            <a:r>
              <a:rPr lang="de-AT" altLang="de-DE" sz="2400" b="0" dirty="0">
                <a:latin typeface="Times" panose="02020603050405020304" pitchFamily="18" charset="0"/>
                <a:ea typeface="ヒラギノ角ゴ Pro W3" pitchFamily="6" charset="-128"/>
              </a:rPr>
              <a:t>: „Aufpoppen“    https://www.saferinternet.at/zielgruppen/lehrende/kindergarten/die-drei-freunde-eine-vorlesegeschichte/#c4695 </a:t>
            </a:r>
          </a:p>
          <a:p>
            <a:pPr eaLnBrk="1" hangingPunct="1">
              <a:spcBef>
                <a:spcPct val="0"/>
              </a:spcBef>
              <a:buFontTx/>
              <a:buNone/>
            </a:pPr>
            <a:endParaRPr lang="de-AT" altLang="de-DE" sz="2400" b="0" dirty="0">
              <a:latin typeface="Times" panose="02020603050405020304" pitchFamily="18" charset="0"/>
              <a:ea typeface="ヒラギノ角ゴ Pro W3" pitchFamily="6" charset="-128"/>
            </a:endParaRPr>
          </a:p>
          <a:p>
            <a:pPr marL="0" indent="0" eaLnBrk="1" hangingPunct="1">
              <a:spcBef>
                <a:spcPct val="0"/>
              </a:spcBef>
              <a:buFont typeface="Arial" panose="020B0604020202020204" pitchFamily="34" charset="0"/>
              <a:buNone/>
            </a:pPr>
            <a:endParaRPr lang="de-AT" altLang="de-DE" sz="2400" dirty="0">
              <a:ea typeface="ヒラギノ角ゴ Pro W3" pitchFamily="6" charset="-128"/>
            </a:endParaRP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17</a:t>
            </a:fld>
            <a:endParaRPr lang="de-AT" altLang="de-DE">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sz="2800" dirty="0">
                <a:latin typeface="Times" panose="02020603050405020304" pitchFamily="18" charset="0"/>
                <a:ea typeface="ＭＳ Ｐゴシック" panose="020B0600070205080204" pitchFamily="34" charset="-128"/>
              </a:rPr>
              <a:t>Ab welchem Alter ein Spiel geeignet ist, hängt sehr stark davon ab, wie gut sich ein Kind konzentrieren kann. Es gibt also keine allgemeingültigen Regeln! Überlegen Sie bei jedem Spiel, ob es bereits für Ihr Kind geeignet ist. Für die meisten Spiele gibt es eine gesetzliche Altersempfehlung, an der man sich orientieren kann.</a:t>
            </a:r>
          </a:p>
          <a:p>
            <a:endParaRPr lang="de-DE" altLang="de-DE" sz="2800" b="1"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Achtung: </a:t>
            </a:r>
            <a:r>
              <a:rPr lang="de-DE" altLang="de-DE" sz="2800" dirty="0">
                <a:latin typeface="Times" panose="02020603050405020304" pitchFamily="18" charset="0"/>
                <a:ea typeface="ＭＳ Ｐゴシック" panose="020B0600070205080204" pitchFamily="34" charset="-128"/>
              </a:rPr>
              <a:t>Dabei bitte nicht von den eigenen Bedürfnissen ausgehen – auch Kinder haben Wünsche, die ernstgenommen werden sollten. </a:t>
            </a:r>
          </a:p>
          <a:p>
            <a:endParaRPr lang="de-DE"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Vor allem das Spielen am Smartphone ist bei Kindergartenkindern beliebt. Folgendes sollte jedoch beachtet werden: </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Wenige, dafür gute Angebote/Apps wählen</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Lernspiele</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Kostenpflichtige Apps oftmals besser, da der Datenschutz besser und unpassende Werbung weniger wahrscheinlich ist</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In-App-Käufe und Content-Dienste sperren</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Sich bewusst machen, das in (gratis) Apps Werbung eingespielt wird, die für Kinder ungeeignet ist (z. B. Werbung für einen Horrorfilm)</a:t>
            </a:r>
          </a:p>
          <a:p>
            <a:pPr marL="457200" indent="-457200">
              <a:buFont typeface="Arial" panose="020B0604020202020204" pitchFamily="34" charset="0"/>
              <a:buChar char="•"/>
            </a:pPr>
            <a:r>
              <a:rPr lang="de-DE" altLang="de-DE" sz="2800" dirty="0">
                <a:latin typeface="Times" panose="02020603050405020304" pitchFamily="18" charset="0"/>
                <a:ea typeface="ＭＳ Ｐゴシック" panose="020B0600070205080204" pitchFamily="34" charset="-128"/>
              </a:rPr>
              <a:t>Inhalte (z. B. Chats) mit einem Passwort schützen. So können Kinder auch nicht versehentlich Nachrichten und Co. entdecken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altLang="de-DE" sz="280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2800" dirty="0">
                <a:latin typeface="Times" panose="02020603050405020304" pitchFamily="18" charset="0"/>
                <a:ea typeface="ＭＳ Ｐゴシック" panose="020B0600070205080204" pitchFamily="34" charset="-128"/>
              </a:rPr>
              <a:t>Mehr zu Kinderschutz im Internet: https://www.ispa.at/index.php?eID=tx_securedownloads&amp;u=0&amp;g=0&amp;t=1576837261&amp;hash=f0bdf43af0afb5c20bc095911d2587c778ac3c7e&amp;file=fileadmin/content/5_Wissenspool/Brosch%C3%BCren/TechnischerKinderschutz/201901_Technischer_Kinderschutz_im_Internet.pdf  </a:t>
            </a:r>
          </a:p>
          <a:p>
            <a:endParaRPr lang="de-AT" altLang="de-DE" sz="2800" dirty="0">
              <a:latin typeface="Times" panose="02020603050405020304" pitchFamily="18" charset="0"/>
              <a:ea typeface="ＭＳ Ｐゴシック" panose="020B0600070205080204" pitchFamily="34" charset="-128"/>
            </a:endParaRPr>
          </a:p>
          <a:p>
            <a:r>
              <a:rPr lang="de-DE" altLang="de-DE" sz="2800" dirty="0">
                <a:latin typeface="Times" panose="02020603050405020304" pitchFamily="18" charset="0"/>
                <a:ea typeface="ＭＳ Ｐゴシック" panose="020B0600070205080204" pitchFamily="34" charset="-128"/>
              </a:rPr>
              <a:t>Manchmal können Spiele den Kindern auch Angst machen. Es ist daher wichtig, diese im Auge zu behalten und immer wieder nachzufragen, wie ihre Spielerfahrungen sind. Erwachsene sollten deutlich machen, dass ihr Kind jederzeit mit ihnen sprechen kann, sollte es sich fürchten oder mit einem Spiel überfordert fühlen. Eine ablehnende Haltung dem Spiel gegenüber kann dazu führen, dass das Kind sich in Zukunft nicht mehr an seine Eltern wendet. </a:t>
            </a:r>
          </a:p>
          <a:p>
            <a:endParaRPr lang="de-DE" altLang="de-DE" sz="2800" dirty="0">
              <a:latin typeface="Times" panose="02020603050405020304" pitchFamily="18" charset="0"/>
              <a:ea typeface="ＭＳ Ｐゴシック" panose="020B0600070205080204" pitchFamily="34" charset="-128"/>
            </a:endParaRPr>
          </a:p>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dirty="0"/>
              <a:t>Das Spiel enthält Gewaltdarstellungen oder verherrlicht/verharmlost Gewalt</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dirty="0"/>
              <a:t>Spiel verwendet Schimpfwörter</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dirty="0"/>
              <a:t>Spiel bereitet kleinen Kindern Angst oder ist gruselig</a:t>
            </a:r>
          </a:p>
          <a:p>
            <a:pPr marL="171690" indent="-17169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dirty="0"/>
              <a:t>Spiel zeigt Nacktheit und/oder sexuelle Handlungen oder spielt auf sexuelle Handlungen an</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dirty="0"/>
              <a:t>Spiel bezieht sich auf Drogenkonsum oder zeigt diesen</a:t>
            </a:r>
          </a:p>
          <a:p>
            <a:pPr marL="171690" indent="-17169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dirty="0"/>
              <a:t>Spiel zeigt Diskriminierung oder Spielinhalt fördert Diskriminierung</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dirty="0"/>
              <a:t>Spiel fordert zum Glücksspiel auf oder gibt Anleitung dazu</a:t>
            </a: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Weltkugel: </a:t>
            </a:r>
            <a:r>
              <a:rPr lang="de-DE" dirty="0"/>
              <a:t>Spiel kann online gespielt werden</a:t>
            </a:r>
            <a:br>
              <a:rPr lang="de-DE" altLang="de-DE" dirty="0">
                <a:ea typeface="ＭＳ Ｐゴシック" pitchFamily="34" charset="-128"/>
              </a:rPr>
            </a:br>
            <a:endParaRPr lang="de-DE" altLang="de-DE" dirty="0">
              <a:ea typeface="ＭＳ Ｐゴシック" pitchFamily="34" charset="-128"/>
            </a:endParaRPr>
          </a:p>
          <a:p>
            <a:pPr marL="171690" indent="-17169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dirty="0">
                <a:latin typeface="Arial" panose="020B0604020202020204" pitchFamily="34" charset="0"/>
                <a:ea typeface="ＭＳ Ｐゴシック" panose="020B0600070205080204" pitchFamily="34" charset="-128"/>
              </a:rPr>
              <a:t>www.bupp.at</a:t>
            </a:r>
            <a:endParaRPr lang="de-DE" altLang="de-DE" sz="2800" dirty="0">
              <a:latin typeface="Times" panose="02020603050405020304" pitchFamily="18" charset="0"/>
              <a:ea typeface="ＭＳ Ｐゴシック" panose="020B0600070205080204" pitchFamily="34" charset="-128"/>
            </a:endParaRPr>
          </a:p>
          <a:p>
            <a:endParaRPr lang="de-AT" altLang="de-DE" sz="2800" dirty="0">
              <a:latin typeface="Times" panose="02020603050405020304" pitchFamily="18" charset="0"/>
              <a:ea typeface="ＭＳ Ｐゴシック" panose="020B0600070205080204" pitchFamily="34" charset="-128"/>
            </a:endParaRPr>
          </a:p>
          <a:p>
            <a:r>
              <a:rPr lang="de-DE" altLang="de-DE" sz="2800" b="1" dirty="0">
                <a:latin typeface="Times" panose="02020603050405020304" pitchFamily="18" charset="0"/>
                <a:ea typeface="ＭＳ Ｐゴシック" panose="020B0600070205080204" pitchFamily="34" charset="-128"/>
              </a:rPr>
              <a:t>Übung: </a:t>
            </a:r>
            <a:r>
              <a:rPr lang="de-DE" altLang="de-DE" sz="2800" dirty="0">
                <a:latin typeface="Times" panose="02020603050405020304" pitchFamily="18" charset="0"/>
                <a:ea typeface="ＭＳ Ｐゴシック" panose="020B0600070205080204" pitchFamily="34" charset="-128"/>
              </a:rPr>
              <a:t>Frage an die Kinder: Warum gibt es eigentlich Altersgrenzen?</a:t>
            </a:r>
          </a:p>
          <a:p>
            <a:endParaRPr lang="de-DE" altLang="de-DE" sz="2800" dirty="0">
              <a:latin typeface="Times" panose="02020603050405020304" pitchFamily="18" charset="0"/>
              <a:ea typeface="ＭＳ Ｐゴシック" panose="020B0600070205080204" pitchFamily="34" charset="-128"/>
            </a:endParaRPr>
          </a:p>
          <a:p>
            <a:endParaRPr lang="de-DE" altLang="de-DE" sz="2800" dirty="0">
              <a:latin typeface="Times" panose="02020603050405020304" pitchFamily="18" charset="0"/>
              <a:ea typeface="ＭＳ Ｐゴシック" panose="020B0600070205080204" pitchFamily="34" charset="-128"/>
            </a:endParaRPr>
          </a:p>
          <a:p>
            <a:endParaRPr lang="de-AT" sz="2800" dirty="0"/>
          </a:p>
        </p:txBody>
      </p:sp>
      <p:sp>
        <p:nvSpPr>
          <p:cNvPr id="4" name="Foliennummernplatzhalter 3"/>
          <p:cNvSpPr>
            <a:spLocks noGrp="1"/>
          </p:cNvSpPr>
          <p:nvPr>
            <p:ph type="sldNum" sz="quarter" idx="10"/>
          </p:nvPr>
        </p:nvSpPr>
        <p:spPr/>
        <p:txBody>
          <a:bodyPr/>
          <a:lstStyle/>
          <a:p>
            <a:fld id="{5BC9136F-CA9D-4FE5-85DC-58A8F95C26FC}" type="slidenum">
              <a:rPr lang="de-AT" smtClean="0"/>
              <a:t>18</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Tipps für Eltern</a:t>
            </a:r>
          </a:p>
          <a:p>
            <a:pPr marL="357188" indent="-357188">
              <a:buClr>
                <a:srgbClr val="F39200"/>
              </a:buClr>
              <a:buFont typeface="Wingdings" panose="05000000000000000000" pitchFamily="2" charset="2"/>
              <a:buChar char="§"/>
            </a:pPr>
            <a:r>
              <a:rPr lang="de-AT" sz="2000" dirty="0"/>
              <a:t>Interessieren Sie sich für die Lieblingsspiele </a:t>
            </a:r>
            <a:br>
              <a:rPr lang="de-AT" sz="2000" dirty="0"/>
            </a:br>
            <a:r>
              <a:rPr lang="de-AT" sz="2000" dirty="0"/>
              <a:t>Ihres Kindes!</a:t>
            </a:r>
          </a:p>
          <a:p>
            <a:pPr marL="357188" indent="-357188">
              <a:buClr>
                <a:srgbClr val="F39200"/>
              </a:buClr>
              <a:buFont typeface="Wingdings" panose="05000000000000000000" pitchFamily="2" charset="2"/>
              <a:buChar char="§"/>
            </a:pPr>
            <a:r>
              <a:rPr lang="de-AT" sz="2000" dirty="0"/>
              <a:t>Probieren Sie alle Spiele ruhig selbst aus, </a:t>
            </a:r>
            <a:br>
              <a:rPr lang="de-AT" sz="2000" dirty="0"/>
            </a:br>
            <a:r>
              <a:rPr lang="de-AT" sz="2000" dirty="0"/>
              <a:t>um sinnvolle Regeln vereinbaren zu können!</a:t>
            </a:r>
          </a:p>
          <a:p>
            <a:pPr marL="357188" indent="-357188">
              <a:spcAft>
                <a:spcPts val="12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892175" lvl="1" indent="-357188">
              <a:buClr>
                <a:srgbClr val="F39200"/>
              </a:buClr>
              <a:buFont typeface="Wingdings" panose="05000000000000000000" pitchFamily="2" charset="2"/>
              <a:buChar char="§"/>
            </a:pPr>
            <a:r>
              <a:rPr lang="de-AT" sz="2000" dirty="0"/>
              <a:t>Bis 18 Monate: möglichst vermeiden, jedoch maximal 10-15 Minuten am Stück und keinesfalls alleine lassen</a:t>
            </a:r>
          </a:p>
          <a:p>
            <a:pPr marL="892175" lvl="1" indent="-357188">
              <a:buClr>
                <a:srgbClr val="F39200"/>
              </a:buClr>
              <a:buFont typeface="Wingdings" panose="05000000000000000000" pitchFamily="2" charset="2"/>
              <a:buChar char="§"/>
            </a:pPr>
            <a:r>
              <a:rPr lang="de-AT" sz="2000" dirty="0"/>
              <a:t>4-6 Jahre: maximal 20 Minuten am Stück, nicht mehr als 1 Stunde pro Tag</a:t>
            </a:r>
          </a:p>
          <a:p>
            <a:pPr marL="892175" lvl="1" indent="-357188">
              <a:buClr>
                <a:srgbClr val="F39200"/>
              </a:buClr>
              <a:buFont typeface="Wingdings" panose="05000000000000000000" pitchFamily="2" charset="2"/>
              <a:buChar char="§"/>
            </a:pPr>
            <a:r>
              <a:rPr lang="de-AT" sz="2000" dirty="0"/>
              <a:t>Für 3-6-Jährige: Lernspiele nutzen</a:t>
            </a:r>
          </a:p>
          <a:p>
            <a:pPr marL="357188" indent="-357188">
              <a:spcBef>
                <a:spcPts val="1200"/>
              </a:spcBef>
              <a:buClr>
                <a:srgbClr val="F39200"/>
              </a:buClr>
              <a:buFont typeface="Wingdings" panose="05000000000000000000" pitchFamily="2" charset="2"/>
              <a:buChar char="§"/>
            </a:pPr>
            <a:r>
              <a:rPr lang="de-AT" sz="2000" dirty="0"/>
              <a:t>Achten Sie auf die PEGI-Alterskennzeichnung!</a:t>
            </a:r>
          </a:p>
          <a:p>
            <a:pPr marL="357188" indent="-357188">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p:txBody>
      </p:sp>
      <p:sp>
        <p:nvSpPr>
          <p:cNvPr id="4" name="Foliennummernplatzhalter 3"/>
          <p:cNvSpPr>
            <a:spLocks noGrp="1"/>
          </p:cNvSpPr>
          <p:nvPr>
            <p:ph type="sldNum" sz="quarter" idx="10"/>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263197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http://www.positivecontent.eu/checklist-de/</a:t>
            </a:r>
          </a:p>
        </p:txBody>
      </p:sp>
      <p:sp>
        <p:nvSpPr>
          <p:cNvPr id="4" name="Foliennummernplatzhalter 3"/>
          <p:cNvSpPr>
            <a:spLocks noGrp="1"/>
          </p:cNvSpPr>
          <p:nvPr>
            <p:ph type="sldNum" sz="quarter" idx="5"/>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370475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Was ist an Apps problematisch?</a:t>
            </a:r>
          </a:p>
          <a:p>
            <a:pPr>
              <a:defRPr/>
            </a:pPr>
            <a:endParaRPr lang="de-DE" altLang="de-DE" dirty="0">
              <a:latin typeface="Times" charset="0"/>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b="1" dirty="0">
                <a:latin typeface="Times" charset="0"/>
                <a:ea typeface="ＭＳ Ｐゴシック" pitchFamily="34" charset="-128"/>
              </a:rPr>
              <a:t>Kosten: </a:t>
            </a:r>
            <a:r>
              <a:rPr lang="de-DE" altLang="de-DE" dirty="0">
                <a:latin typeface="Times" charset="0"/>
                <a:ea typeface="ＭＳ Ｐゴシック" pitchFamily="34" charset="-128"/>
              </a:rPr>
              <a:t>Durch Apps können schnell intransparente Kosten entstehen. Diese können auch über die Telefonrechnung abgebucht werden (=WAP-Billing). Ist man in eine WAP-Billing-Falle getappt, sollte man die Rechnung beim Mobilfunkanbieter beeinspruchen und die RTR-Schlichtungsstelle einschalten. </a:t>
            </a:r>
            <a:r>
              <a:rPr lang="de-AT" altLang="de-DE" dirty="0">
                <a:latin typeface="Arial" panose="020B0604020202020204" pitchFamily="34" charset="0"/>
                <a:ea typeface="ＭＳ Ｐゴシック" panose="020B0600070205080204" pitchFamily="34" charset="-128"/>
              </a:rPr>
              <a:t>Was an deinem Gerät kann eigentlich etwas kosten? Welche Geräte verursachen sonst noch Kosten?</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Werbung: </a:t>
            </a:r>
            <a:r>
              <a:rPr lang="de-DE" altLang="de-DE" dirty="0">
                <a:latin typeface="Times" charset="0"/>
                <a:ea typeface="ＭＳ Ｐゴシック" pitchFamily="34" charset="-128"/>
              </a:rPr>
              <a:t>Ist für Kinder nicht immer zu erkennen, vor allem dann, wenn sie zu In-App-Käufen führt.</a:t>
            </a:r>
          </a:p>
          <a:p>
            <a:pPr marL="628650" lvl="1" indent="-171450">
              <a:buFont typeface="Arial" panose="020B0604020202020204" pitchFamily="34" charset="0"/>
              <a:buChar char="•"/>
              <a:defRPr/>
            </a:pPr>
            <a:r>
              <a:rPr lang="de-DE" altLang="de-DE" dirty="0">
                <a:latin typeface="Times" charset="0"/>
                <a:ea typeface="ＭＳ Ｐゴシック" pitchFamily="34" charset="-128"/>
              </a:rPr>
              <a:t>Personalisierte Werbung: Nutzen Kinder Apps auf dem Gerät der Eltern, wird unpassende Werbung eingespielt, die Kinder möglicherweise verstört (z. B. Spiele oder Apps mit Gewaltelementen oder angstmachenden Figuren). Die Werbung ist an das Surfverhalten eines Erwachsenen angepasst!</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Unerwünschte Kontaktaufnahme: </a:t>
            </a:r>
            <a:r>
              <a:rPr lang="de-DE" altLang="de-DE" dirty="0">
                <a:latin typeface="Times" charset="0"/>
                <a:ea typeface="ＭＳ Ｐゴシック" pitchFamily="34" charset="-128"/>
              </a:rPr>
              <a:t>Ist vor allem in Chats von Spielen problematisch.</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In-App-Käufe: </a:t>
            </a:r>
            <a:r>
              <a:rPr lang="de-DE" altLang="de-DE" dirty="0">
                <a:latin typeface="Times" charset="0"/>
                <a:ea typeface="ＭＳ Ｐゴシック" pitchFamily="34" charset="-128"/>
              </a:rPr>
              <a:t>Am besten in den Handy-Einstellungen deaktivieren bzw. mit einem Passwort schützen.</a:t>
            </a:r>
          </a:p>
        </p:txBody>
      </p:sp>
      <p:sp>
        <p:nvSpPr>
          <p:cNvPr id="4" name="Foliennummernplatzhalter 3"/>
          <p:cNvSpPr>
            <a:spLocks noGrp="1"/>
          </p:cNvSpPr>
          <p:nvPr>
            <p:ph type="sldNum" sz="quarter" idx="5"/>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383133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https://www.saferinternet.at/faq/eltern/was-solldarf-mein-kind-ab-welchem-alter-im-internet-tun/</a:t>
            </a:r>
          </a:p>
        </p:txBody>
      </p:sp>
      <p:sp>
        <p:nvSpPr>
          <p:cNvPr id="4" name="Foliennummernplatzhalter 3"/>
          <p:cNvSpPr>
            <a:spLocks noGrp="1"/>
          </p:cNvSpPr>
          <p:nvPr>
            <p:ph type="sldNum" sz="quarter" idx="5"/>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314441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Saferinternet.at: </a:t>
            </a:r>
            <a:r>
              <a:rPr lang="de-DE" altLang="de-DE" dirty="0">
                <a:latin typeface="Times" panose="02020603050405020304" pitchFamily="18" charset="0"/>
                <a:ea typeface="ＭＳ Ｐゴシック" panose="020B0600070205080204" pitchFamily="34" charset="-128"/>
              </a:rPr>
              <a:t>Infos, Tipps und Materialien zur sicheren Internet- und Handynutzung für Eltern, Lehrende und Schüler/innen. Veranstaltungsservice zum Buchen von Workshops für Schüler/innen, Lehrende und Eltern. Broschürenservice mit kostenlosen Infomaterialien, Unterrichtsmaterialien, Ratgebern und Broschüren zum Bestellen und Downloaden. Aktuelle Infos auch unter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a:t>
            </a:r>
            <a:r>
              <a:rPr lang="de-DE" altLang="de-DE" u="none" baseline="0" dirty="0">
                <a:latin typeface="Times" panose="02020603050405020304" pitchFamily="18" charset="0"/>
                <a:ea typeface="ＭＳ Ｐゴシック" panose="020B0600070205080204" pitchFamily="34" charset="-128"/>
              </a:rPr>
              <a:t>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dirty="0">
                <a:latin typeface="Times" panose="02020603050405020304" pitchFamily="18" charset="0"/>
                <a:ea typeface="ＭＳ Ｐゴシック" panose="020B0600070205080204" pitchFamily="34" charset="-128"/>
              </a:rPr>
              <a:t> oder auf Snapchat unter @saferinternetat. Der</a:t>
            </a:r>
            <a:r>
              <a:rPr lang="de-DE" altLang="de-DE" u="none" baseline="0" dirty="0">
                <a:latin typeface="Times" panose="02020603050405020304" pitchFamily="18" charset="0"/>
                <a:ea typeface="ＭＳ Ｐゴシック" panose="020B0600070205080204" pitchFamily="34" charset="-128"/>
              </a:rPr>
              <a:t> Eltern-Videoratgeber „Frag Barbara!“ unterstützt Eltern bei der Erziehung im Zeitalter von Internet und Handy: </a:t>
            </a:r>
            <a:r>
              <a:rPr lang="de-DE" altLang="de-DE" u="sng" baseline="0" dirty="0">
                <a:latin typeface="Times" panose="02020603050405020304" pitchFamily="18" charset="0"/>
                <a:ea typeface="ＭＳ Ｐゴシック" panose="020B0600070205080204" pitchFamily="34" charset="-128"/>
              </a:rPr>
              <a:t>www.fragbarbara.at</a:t>
            </a:r>
            <a:endParaRPr lang="de-DE" altLang="de-DE" b="1"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147 Rat auf Draht</a:t>
            </a:r>
            <a:r>
              <a:rPr lang="de-DE" altLang="de-DE" dirty="0">
                <a:latin typeface="Times" panose="02020603050405020304" pitchFamily="18" charset="0"/>
                <a:ea typeface="ＭＳ Ｐゴシック" panose="020B0600070205080204" pitchFamily="34" charset="-128"/>
              </a:rPr>
              <a:t>: Die kostenlose, anonyme 24h-Telefonhotline für Kinder und Jugendliche unter der Nummer 147 (ohne Vorwahl) steht auch Eltern und anderen Bezugspersonen zur Verfügung. Auf der Website </a:t>
            </a:r>
            <a:r>
              <a:rPr lang="de-DE" altLang="de-DE" u="sng" dirty="0">
                <a:latin typeface="Times" panose="02020603050405020304" pitchFamily="18" charset="0"/>
                <a:ea typeface="ＭＳ Ｐゴシック" panose="020B0600070205080204" pitchFamily="34" charset="-128"/>
              </a:rPr>
              <a:t>www.rataufdraht.at</a:t>
            </a:r>
            <a:r>
              <a:rPr lang="de-DE" altLang="de-DE" dirty="0">
                <a:latin typeface="Times" panose="02020603050405020304" pitchFamily="18" charset="0"/>
                <a:ea typeface="ＭＳ Ｐゴシック" panose="020B0600070205080204" pitchFamily="34" charset="-128"/>
              </a:rPr>
              <a:t> gibt es Tipps &amp; Informationen für Jugendliche und ihre Eltern </a:t>
            </a:r>
            <a:r>
              <a:rPr lang="de-DE" altLang="de-DE" u="sng" dirty="0">
                <a:latin typeface="Times" panose="02020603050405020304" pitchFamily="18" charset="0"/>
                <a:ea typeface="ＭＳ Ｐゴシック" panose="020B0600070205080204" pitchFamily="34" charset="-128"/>
              </a:rPr>
              <a:t>(www.rataufdraht.at/eltern)</a:t>
            </a:r>
            <a:r>
              <a:rPr lang="de-DE" altLang="de-DE" dirty="0">
                <a:latin typeface="Times" panose="02020603050405020304" pitchFamily="18" charset="0"/>
                <a:ea typeface="ＭＳ Ｐゴシック" panose="020B0600070205080204" pitchFamily="34" charset="-128"/>
              </a:rPr>
              <a:t>, u.a. rund um das Thema „Handy &amp; Internet“. Jeden Freitag und Dienstag wird von 18-20 Uhr Beratung per Chat angeboten, zusätzlich kann Online-Beratung über ein Formular in Anspruch genommen werden.</a:t>
            </a:r>
          </a:p>
          <a:p>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Stopline</a:t>
            </a:r>
            <a:r>
              <a:rPr lang="de-DE" altLang="de-DE" dirty="0">
                <a:latin typeface="Times" panose="02020603050405020304" pitchFamily="18" charset="0"/>
                <a:ea typeface="ＭＳ Ｐゴシック" panose="020B0600070205080204" pitchFamily="34" charset="-128"/>
              </a:rPr>
              <a:t>: Anonyme Meldestelle gegen Kinderpornografie und Nationalsozialismus</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im Internet</a:t>
            </a:r>
            <a:r>
              <a:rPr lang="de-DE" altLang="de-DE" baseline="0" dirty="0">
                <a:latin typeface="Times" panose="02020603050405020304" pitchFamily="18" charset="0"/>
                <a:ea typeface="ＭＳ Ｐゴシック" panose="020B0600070205080204" pitchFamily="34" charset="-128"/>
              </a:rPr>
              <a:t> unter www.stopline.at</a:t>
            </a:r>
            <a:endParaRPr lang="de-DE"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31875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https://www.saferinternet.at/faq/eltern/was-solldarf-mein-kind-ab-welchem-alter-im-internet-tun/</a:t>
            </a:r>
          </a:p>
        </p:txBody>
      </p:sp>
      <p:sp>
        <p:nvSpPr>
          <p:cNvPr id="4" name="Foliennummernplatzhalter 3"/>
          <p:cNvSpPr>
            <a:spLocks noGrp="1"/>
          </p:cNvSpPr>
          <p:nvPr>
            <p:ph type="sldNum" sz="quarter" idx="5"/>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3711361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Spielzeug, das mit dem Internet verbunden wird oder zur Bedienung eine App braucht, bringt auch Risiken mit sich! Es handelt sich dabei beispielsweise um mithörende Puppen, Roboter als Spielgefährten oder sprechende Dinosaurier. </a:t>
            </a:r>
            <a:r>
              <a:rPr lang="de-AT" b="1" dirty="0"/>
              <a:t>Datensicherheit und -schutz, Privatsphäre und Freiräume im Spiel von Kindern sind zu achten! </a:t>
            </a:r>
            <a:endParaRPr lang="de-AT" dirty="0"/>
          </a:p>
          <a:p>
            <a:endParaRPr lang="de-AT" dirty="0"/>
          </a:p>
          <a:p>
            <a:r>
              <a:rPr lang="de-AT" dirty="0"/>
              <a:t>https://www.saferinternet.at/projekte/vernetztes-spielzeug/</a:t>
            </a:r>
          </a:p>
        </p:txBody>
      </p:sp>
      <p:sp>
        <p:nvSpPr>
          <p:cNvPr id="4" name="Foliennummernplatzhalter 3"/>
          <p:cNvSpPr>
            <a:spLocks noGrp="1"/>
          </p:cNvSpPr>
          <p:nvPr>
            <p:ph type="sldNum" sz="quarter" idx="5"/>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292924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https://www.dji.de/ueber-uns/projekte/projekte/apps-fuer-kinder-angebote-und-trendanalysen/datenbank-apps-fuer-kinder.html</a:t>
            </a:r>
          </a:p>
        </p:txBody>
      </p:sp>
      <p:sp>
        <p:nvSpPr>
          <p:cNvPr id="4" name="Foliennummernplatzhalter 3"/>
          <p:cNvSpPr>
            <a:spLocks noGrp="1"/>
          </p:cNvSpPr>
          <p:nvPr>
            <p:ph type="sldNum" sz="quarter" idx="5"/>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4282602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Gute Apps/Spiele sind: </a:t>
            </a:r>
          </a:p>
          <a:p>
            <a:pPr marL="171450" indent="-171450">
              <a:buFont typeface="Arial" panose="020B0604020202020204" pitchFamily="34" charset="0"/>
              <a:buChar char="•"/>
            </a:pPr>
            <a:r>
              <a:rPr lang="de-AT" dirty="0"/>
              <a:t>Ermächtigend: fördern die Entwicklung</a:t>
            </a:r>
          </a:p>
          <a:p>
            <a:pPr marL="171450" indent="-171450">
              <a:buFont typeface="Arial" panose="020B0604020202020204" pitchFamily="34" charset="0"/>
              <a:buChar char="•"/>
            </a:pPr>
            <a:r>
              <a:rPr lang="de-AT" dirty="0"/>
              <a:t>Fesselnd</a:t>
            </a:r>
          </a:p>
          <a:p>
            <a:pPr marL="171450" indent="-171450">
              <a:buFont typeface="Arial" panose="020B0604020202020204" pitchFamily="34" charset="0"/>
              <a:buChar char="•"/>
            </a:pPr>
            <a:r>
              <a:rPr lang="de-AT" dirty="0"/>
              <a:t>Anregend</a:t>
            </a:r>
          </a:p>
          <a:p>
            <a:pPr marL="171450" indent="-171450">
              <a:buFont typeface="Arial" panose="020B0604020202020204" pitchFamily="34" charset="0"/>
              <a:buChar char="•"/>
            </a:pPr>
            <a:r>
              <a:rPr lang="de-AT" dirty="0"/>
              <a:t>Sicher: altersgerechte Inhalte, keine unerwarteten Kosten, zeitlich eingeschränkt</a:t>
            </a:r>
          </a:p>
          <a:p>
            <a:pPr marL="0" indent="0">
              <a:buFont typeface="Arial" panose="020B0604020202020204" pitchFamily="34" charset="0"/>
              <a:buNone/>
            </a:pPr>
            <a:endParaRPr lang="de-AT" dirty="0"/>
          </a:p>
          <a:p>
            <a:pPr marL="0" indent="0">
              <a:buFont typeface="Arial" panose="020B0604020202020204" pitchFamily="34" charset="0"/>
              <a:buNone/>
            </a:pPr>
            <a:r>
              <a:rPr lang="de-AT" b="1" dirty="0"/>
              <a:t>App-Tipps: </a:t>
            </a:r>
          </a:p>
          <a:p>
            <a:pPr marL="171450" indent="-171450">
              <a:buFont typeface="Arial" panose="020B0604020202020204" pitchFamily="34" charset="0"/>
              <a:buChar char="•"/>
            </a:pPr>
            <a:r>
              <a:rPr lang="de-AT" dirty="0"/>
              <a:t>Die </a:t>
            </a:r>
            <a:r>
              <a:rPr lang="de-AT" dirty="0" err="1"/>
              <a:t>ElefantenApp</a:t>
            </a:r>
            <a:r>
              <a:rPr lang="de-AT" dirty="0"/>
              <a:t>: speziell für die Zielgruppe der 3- bis 6-Jährigen entwickelt und werbefrei</a:t>
            </a:r>
          </a:p>
          <a:p>
            <a:pPr marL="171450" indent="-171450">
              <a:buFont typeface="Arial" panose="020B0604020202020204" pitchFamily="34" charset="0"/>
              <a:buChar char="•"/>
            </a:pPr>
            <a:r>
              <a:rPr lang="de-AT" dirty="0" err="1"/>
              <a:t>KiKANiNCHEN</a:t>
            </a:r>
            <a:r>
              <a:rPr lang="de-AT" dirty="0"/>
              <a:t>: Exploratives Spielen und experimentieren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Gill Sans MT" panose="020B0502020104020203" pitchFamily="34" charset="0"/>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941322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Nutzen Sie unterschiedliche Apps oder Programme, mit denen Sie GEMEINSAM MIT DEM KIND z. B. Fotos bearbeiten, Comics erstellen, ein Fotobuch digital gestalten, Kurzvideos aufnehmen, Zeichnen, Fotos mit Filter oder anderen Elementen (Sticker, Emojis…) versehen. Eine derartige Mediennutzung macht nicht nur Spaß, sondern fördert auch die Kreativität.   </a:t>
            </a:r>
          </a:p>
          <a:p>
            <a:endParaRPr lang="de-AT" dirty="0"/>
          </a:p>
          <a:p>
            <a:r>
              <a:rPr lang="de-AT" dirty="0"/>
              <a:t>WICHTIG: Kinder dabei NICHT alleine lassen, sondern Medien nur unter Aufsicht nutzen und das Zeitlimit beachten (Regel aufstellen wie lang eine bestimmte App genutzt werden darf!)</a:t>
            </a:r>
          </a:p>
        </p:txBody>
      </p:sp>
      <p:sp>
        <p:nvSpPr>
          <p:cNvPr id="4" name="Foliennummernplatzhalter 3"/>
          <p:cNvSpPr>
            <a:spLocks noGrp="1"/>
          </p:cNvSpPr>
          <p:nvPr>
            <p:ph type="sldNum" sz="quarter" idx="5"/>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303936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Wie kann ich Kinder mit Medien zum aktiven Tun bringen?</a:t>
            </a:r>
          </a:p>
          <a:p>
            <a:endParaRPr lang="de-AT" dirty="0"/>
          </a:p>
          <a:p>
            <a:r>
              <a:rPr lang="de-AT" dirty="0"/>
              <a:t>Zeigen Sie dem Kind Möglichkeiten der Mediennutzung auf indem Sie gemeinsam Tools ausprobieren:</a:t>
            </a:r>
          </a:p>
          <a:p>
            <a:pPr marL="171450" indent="-171450">
              <a:buFont typeface="Arial" panose="020B0604020202020204" pitchFamily="34" charset="0"/>
              <a:buChar char="•"/>
            </a:pPr>
            <a:r>
              <a:rPr lang="de-AT" dirty="0"/>
              <a:t>Passen Sie die Aktivität den Interessen des Kindes an oder zeigen Sie bisher unbekannte digitale Möglichkeiten auf. Begeistern Sie mit Medien!</a:t>
            </a:r>
          </a:p>
          <a:p>
            <a:pPr marL="171450" indent="-171450">
              <a:buFont typeface="Arial" panose="020B0604020202020204" pitchFamily="34" charset="0"/>
              <a:buChar char="•"/>
            </a:pPr>
            <a:r>
              <a:rPr lang="de-AT" dirty="0"/>
              <a:t>Kinder lieben es, Fotos zu bearbeiten bzw. diese mit Filter oder anderen Elementen zu schmücken. Vielleicht erlauben es ihnen ältere Geschwister (oder andere NutzerInnen), die Bearbeitungstools, die in sozialen Netzwerken wie Snapchat oder Instagram integriert sind, zu nutzen. </a:t>
            </a:r>
          </a:p>
          <a:p>
            <a:pPr marL="171450" indent="-171450">
              <a:buFont typeface="Arial" panose="020B0604020202020204" pitchFamily="34" charset="0"/>
              <a:buChar char="•"/>
            </a:pPr>
            <a:r>
              <a:rPr lang="de-AT" dirty="0"/>
              <a:t>Es gibt Anwendungen, die es ermöglichen Comics, GIFs etc. zu erstellen. Sie können mit Ihrem Kind beispielsweise gemeinsam digital Postenkarten für bestimmte Anlässe gestalten, Zeichnen (z. B. Paint) oder </a:t>
            </a:r>
            <a:r>
              <a:rPr lang="de-AT" dirty="0" err="1"/>
              <a:t>Augmented</a:t>
            </a:r>
            <a:r>
              <a:rPr lang="de-AT" dirty="0"/>
              <a:t> </a:t>
            </a:r>
            <a:r>
              <a:rPr lang="de-AT" dirty="0" err="1"/>
              <a:t>reality</a:t>
            </a:r>
            <a:r>
              <a:rPr lang="de-AT" dirty="0"/>
              <a:t> greifbar machen. </a:t>
            </a:r>
          </a:p>
        </p:txBody>
      </p:sp>
      <p:sp>
        <p:nvSpPr>
          <p:cNvPr id="4" name="Foliennummernplatzhalter 3"/>
          <p:cNvSpPr>
            <a:spLocks noGrp="1"/>
          </p:cNvSpPr>
          <p:nvPr>
            <p:ph type="sldNum" sz="quarter" idx="5"/>
          </p:nvPr>
        </p:nvSpPr>
        <p:spPr/>
        <p:txBody>
          <a:bodyPr/>
          <a:lstStyle/>
          <a:p>
            <a:fld id="{5BC9136F-CA9D-4FE5-85DC-58A8F95C26FC}" type="slidenum">
              <a:rPr lang="de-AT" smtClean="0"/>
              <a:t>28</a:t>
            </a:fld>
            <a:endParaRPr lang="de-AT"/>
          </a:p>
        </p:txBody>
      </p:sp>
    </p:spTree>
    <p:extLst>
      <p:ext uri="{BB962C8B-B14F-4D97-AF65-F5344CB8AC3E}">
        <p14:creationId xmlns:p14="http://schemas.microsoft.com/office/powerpoint/2010/main" val="2082085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https://www.saferinternet.at/fileadmin/categorized/Materialien/ISPA_Technischer_Kinderschutz_im_Internet.pdf</a:t>
            </a:r>
          </a:p>
        </p:txBody>
      </p:sp>
      <p:sp>
        <p:nvSpPr>
          <p:cNvPr id="4" name="Foliennummernplatzhalter 3"/>
          <p:cNvSpPr>
            <a:spLocks noGrp="1"/>
          </p:cNvSpPr>
          <p:nvPr>
            <p:ph type="sldNum" sz="quarter" idx="5"/>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41953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200" dirty="0"/>
              <a:t>Computerkenntnisse für Installation und Betreuung nötig</a:t>
            </a:r>
          </a:p>
          <a:p>
            <a:pPr marL="171450" indent="-171450">
              <a:buFont typeface="Arial" panose="020B0604020202020204" pitchFamily="34" charset="0"/>
              <a:buChar char="•"/>
            </a:pPr>
            <a:r>
              <a:rPr lang="de-AT" sz="1200" dirty="0"/>
              <a:t>Nicht hundertprozentig zuverlässig</a:t>
            </a:r>
          </a:p>
          <a:p>
            <a:pPr marL="171450" indent="-171450">
              <a:buFont typeface="Arial" panose="020B0604020202020204" pitchFamily="34" charset="0"/>
              <a:buChar char="•"/>
            </a:pPr>
            <a:r>
              <a:rPr lang="de-AT" sz="1200" dirty="0"/>
              <a:t>Filter können umgangen werden</a:t>
            </a:r>
          </a:p>
          <a:p>
            <a:pPr marL="171450" indent="-171450">
              <a:buFont typeface="Arial" panose="020B0604020202020204" pitchFamily="34" charset="0"/>
              <a:buChar char="•"/>
            </a:pPr>
            <a:r>
              <a:rPr lang="de-AT" sz="1200" dirty="0"/>
              <a:t>Daten aus E-Mails oder in Programmen werden nicht gefiltert</a:t>
            </a:r>
          </a:p>
          <a:p>
            <a:pPr marL="171450" indent="-171450">
              <a:buFont typeface="Arial" panose="020B0604020202020204" pitchFamily="34" charset="0"/>
              <a:buChar char="•"/>
            </a:pPr>
            <a:r>
              <a:rPr lang="de-AT" sz="1200" dirty="0"/>
              <a:t>Handys meist ungefiltert</a:t>
            </a:r>
          </a:p>
          <a:p>
            <a:pPr marL="171450" indent="-171450">
              <a:buFont typeface="Arial" panose="020B0604020202020204" pitchFamily="34" charset="0"/>
              <a:buChar char="•"/>
            </a:pPr>
            <a:r>
              <a:rPr lang="de-AT" sz="1200" b="1" dirty="0"/>
              <a:t>Filter schützen nur vor verstörenden Inhalten – nicht vor anderen Risiken!</a:t>
            </a:r>
          </a:p>
          <a:p>
            <a:pPr marL="171450" indent="-171450">
              <a:buFont typeface="Arial" panose="020B0604020202020204" pitchFamily="34" charset="0"/>
              <a:buChar char="•"/>
            </a:pPr>
            <a:r>
              <a:rPr lang="de-AT" sz="1200" dirty="0"/>
              <a:t>Kompetente Kinder sind sichere Kinder!!!</a:t>
            </a:r>
          </a:p>
          <a:p>
            <a:endParaRPr lang="de-AT" sz="1200" dirty="0"/>
          </a:p>
        </p:txBody>
      </p:sp>
      <p:sp>
        <p:nvSpPr>
          <p:cNvPr id="4" name="Foliennummernplatzhalter 3"/>
          <p:cNvSpPr>
            <a:spLocks noGrp="1"/>
          </p:cNvSpPr>
          <p:nvPr>
            <p:ph type="sldNum" sz="quarter" idx="5"/>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4058603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en-GB" altLang="de-DE" dirty="0">
                <a:latin typeface="Times" panose="02020603050405020304" pitchFamily="18" charset="0"/>
                <a:ea typeface="ＭＳ Ｐゴシック" panose="020B0600070205080204" pitchFamily="34" charset="-128"/>
              </a:rPr>
              <a:t>Gilt auch für Apps am Handy!</a:t>
            </a:r>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160000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398225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Vorlesegeschichte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Geschichten für Kindergartenkinder, die sichere und kompetente Mediennutzung altersgerecht vermitteln</a:t>
            </a:r>
            <a:endParaRPr lang="de-AT" b="0"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Recht am eigenen Bild ist bereits für Kindergartenkinder relevant</a:t>
            </a:r>
          </a:p>
          <a:p>
            <a:r>
              <a:rPr lang="de-DE" altLang="de-DE" b="1" dirty="0">
                <a:latin typeface="Times" panose="02020603050405020304" pitchFamily="18" charset="0"/>
                <a:ea typeface="ＭＳ Ｐゴシック" panose="020B0600070205080204" pitchFamily="34" charset="-128"/>
              </a:rPr>
              <a:t>Kinder sollten schon früh lernen, dass nicht jedes Bild, das sie gemacht haben, hergezeigt oder versendet werden darf!</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Frage: Wer darf welche Fotos machen? Darf die Person, die das oben gezeigte Foto aufgenommen hat, das?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Antwort: Ja! Das Mädchen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darf das Foto schießen, da die beiden anderen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offensichtlich damit einverstanden sind (sie posieren</a:t>
            </a:r>
            <a:r>
              <a:rPr lang="de-DE" altLang="de-DE" baseline="0" dirty="0">
                <a:latin typeface="Times" panose="02020603050405020304" pitchFamily="18" charset="0"/>
                <a:ea typeface="ＭＳ Ｐゴシック" panose="020B0600070205080204" pitchFamily="34" charset="-128"/>
              </a:rPr>
              <a:t> für das Foto)</a:t>
            </a:r>
            <a:r>
              <a:rPr lang="de-DE" altLang="de-DE" dirty="0">
                <a:latin typeface="Times" panose="02020603050405020304" pitchFamily="18" charset="0"/>
                <a:ea typeface="ＭＳ Ｐゴシック" panose="020B0600070205080204" pitchFamily="34" charset="-128"/>
              </a:rPr>
              <a:t>. Die Person, das oben gezeigte Foto aufgenommen hat, tut ebenfalls nichts Unrechtes: Einerseits befinden sich die Personen im öffentlichen Raum, andererseits handelt es sich nicht um eine </a:t>
            </a:r>
            <a:r>
              <a:rPr lang="de-AT" altLang="de-DE" dirty="0">
                <a:latin typeface="Arial" panose="020B0604020202020204" pitchFamily="34" charset="0"/>
                <a:ea typeface="ＭＳ Ｐゴシック" panose="020B0600070205080204" pitchFamily="34" charset="-128"/>
              </a:rPr>
              <a:t>entstellende, bloßstellende oder intime </a:t>
            </a:r>
            <a:r>
              <a:rPr lang="de-DE" altLang="de-DE" dirty="0">
                <a:latin typeface="Times" panose="02020603050405020304" pitchFamily="18" charset="0"/>
                <a:ea typeface="ＭＳ Ｐゴシック" panose="020B0600070205080204" pitchFamily="34" charset="-128"/>
              </a:rPr>
              <a:t>Situation. </a:t>
            </a:r>
            <a:endParaRPr lang="de-AT" altLang="de-DE" dirty="0">
              <a:latin typeface="Times" panose="02020603050405020304" pitchFamily="18" charset="0"/>
              <a:ea typeface="ＭＳ Ｐゴシック" panose="020B0600070205080204" pitchFamily="34" charset="-128"/>
            </a:endParaRP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Hinweis: </a:t>
            </a:r>
            <a:r>
              <a:rPr lang="de-DE" altLang="de-DE" dirty="0">
                <a:latin typeface="Times" panose="02020603050405020304" pitchFamily="18" charset="0"/>
                <a:ea typeface="ＭＳ Ｐゴシック" panose="020B0600070205080204" pitchFamily="34" charset="-128"/>
              </a:rPr>
              <a:t>Auch Kinder haben ein Recht am eigenen Bild! Wenn sie nicht fotografiert werden wollen oder dagegen sind, dass ein Foto von ihnen veröffentlicht wird, ist dies unbedingt zu akzeptieren! Erwachsene haben dabei auch eine Vorbildfunktion. Wenn diese das Recht am eigenen Bild missachten, können auch die Kinder nicht lernen, wie man mit den Rechten anderer umgeht. </a:t>
            </a:r>
          </a:p>
          <a:p>
            <a:endParaRPr lang="de-DE" altLang="de-DE" dirty="0">
              <a:latin typeface="Times" panose="02020603050405020304" pitchFamily="18" charset="0"/>
              <a:ea typeface="ＭＳ Ｐゴシック" panose="020B0600070205080204" pitchFamily="34" charset="-128"/>
            </a:endParaRPr>
          </a:p>
          <a:p>
            <a:r>
              <a:rPr lang="de-AT" sz="1200" b="0" i="0" u="none" strike="noStrike" kern="1200" baseline="0" dirty="0">
                <a:solidFill>
                  <a:schemeClr val="tx1"/>
                </a:solidFill>
                <a:latin typeface="+mn-lt"/>
                <a:ea typeface="+mn-ea"/>
                <a:cs typeface="+mn-cs"/>
              </a:rPr>
              <a:t>Eltern müssen – in der Regel bei der Anmeldung Ihres Kindes im Kindergarten – eine Zustimmung unterschreiben, mit der sie erlauben, dass ihre Kinder im Kindergarten fotografiert werden und beispielsweise in einer Publikation des Kindergartens aufscheinen. Aber auch im privaten Rahmen ist es wichtig, dass Erwachsene die Rechte der Kinder ernstnehmen und sorgfältig überlegen, welche Fotos sie in </a:t>
            </a:r>
            <a:r>
              <a:rPr lang="de-AT" sz="1200" b="0" i="1" u="none" strike="noStrike" kern="1200" baseline="0" dirty="0">
                <a:solidFill>
                  <a:schemeClr val="tx1"/>
                </a:solidFill>
                <a:latin typeface="+mn-lt"/>
                <a:ea typeface="+mn-ea"/>
                <a:cs typeface="+mn-cs"/>
              </a:rPr>
              <a:t>WhatsApp</a:t>
            </a:r>
            <a:r>
              <a:rPr lang="de-AT" sz="1200" b="0" i="0" u="none" strike="noStrike" kern="1200" baseline="0" dirty="0">
                <a:solidFill>
                  <a:schemeClr val="tx1"/>
                </a:solidFill>
                <a:latin typeface="+mn-lt"/>
                <a:ea typeface="+mn-ea"/>
                <a:cs typeface="+mn-cs"/>
              </a:rPr>
              <a:t>-Gruppen oder auf soziale Netzwerke stellen. „Herzige“ oder „lustige“ Fotos können für die abgebildeten Kinder im Jugendalter zum ernsthaften Problem werden.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4245923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Nacktbilder sollten keinesfalls veröffentlicht oder versendet werden</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195423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https://deinkindauchnicht.org/ </a:t>
            </a:r>
          </a:p>
          <a:p>
            <a:endParaRPr lang="de-DE" dirty="0"/>
          </a:p>
          <a:p>
            <a:r>
              <a:rPr lang="de-DE" dirty="0"/>
              <a:t>Projekt setzt sich mit der Privatsphäre und dem Datenschutz von Kindern auseinander und zeigt auf, das vielen Kindern die Entscheidung, ob ein Foto von ihnen veröffentlicht wird, abgenommen wird. </a:t>
            </a:r>
          </a:p>
          <a:p>
            <a:endParaRPr lang="de-DE" dirty="0"/>
          </a:p>
          <a:p>
            <a:r>
              <a:rPr lang="de-DE" dirty="0"/>
              <a:t>Mehr dazu: https://www.saferinternet.at/news-detail/kinderfotos-im-internet-was-duerfen-eltern0/ </a:t>
            </a:r>
          </a:p>
        </p:txBody>
      </p:sp>
      <p:sp>
        <p:nvSpPr>
          <p:cNvPr id="4" name="Foliennummernplatzhalter 3"/>
          <p:cNvSpPr>
            <a:spLocks noGrp="1"/>
          </p:cNvSpPr>
          <p:nvPr>
            <p:ph type="sldNum" sz="quarter" idx="5"/>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1847489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dirty="0">
                <a:latin typeface="Times" charset="0"/>
                <a:ea typeface="ＭＳ Ｐゴシック" pitchFamily="34" charset="-128"/>
              </a:rPr>
              <a:t>Kinderfotos werden sehr gern per WhatsApp versendet oder in Gruppen gestellt. Auch wenn dies meist in einem kleinen und familiären Rahmen geschieht, ist nicht immer klar, wer genau diese Fotos dann sieht und verwendet. So können beispielsweise Omas oder Tanten dieses Bild als ihr WhatsApp-Profilbild einstellen und deren gesamten Kontakte erhalten Zugriff auf das Bild. </a:t>
            </a:r>
          </a:p>
          <a:p>
            <a:pPr>
              <a:defRPr/>
            </a:pPr>
            <a:r>
              <a:rPr lang="de-DE" altLang="de-DE" dirty="0">
                <a:latin typeface="Times" charset="0"/>
                <a:ea typeface="ＭＳ Ｐゴシック" pitchFamily="34" charset="-128"/>
              </a:rPr>
              <a:t>Kinder werden nicht gefragt, ob ihnen das überhaupt recht ist!</a:t>
            </a:r>
          </a:p>
          <a:p>
            <a:pPr>
              <a:defRPr/>
            </a:pPr>
            <a:endParaRPr lang="de-AT" altLang="de-DE" dirty="0">
              <a:latin typeface="Times" charset="0"/>
              <a:ea typeface="ＭＳ Ｐゴシック" pitchFamily="34" charset="-128"/>
            </a:endParaRPr>
          </a:p>
          <a:p>
            <a:pPr>
              <a:defRPr/>
            </a:pPr>
            <a:r>
              <a:rPr lang="de-AT" altLang="de-DE" b="1" dirty="0">
                <a:latin typeface="Times" charset="0"/>
                <a:ea typeface="ＭＳ Ｐゴシック" pitchFamily="34" charset="-128"/>
              </a:rPr>
              <a:t>Regeln für Eltern: </a:t>
            </a:r>
          </a:p>
          <a:p>
            <a:pPr>
              <a:defRPr/>
            </a:pPr>
            <a:endParaRPr lang="de-AT" altLang="de-DE" b="1" dirty="0">
              <a:latin typeface="Times" charset="0"/>
              <a:ea typeface="ＭＳ Ｐゴシック" pitchFamily="34" charset="-128"/>
            </a:endParaRPr>
          </a:p>
          <a:p>
            <a:pPr marL="171690" indent="-171690">
              <a:buFont typeface="Arial" panose="020B0604020202020204" pitchFamily="34" charset="0"/>
              <a:buChar char="•"/>
              <a:defRPr/>
            </a:pPr>
            <a:r>
              <a:rPr lang="de-AT" altLang="de-DE" dirty="0">
                <a:latin typeface="Times" charset="0"/>
                <a:ea typeface="ＭＳ Ｐゴシック" pitchFamily="34" charset="-128"/>
              </a:rPr>
              <a:t>Keine Nacktfotos oder andere Fotos, die dem Kind später unangenehm sein könnten versenden/veröffentlichen</a:t>
            </a:r>
          </a:p>
          <a:p>
            <a:pPr marL="171690" indent="-171690">
              <a:buFont typeface="Arial" panose="020B0604020202020204" pitchFamily="34" charset="0"/>
              <a:buChar char="•"/>
              <a:defRPr/>
            </a:pPr>
            <a:r>
              <a:rPr lang="de-AT" altLang="de-DE" dirty="0">
                <a:latin typeface="Times" charset="0"/>
                <a:ea typeface="ＭＳ Ｐゴシック" pitchFamily="34" charset="-128"/>
              </a:rPr>
              <a:t>Posten Sie in Familiengruppen keine Bilder, mit denen die Kinder nicht einverstanden sind! Gehen Sie mit gutem Beispiel voran und zeigen Sie ihrem Kind auf diese Weise, dass das „Recht am eigenen Bild“ respektiert werden muss. </a:t>
            </a:r>
          </a:p>
          <a:p>
            <a:pPr marL="171690" indent="-171690">
              <a:buFont typeface="Arial" panose="020B0604020202020204" pitchFamily="34" charset="0"/>
              <a:buChar char="•"/>
              <a:defRPr/>
            </a:pPr>
            <a:r>
              <a:rPr lang="de-AT" altLang="de-DE" dirty="0">
                <a:latin typeface="Times" charset="0"/>
                <a:ea typeface="ＭＳ Ｐゴシック" pitchFamily="34" charset="-128"/>
              </a:rPr>
              <a:t>Fragen Sie nach</a:t>
            </a:r>
          </a:p>
          <a:p>
            <a:pPr marL="171690" indent="-171690">
              <a:buFont typeface="Arial" panose="020B0604020202020204" pitchFamily="34" charset="0"/>
              <a:buChar char="•"/>
              <a:defRPr/>
            </a:pPr>
            <a:endParaRPr lang="de-AT" altLang="de-DE" dirty="0">
              <a:latin typeface="Times" charset="0"/>
              <a:ea typeface="ＭＳ Ｐゴシック" pitchFamily="34" charset="-128"/>
            </a:endParaRPr>
          </a:p>
          <a:p>
            <a:pPr marL="171690" indent="-171690">
              <a:buFont typeface="Arial" panose="020B0604020202020204" pitchFamily="34" charset="0"/>
              <a:buChar char="•"/>
              <a:defRPr/>
            </a:pPr>
            <a:endParaRPr lang="de-AT" altLang="de-DE" dirty="0">
              <a:latin typeface="Times" charset="0"/>
              <a:ea typeface="ＭＳ Ｐゴシック" pitchFamily="34" charset="-128"/>
            </a:endParaRPr>
          </a:p>
          <a:p>
            <a:pPr marL="0" indent="0">
              <a:buFont typeface="Arial" panose="020B0604020202020204" pitchFamily="34" charset="0"/>
              <a:buNone/>
              <a:defRPr/>
            </a:pPr>
            <a:r>
              <a:rPr lang="de-AT" altLang="de-DE" dirty="0">
                <a:latin typeface="Times" charset="0"/>
                <a:ea typeface="ＭＳ Ｐゴシック" pitchFamily="34" charset="-128"/>
              </a:rPr>
              <a:t>Passende Vorlesegeschichte dazu: </a:t>
            </a:r>
            <a:r>
              <a:rPr lang="de-AT" altLang="de-DE" dirty="0">
                <a:latin typeface="Times" charset="0"/>
                <a:ea typeface="ＭＳ Ｐゴシック" pitchFamily="34" charset="-128"/>
                <a:sym typeface="Wingdings" panose="05000000000000000000" pitchFamily="2" charset="2"/>
              </a:rPr>
              <a:t>Das ist doch nicht die Oma </a:t>
            </a:r>
          </a:p>
          <a:p>
            <a:pPr marL="0" indent="0">
              <a:buFont typeface="Arial" panose="020B0604020202020204" pitchFamily="34" charset="0"/>
              <a:buNone/>
              <a:defRPr/>
            </a:pPr>
            <a:r>
              <a:rPr lang="de-AT" altLang="de-DE" dirty="0">
                <a:latin typeface="Times" charset="0"/>
                <a:ea typeface="ＭＳ Ｐゴシック" pitchFamily="34" charset="-128"/>
              </a:rPr>
              <a:t>https://www.saferinternet.at/zielgruppen/lehrende/kindergarten/die-drei-freunde-eine-vorlesegeschichte/#c4734</a:t>
            </a:r>
          </a:p>
        </p:txBody>
      </p:sp>
      <p:sp>
        <p:nvSpPr>
          <p:cNvPr id="4" name="Foliennummernplatzhalter 3"/>
          <p:cNvSpPr>
            <a:spLocks noGrp="1"/>
          </p:cNvSpPr>
          <p:nvPr>
            <p:ph type="sldNum" sz="quarter" idx="10"/>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1487910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In der Volksschule, geschweige denn im Kindergarten ist Cyber-Mobbing in der Regel noch kein Thema, dennoch lassen sich manchmal bereits „Vorstufen“ von (</a:t>
            </a:r>
            <a:r>
              <a:rPr lang="de-DE" altLang="de-DE" dirty="0" err="1">
                <a:latin typeface="Times" panose="02020603050405020304" pitchFamily="18" charset="0"/>
                <a:ea typeface="ＭＳ Ｐゴシック" panose="020B0600070205080204" pitchFamily="34" charset="-128"/>
              </a:rPr>
              <a:t>Cyber-</a:t>
            </a:r>
            <a:r>
              <a:rPr lang="de-DE" altLang="de-DE" dirty="0">
                <a:latin typeface="Times" panose="02020603050405020304" pitchFamily="18" charset="0"/>
                <a:ea typeface="ＭＳ Ｐゴシック" panose="020B0600070205080204" pitchFamily="34" charset="-128"/>
              </a:rPr>
              <a:t>)Mobbing beobachten. Im Kindergarten kann bereits Präventionsarbeit geleistet werden. Kinder sollen es lernen, dass es ok ist, </a:t>
            </a:r>
            <a:r>
              <a:rPr lang="de-AT" sz="1200" b="0" i="0" u="none" strike="noStrike" kern="1200" baseline="0" dirty="0">
                <a:solidFill>
                  <a:schemeClr val="tx1"/>
                </a:solidFill>
                <a:latin typeface="+mn-lt"/>
                <a:ea typeface="+mn-ea"/>
                <a:cs typeface="+mn-cs"/>
              </a:rPr>
              <a:t>nicht alle Kinder zu mögen. Sie müssen jedoch lernen, wie man mit diesem Gefühl umgehen kann z. B. das man mit diesem Kind nicht spielen muss, aber auch nicht gemein sein darf. </a:t>
            </a:r>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Erwachsene sollten Kinder daher unbedingt ernstnehmen, wenn es von Verunglimpfungen erzählt! Dabei können sie im Gespräch versuchen herauszufinden, ob es sich tatsächlich um Mobbing handelt (gezieltes Fertigmachen über einen längeren Zeitraum hinweg) oder um harmlosere Streitereien.  </a:t>
            </a:r>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1086658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Rede darüber: </a:t>
            </a:r>
            <a:r>
              <a:rPr lang="de-AT" dirty="0" err="1"/>
              <a:t>Vertrauenperson</a:t>
            </a:r>
            <a:r>
              <a:rPr lang="de-AT" dirty="0"/>
              <a:t>, 147 Rat auf Draht</a:t>
            </a:r>
          </a:p>
          <a:p>
            <a:r>
              <a:rPr lang="de-AT" dirty="0"/>
              <a:t>Sichere Beweise! Screenshots, Nachrichten speichern</a:t>
            </a:r>
          </a:p>
          <a:p>
            <a:r>
              <a:rPr lang="de-AT" dirty="0"/>
              <a:t>Bleib ruhig! Lass dich nicht provozieren</a:t>
            </a:r>
          </a:p>
          <a:p>
            <a:r>
              <a:rPr lang="de-AT" dirty="0"/>
              <a:t>Melden, wenn es zu viel wird! Betreiber, Behörden, Schulen</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97578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a:extLst>
              <a:ext uri="{FF2B5EF4-FFF2-40B4-BE49-F238E27FC236}">
                <a16:creationId xmlns:a16="http://schemas.microsoft.com/office/drawing/2014/main" id="{8E9F772D-0A4D-497A-B0C4-65185EA904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izenplatzhalter 2">
            <a:extLst>
              <a:ext uri="{FF2B5EF4-FFF2-40B4-BE49-F238E27FC236}">
                <a16:creationId xmlns:a16="http://schemas.microsoft.com/office/drawing/2014/main" id="{0C250C9D-2FB6-4C8E-B33A-48F245E90A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müssen lernen, miteinander zu streiten – auch innerhalb der Familie. Es ist daher nicht sinnvoll, alle Streitereien unter Geschwistern immer sofort zu unterbinden. Kindergartenkinder können anhand von Geschichten lernen, das beispielsweise das Versenden von gemeinen Bildern zu Streit führen kann.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buFontTx/>
              <a:buChar char="•"/>
            </a:pPr>
            <a:r>
              <a:rPr lang="de-AT" altLang="de-DE" dirty="0">
                <a:latin typeface="Times" panose="02020603050405020304" pitchFamily="18" charset="0"/>
                <a:ea typeface="ヒラギノ角ゴ Pro W3" pitchFamily="6" charset="-128"/>
              </a:rPr>
              <a:t>Streitigkeiten lösen: Lernen, wie!</a:t>
            </a:r>
          </a:p>
          <a:p>
            <a:pPr eaLnBrk="1" hangingPunct="1">
              <a:spcBef>
                <a:spcPct val="0"/>
              </a:spcBef>
              <a:buFontTx/>
              <a:buChar char="•"/>
            </a:pPr>
            <a:r>
              <a:rPr lang="de-AT" altLang="de-DE" dirty="0">
                <a:latin typeface="Times" panose="02020603050405020304" pitchFamily="18" charset="0"/>
                <a:ea typeface="ヒラギノ角ゴ Pro W3" pitchFamily="6" charset="-128"/>
              </a:rPr>
              <a:t>Was wissen andere über mich? Im Internet, aber auch sonst…</a:t>
            </a:r>
          </a:p>
          <a:p>
            <a:pPr eaLnBrk="1" hangingPunct="1">
              <a:spcBef>
                <a:spcPct val="0"/>
              </a:spcBef>
              <a:buFontTx/>
              <a:buChar char="•"/>
            </a:pPr>
            <a:r>
              <a:rPr lang="de-AT" altLang="de-DE" dirty="0">
                <a:latin typeface="Times" panose="02020603050405020304" pitchFamily="18" charset="0"/>
                <a:ea typeface="ヒラギノ角ゴ Pro W3" pitchFamily="6" charset="-128"/>
              </a:rPr>
              <a:t>Spaß? Für alle das gleiche? Redet darüber!</a:t>
            </a:r>
          </a:p>
          <a:p>
            <a:pPr eaLnBrk="1" hangingPunct="1">
              <a:spcBef>
                <a:spcPct val="0"/>
              </a:spcBef>
              <a:buFontTx/>
              <a:buChar char="•"/>
            </a:pPr>
            <a:r>
              <a:rPr lang="de-AT" altLang="de-DE" dirty="0">
                <a:latin typeface="Times" panose="02020603050405020304" pitchFamily="18" charset="0"/>
                <a:ea typeface="ヒラギノ角ゴ Pro W3" pitchFamily="6" charset="-128"/>
              </a:rPr>
              <a:t>Passwörter: Verwende sichere &amp; gibt sie nicht weiter</a:t>
            </a:r>
          </a:p>
          <a:p>
            <a:pPr eaLnBrk="1" hangingPunct="1">
              <a:spcBef>
                <a:spcPct val="0"/>
              </a:spcBef>
              <a:buFontTx/>
              <a:buChar char="•"/>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55299" name="Foliennummernplatzhalter 3">
            <a:extLst>
              <a:ext uri="{FF2B5EF4-FFF2-40B4-BE49-F238E27FC236}">
                <a16:creationId xmlns:a16="http://schemas.microsoft.com/office/drawing/2014/main" id="{09ECA312-647B-44EB-9E1C-6DECF27686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83408EC-2D6C-4888-A8CB-CDE8A9808A13}" type="slidenum">
              <a:rPr lang="de-AT" altLang="de-DE" smtClean="0">
                <a:latin typeface="Calibri" panose="020F0502020204030204" pitchFamily="34" charset="0"/>
              </a:rPr>
              <a:pPr/>
              <a:t>43</a:t>
            </a:fld>
            <a:endParaRPr lang="de-AT" altLang="de-DE">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Begriff Freundschaft ist in diesem Alter eine momentane Befindlichkeit. Kinder müssen jedoch lernen, wie sie mit Kindern umgehen, die sie aktuell nicht mögen! Weiters stehen sie vor der Herausforderung, mit Geheimnissen umzugehen. Ein Geheimnis kann enormen Druck auslösen. </a:t>
            </a: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3412571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Siehe: Unterrichtsmaterial Safer Internet im Kindergarten, S. 15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https://www.saferinternet.at/fileadmin/categorized/Materialien/Handbuch_Safer_Internet_im_Kindergarten.pdf</a:t>
            </a:r>
          </a:p>
          <a:p>
            <a:endParaRPr lang="de-AT" dirty="0"/>
          </a:p>
          <a:p>
            <a:r>
              <a:rPr lang="de-AT" dirty="0"/>
              <a:t>Vorlesegeschichte „Gute Freunde bleiben“ </a:t>
            </a:r>
          </a:p>
          <a:p>
            <a:r>
              <a:rPr lang="de-AT" dirty="0"/>
              <a:t>https://www.saferinternet.at/zielgruppen/lehrende/kindergarten/die-drei-freunde-eine-vorlesegeschichte/#c4695</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2447303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358030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72 Prozent der 0- bis 6-Jährigen im Internet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Durchschnittlich kommen die Kinder im Alter von einem Jahr erstmals mit digitalen Medien in Kontakt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digitale Hauptbeschäftigungen sind </a:t>
            </a:r>
            <a:r>
              <a:rPr lang="de-AT" b="1" dirty="0"/>
              <a:t>Videos anschauen</a:t>
            </a:r>
            <a:r>
              <a:rPr lang="de-AT" dirty="0"/>
              <a:t> (73 %), </a:t>
            </a:r>
            <a:r>
              <a:rPr lang="de-AT" b="1" dirty="0"/>
              <a:t>Fotos anschauen</a:t>
            </a:r>
            <a:r>
              <a:rPr lang="de-AT" dirty="0"/>
              <a:t> (61 %), </a:t>
            </a:r>
            <a:r>
              <a:rPr lang="de-AT" b="1" dirty="0"/>
              <a:t>Musik hören</a:t>
            </a:r>
            <a:r>
              <a:rPr lang="de-AT" dirty="0"/>
              <a:t> (58 %) und </a:t>
            </a:r>
            <a:r>
              <a:rPr lang="de-AT" b="1" dirty="0"/>
              <a:t>Spiele spielen</a:t>
            </a:r>
            <a:r>
              <a:rPr lang="de-AT" dirty="0"/>
              <a:t> (51 %)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Die Hälfte der Kinder nutzt dazu das Gerät ihrer Eltern, 28 Prozent ein Familien-Gerät. 22 Prozent der Kinder unter 6 Jahren haben bereits ein eigenes Gerät zur Verfügung.</a:t>
            </a:r>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(Ergebnisse stammen von der Studie zum Safer Internet Day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https://www.saferinternet.at/news-detail/neue-studie-72-prozent-der-0-bis-6-jaehrigen-im-internet/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95048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dirty="0">
                <a:solidFill>
                  <a:schemeClr val="tx1"/>
                </a:solidFill>
              </a:rPr>
              <a:t>Kinder müssen erst lernen, dass es im Internet auch viele falsche Inhalte (Fake News, Deep Fake, Fotomontagen…)  gibt. Wahr oder Falsch auseinanderzuhalten wird immer schwieriger! Daher ist es wichtig, schon im Kindergarten Informationskompetenz zu lernen. Kindern fällt es besonders schwer etwas als falsch zu entlarven und den Prozess des Erkennens nachzuvollziehen. Aktive Übungen können dabei unterstützen. Ebenfalls hilfreich ist das Aufzeigen und Selbstausprobieren der Manipulationsmöglichkeiten.</a:t>
            </a:r>
          </a:p>
          <a:p>
            <a:endParaRPr lang="de-AT" sz="1200" dirty="0">
              <a:solidFill>
                <a:schemeClr val="tx1"/>
              </a:solidFill>
            </a:endParaRPr>
          </a:p>
          <a:p>
            <a:r>
              <a:rPr lang="de-AT" dirty="0"/>
              <a:t>Quellenkritik üben: </a:t>
            </a:r>
          </a:p>
          <a:p>
            <a:endParaRPr lang="de-AT" dirty="0"/>
          </a:p>
          <a:p>
            <a:pPr marL="171450" indent="-171450">
              <a:buFont typeface="Arial" panose="020B0604020202020204" pitchFamily="34" charset="0"/>
              <a:buChar char="•"/>
            </a:pPr>
            <a:r>
              <a:rPr lang="de-AT" dirty="0"/>
              <a:t>Sehen Sie sich gemeinsam bearbeitete Tierbilder an und decken gemeinsam auf, warum es nicht echt ist. (</a:t>
            </a:r>
            <a:r>
              <a:rPr lang="de-AT" dirty="0" err="1"/>
              <a:t>pixabay</a:t>
            </a:r>
            <a:r>
              <a:rPr lang="de-AT" dirty="0"/>
              <a:t> liefert zahlreiche Beispiele) </a:t>
            </a:r>
          </a:p>
          <a:p>
            <a:pPr marL="171450" indent="-171450">
              <a:buFont typeface="Arial" panose="020B0604020202020204" pitchFamily="34" charset="0"/>
              <a:buChar char="•"/>
            </a:pPr>
            <a:r>
              <a:rPr lang="de-AT" dirty="0"/>
              <a:t>Hinterfragen oder testen Sie Werbeversprechen (z. B. wenn behauptet wird, etwas sei „das beste“)  </a:t>
            </a:r>
          </a:p>
          <a:p>
            <a:pPr marL="171450" indent="-171450">
              <a:buFont typeface="Arial" panose="020B0604020202020204" pitchFamily="34" charset="0"/>
              <a:buChar char="•"/>
            </a:pPr>
            <a:r>
              <a:rPr lang="de-AT" dirty="0"/>
              <a:t>Wenden Sie gemeinsam Snapchat oder Instagram Filter an. Legen Sie lustige Brillen- oder Ohrenfilter über die Gesichter im Fernseher</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Quellenkritik üben: </a:t>
            </a:r>
          </a:p>
          <a:p>
            <a:endParaRPr lang="de-AT" dirty="0"/>
          </a:p>
          <a:p>
            <a:pPr marL="171450" indent="-171450">
              <a:buFont typeface="Arial" panose="020B0604020202020204" pitchFamily="34" charset="0"/>
              <a:buChar char="•"/>
            </a:pPr>
            <a:r>
              <a:rPr lang="de-AT" dirty="0"/>
              <a:t>Sehen Sie sich gemeinsam bearbeitete Tierbilder an und decken gemeinsam auf, warum es nicht echt ist. (</a:t>
            </a:r>
            <a:r>
              <a:rPr lang="de-AT" dirty="0" err="1"/>
              <a:t>pixabay</a:t>
            </a:r>
            <a:r>
              <a:rPr lang="de-AT" dirty="0"/>
              <a:t> liefert zahlreiche Beispiele) </a:t>
            </a:r>
          </a:p>
          <a:p>
            <a:pPr marL="171450" indent="-171450">
              <a:buFont typeface="Arial" panose="020B0604020202020204" pitchFamily="34" charset="0"/>
              <a:buChar char="•"/>
            </a:pPr>
            <a:r>
              <a:rPr lang="de-AT" dirty="0"/>
              <a:t>Hinterfragen oder testen Sie Werbeversprechen (z. B. wenn behauptet wird, etwas sei „das beste“)  </a:t>
            </a:r>
          </a:p>
          <a:p>
            <a:pPr marL="171450" indent="-171450">
              <a:buFont typeface="Arial" panose="020B0604020202020204" pitchFamily="34" charset="0"/>
              <a:buChar char="•"/>
            </a:pPr>
            <a:r>
              <a:rPr lang="de-AT" dirty="0"/>
              <a:t>Wenden Sie gemeinsam Snapchat oder Instagram Filter an. Legen Sie lustige Brillen- oder Ohrenfilter über die Gesichter im Fernseher</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3597611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Sie mit Kindern Quellenkritik üben: Diskutieren Sie mit den Kindern Fake-Bilder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Sehen Sie sich gemeinsam bearbeitete Tierbilder an und decken gemeinsam auf, warum es nicht echt ist. </a:t>
            </a:r>
            <a:r>
              <a:rPr lang="de-AT" dirty="0" err="1"/>
              <a:t>pixabay</a:t>
            </a:r>
            <a:r>
              <a:rPr lang="de-AT" dirty="0"/>
              <a:t> liefert zahlreiche Beispiele!</a:t>
            </a: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49</a:t>
            </a:fld>
            <a:endParaRPr lang="de-AT"/>
          </a:p>
        </p:txBody>
      </p:sp>
    </p:spTree>
    <p:extLst>
      <p:ext uri="{BB962C8B-B14F-4D97-AF65-F5344CB8AC3E}">
        <p14:creationId xmlns:p14="http://schemas.microsoft.com/office/powerpoint/2010/main" val="34263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Wie Sie mit Kindern Quellenkritik üben: Diskutieren Sie mit den Kindern Fake-Bilder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Sehen Sie sich gemeinsam bearbeitete Tierbilder an und decken gemeinsam auf, warum es nicht echt ist. </a:t>
            </a:r>
            <a:r>
              <a:rPr lang="de-AT" dirty="0" err="1"/>
              <a:t>pixabay</a:t>
            </a:r>
            <a:r>
              <a:rPr lang="de-AT" dirty="0"/>
              <a:t> liefert zahlreiche Beispiele!</a:t>
            </a:r>
          </a:p>
        </p:txBody>
      </p:sp>
      <p:sp>
        <p:nvSpPr>
          <p:cNvPr id="4" name="Foliennummernplatzhalter 3"/>
          <p:cNvSpPr>
            <a:spLocks noGrp="1"/>
          </p:cNvSpPr>
          <p:nvPr>
            <p:ph type="sldNum" sz="quarter" idx="5"/>
          </p:nvPr>
        </p:nvSpPr>
        <p:spPr/>
        <p:txBody>
          <a:bodyPr/>
          <a:lstStyle/>
          <a:p>
            <a:fld id="{5BC9136F-CA9D-4FE5-85DC-58A8F95C26FC}" type="slidenum">
              <a:rPr lang="de-AT" smtClean="0"/>
              <a:t>50</a:t>
            </a:fld>
            <a:endParaRPr lang="de-AT"/>
          </a:p>
        </p:txBody>
      </p:sp>
    </p:spTree>
    <p:extLst>
      <p:ext uri="{BB962C8B-B14F-4D97-AF65-F5344CB8AC3E}">
        <p14:creationId xmlns:p14="http://schemas.microsoft.com/office/powerpoint/2010/main" val="70466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Es ist wichtig, klare Regeln für den Umgang mit digitalen Geräten festzulegen. Was dürfen die Kinder und was nicht? </a:t>
            </a:r>
          </a:p>
          <a:p>
            <a:r>
              <a:rPr lang="de-DE" altLang="de-DE" dirty="0">
                <a:latin typeface="Times" panose="02020603050405020304" pitchFamily="18" charset="0"/>
                <a:ea typeface="ＭＳ Ｐゴシック" panose="020B0600070205080204" pitchFamily="34" charset="-128"/>
              </a:rPr>
              <a:t>Zum Beispiel können medienfreie Mahlzeiten vereinbart werden – diese müssen für alle Familienmitglieder und auch für Medien wie Bücher, Zeitung</a:t>
            </a:r>
            <a:r>
              <a:rPr lang="de-DE" altLang="de-DE" baseline="0" dirty="0">
                <a:latin typeface="Times" panose="02020603050405020304" pitchFamily="18" charset="0"/>
                <a:ea typeface="ＭＳ Ｐゴシック" panose="020B0600070205080204" pitchFamily="34" charset="-128"/>
              </a:rPr>
              <a:t> oder</a:t>
            </a:r>
            <a:r>
              <a:rPr lang="de-DE" altLang="de-DE" dirty="0">
                <a:latin typeface="Times" panose="02020603050405020304" pitchFamily="18" charset="0"/>
                <a:ea typeface="ＭＳ Ｐゴシック" panose="020B0600070205080204" pitchFamily="34" charset="-128"/>
              </a:rPr>
              <a:t> Fernsehen gelten! Legen Sie ein Zeitlimit für die Mediennutzung fest.</a:t>
            </a:r>
          </a:p>
          <a:p>
            <a:r>
              <a:rPr lang="de-DE" altLang="de-DE" dirty="0">
                <a:latin typeface="Times" panose="02020603050405020304" pitchFamily="18" charset="0"/>
                <a:ea typeface="ＭＳ Ｐゴシック" panose="020B0600070205080204" pitchFamily="34" charset="-128"/>
              </a:rPr>
              <a:t>Gestalten Sie Regeln gemeinsam mit dem Kind, Kreativität darf nicht zu kurz kommen.</a:t>
            </a:r>
          </a:p>
          <a:p>
            <a:endParaRPr lang="de-DE"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endParaRPr lang="de-DE" dirty="0"/>
          </a:p>
        </p:txBody>
      </p:sp>
      <p:sp>
        <p:nvSpPr>
          <p:cNvPr id="4" name="Foliennummernplatzhalter 3"/>
          <p:cNvSpPr>
            <a:spLocks noGrp="1"/>
          </p:cNvSpPr>
          <p:nvPr>
            <p:ph type="sldNum" sz="quarter" idx="5"/>
          </p:nvPr>
        </p:nvSpPr>
        <p:spPr/>
        <p:txBody>
          <a:bodyPr/>
          <a:lstStyle/>
          <a:p>
            <a:fld id="{5BC9136F-CA9D-4FE5-85DC-58A8F95C26FC}" type="slidenum">
              <a:rPr lang="de-AT" smtClean="0"/>
              <a:t>51</a:t>
            </a:fld>
            <a:endParaRPr lang="de-AT"/>
          </a:p>
        </p:txBody>
      </p:sp>
    </p:spTree>
    <p:extLst>
      <p:ext uri="{BB962C8B-B14F-4D97-AF65-F5344CB8AC3E}">
        <p14:creationId xmlns:p14="http://schemas.microsoft.com/office/powerpoint/2010/main" val="4180135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Entdecken Sie das Internet</a:t>
            </a:r>
            <a:r>
              <a:rPr lang="de-AT" altLang="de-DE" dirty="0">
                <a:latin typeface="Gill Sans MT" panose="020B0502020104020203" pitchFamily="34" charset="0"/>
              </a:rPr>
              <a:t> gemeinsam mit Ihrem Kind.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Vereinbaren Sie Regeln </a:t>
            </a:r>
            <a:r>
              <a:rPr lang="de-AT" altLang="de-DE" dirty="0">
                <a:latin typeface="Gill Sans MT" panose="020B0502020104020203" pitchFamily="34" charset="0"/>
              </a:rPr>
              <a:t>für die Internet- und Handynutzung. Diese können z.B. den </a:t>
            </a:r>
            <a:br>
              <a:rPr lang="de-AT" altLang="de-DE" dirty="0">
                <a:latin typeface="Gill Sans MT" panose="020B0502020104020203" pitchFamily="34" charset="0"/>
              </a:rPr>
            </a:br>
            <a:r>
              <a:rPr lang="de-AT" altLang="de-DE" dirty="0">
                <a:latin typeface="Gill Sans MT" panose="020B0502020104020203" pitchFamily="34" charset="0"/>
              </a:rPr>
              <a:t>zeitlichen Umfang, die genutzten Inhalte, den Umgang mit Bildern und persönlichen Daten </a:t>
            </a:r>
            <a:br>
              <a:rPr lang="de-AT" altLang="de-DE" dirty="0">
                <a:latin typeface="Gill Sans MT" panose="020B0502020104020203" pitchFamily="34" charset="0"/>
              </a:rPr>
            </a:br>
            <a:r>
              <a:rPr lang="de-AT" altLang="de-DE" dirty="0">
                <a:latin typeface="Gill Sans MT" panose="020B0502020104020203" pitchFamily="34" charset="0"/>
              </a:rPr>
              <a:t>oder die Kosten betreffen.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Medienfreie Mahlzeiten </a:t>
            </a:r>
            <a:r>
              <a:rPr lang="de-AT" altLang="de-DE" dirty="0">
                <a:latin typeface="Gill Sans MT" panose="020B0502020104020203" pitchFamily="34" charset="0"/>
              </a:rPr>
              <a:t>für die gesamte Familie (gilt auch für Zeitung, TV und Radio!).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Jugendschutzeinstellungen und Filter</a:t>
            </a:r>
            <a:r>
              <a:rPr lang="de-AT" altLang="de-DE" dirty="0">
                <a:latin typeface="Gill Sans MT" panose="020B0502020104020203" pitchFamily="34" charset="0"/>
              </a:rPr>
              <a:t> sind </a:t>
            </a:r>
            <a:r>
              <a:rPr lang="de-AT" altLang="de-DE" b="1" dirty="0">
                <a:latin typeface="Gill Sans MT" panose="020B0502020104020203" pitchFamily="34" charset="0"/>
              </a:rPr>
              <a:t>bei jüngeren Kindern </a:t>
            </a:r>
            <a:r>
              <a:rPr lang="de-AT" altLang="de-DE" dirty="0">
                <a:latin typeface="Gill Sans MT" panose="020B0502020104020203" pitchFamily="34" charset="0"/>
              </a:rPr>
              <a:t>als Ergänzung sinnvoll, können aber die Begleitung durch Erwachsene nicht ersetzen!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Informieren Sie sich über die Mediennutzung Ihres Kindes. </a:t>
            </a:r>
            <a:r>
              <a:rPr lang="de-AT" altLang="de-DE" dirty="0">
                <a:latin typeface="Gill Sans MT" panose="020B0502020104020203" pitchFamily="34" charset="0"/>
              </a:rPr>
              <a:t>Lassen Sie sich von Ihrem Kind aktuelle Lieblingsseiten, -spiele oder -</a:t>
            </a:r>
            <a:r>
              <a:rPr lang="de-AT" altLang="de-DE" dirty="0" err="1">
                <a:latin typeface="Gill Sans MT" panose="020B0502020104020203" pitchFamily="34" charset="0"/>
              </a:rPr>
              <a:t>apps</a:t>
            </a:r>
            <a:r>
              <a:rPr lang="de-AT" altLang="de-DE" dirty="0">
                <a:latin typeface="Gill Sans MT" panose="020B0502020104020203" pitchFamily="34" charset="0"/>
              </a:rPr>
              <a:t> zeigen und versuchen Sie zu verstehen, warum es diese toll findet.</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Sprechen Sie über Ihre </a:t>
            </a:r>
            <a:r>
              <a:rPr lang="de-AT" altLang="de-DE" b="1" dirty="0">
                <a:latin typeface="Gill Sans MT" panose="020B0502020104020203" pitchFamily="34" charset="0"/>
              </a:rPr>
              <a:t>Meinung und Gefühle </a:t>
            </a:r>
            <a:r>
              <a:rPr lang="de-AT" altLang="de-DE" dirty="0">
                <a:latin typeface="Gill Sans MT" panose="020B0502020104020203" pitchFamily="34" charset="0"/>
              </a:rPr>
              <a:t>zu ungeeigneten Inhalten!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Seien Sie ein Vorbild!</a:t>
            </a:r>
            <a:r>
              <a:rPr lang="de-AT" altLang="de-DE" dirty="0">
                <a:latin typeface="Gill Sans MT" panose="020B0502020104020203" pitchFamily="34" charset="0"/>
              </a:rPr>
              <a:t> Leben Sie jenen kompetenten Umgang mit Medien vor, den Sie sich auch von Ihren Kindern erwarten.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Vergessen Sie nicht: Die </a:t>
            </a:r>
            <a:r>
              <a:rPr lang="de-AT" altLang="de-DE" b="1" dirty="0">
                <a:latin typeface="Gill Sans MT" panose="020B0502020104020203" pitchFamily="34" charset="0"/>
              </a:rPr>
              <a:t>Chancen digitaler Medien</a:t>
            </a:r>
            <a:r>
              <a:rPr lang="de-AT" altLang="de-DE" dirty="0">
                <a:latin typeface="Gill Sans MT" panose="020B0502020104020203" pitchFamily="34" charset="0"/>
              </a:rPr>
              <a:t> übertreffen die Risiken bei weitem!</a:t>
            </a:r>
            <a:endParaRPr lang="de-AT" dirty="0">
              <a:latin typeface="Gill Sans MT" panose="020B0502020104020203" pitchFamily="34" charset="0"/>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52</a:t>
            </a:fld>
            <a:endParaRPr lang="de-AT"/>
          </a:p>
        </p:txBody>
      </p:sp>
    </p:spTree>
    <p:extLst>
      <p:ext uri="{BB962C8B-B14F-4D97-AF65-F5344CB8AC3E}">
        <p14:creationId xmlns:p14="http://schemas.microsoft.com/office/powerpoint/2010/main" val="3751182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https://www.saferinternet.at/fileadmin/categorized/Materialien/Medien_in_der_Familie.pdf</a:t>
            </a:r>
          </a:p>
        </p:txBody>
      </p:sp>
      <p:sp>
        <p:nvSpPr>
          <p:cNvPr id="4" name="Foliennummernplatzhalter 3"/>
          <p:cNvSpPr>
            <a:spLocks noGrp="1"/>
          </p:cNvSpPr>
          <p:nvPr>
            <p:ph type="sldNum" sz="quarter" idx="5"/>
          </p:nvPr>
        </p:nvSpPr>
        <p:spPr/>
        <p:txBody>
          <a:bodyPr/>
          <a:lstStyle/>
          <a:p>
            <a:fld id="{5BC9136F-CA9D-4FE5-85DC-58A8F95C26FC}" type="slidenum">
              <a:rPr lang="de-AT" smtClean="0"/>
              <a:t>55</a:t>
            </a:fld>
            <a:endParaRPr lang="de-AT"/>
          </a:p>
        </p:txBody>
      </p:sp>
    </p:spTree>
    <p:extLst>
      <p:ext uri="{BB962C8B-B14F-4D97-AF65-F5344CB8AC3E}">
        <p14:creationId xmlns:p14="http://schemas.microsoft.com/office/powerpoint/2010/main" val="1839330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https://www.saferinternet.at/services/broschuerenservice/?file=5525</a:t>
            </a:r>
          </a:p>
        </p:txBody>
      </p:sp>
      <p:sp>
        <p:nvSpPr>
          <p:cNvPr id="4" name="Foliennummernplatzhalter 3"/>
          <p:cNvSpPr>
            <a:spLocks noGrp="1"/>
          </p:cNvSpPr>
          <p:nvPr>
            <p:ph type="sldNum" sz="quarter" idx="5"/>
          </p:nvPr>
        </p:nvSpPr>
        <p:spPr/>
        <p:txBody>
          <a:bodyPr/>
          <a:lstStyle/>
          <a:p>
            <a:fld id="{5BC9136F-CA9D-4FE5-85DC-58A8F95C26FC}" type="slidenum">
              <a:rPr lang="de-AT" smtClean="0"/>
              <a:t>56</a:t>
            </a:fld>
            <a:endParaRPr lang="de-AT"/>
          </a:p>
        </p:txBody>
      </p:sp>
    </p:spTree>
    <p:extLst>
      <p:ext uri="{BB962C8B-B14F-4D97-AF65-F5344CB8AC3E}">
        <p14:creationId xmlns:p14="http://schemas.microsoft.com/office/powerpoint/2010/main" val="2296213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Saferinternet.at</a:t>
            </a:r>
            <a:r>
              <a:rPr lang="de-AT" dirty="0"/>
              <a:t>: Frag Barbara, </a:t>
            </a:r>
            <a:r>
              <a:rPr lang="de-DE" baseline="0" dirty="0"/>
              <a:t>Eltern-Videoratgeber von Saferinternet.at </a:t>
            </a:r>
            <a:r>
              <a:rPr lang="de-DE" baseline="0" dirty="0">
                <a:sym typeface="Wingdings" panose="05000000000000000000" pitchFamily="2" charset="2"/>
              </a:rPr>
              <a:t> https://www.saferinternet.at/services/frag-barbara/</a:t>
            </a:r>
            <a:endParaRPr lang="de-AT" dirty="0"/>
          </a:p>
          <a:p>
            <a:r>
              <a:rPr lang="de-AT" b="1" dirty="0"/>
              <a:t>ISPA</a:t>
            </a:r>
            <a:r>
              <a:rPr lang="de-AT" dirty="0"/>
              <a:t>: Geräte kindersicher einrichten, technischer Kinderschutz </a:t>
            </a:r>
            <a:r>
              <a:rPr lang="de-AT" dirty="0">
                <a:sym typeface="Wingdings" panose="05000000000000000000" pitchFamily="2" charset="2"/>
              </a:rPr>
              <a:t> https://www.saferinternet.at/fileadmin/categorized/Materialien/ISPA_Technischer_Kinderschutz_im_Internet.pdf </a:t>
            </a:r>
            <a:endParaRPr lang="de-AT" dirty="0"/>
          </a:p>
          <a:p>
            <a:r>
              <a:rPr lang="de-DE" b="1" baseline="0" dirty="0"/>
              <a:t>PEGI</a:t>
            </a:r>
            <a:r>
              <a:rPr lang="de-DE" baseline="0" dirty="0"/>
              <a:t>: </a:t>
            </a:r>
            <a:r>
              <a:rPr lang="de-AT" baseline="0" dirty="0"/>
              <a:t>Information zu Altersbeschränkungen von Videospielen </a:t>
            </a:r>
            <a:r>
              <a:rPr lang="de-AT" baseline="0" dirty="0">
                <a:sym typeface="Wingdings" panose="05000000000000000000" pitchFamily="2" charset="2"/>
              </a:rPr>
              <a:t> https://pegi.info/</a:t>
            </a:r>
          </a:p>
          <a:p>
            <a:r>
              <a:rPr lang="de-AT" b="1" baseline="0" dirty="0" err="1">
                <a:sym typeface="Wingdings" panose="05000000000000000000" pitchFamily="2" charset="2"/>
              </a:rPr>
              <a:t>Bupp</a:t>
            </a:r>
            <a:r>
              <a:rPr lang="de-AT" b="1" baseline="0" dirty="0">
                <a:sym typeface="Wingdings" panose="05000000000000000000" pitchFamily="2" charset="2"/>
              </a:rPr>
              <a:t>:</a:t>
            </a:r>
            <a:r>
              <a:rPr lang="de-AT" baseline="0" dirty="0">
                <a:sym typeface="Wingdings" panose="05000000000000000000" pitchFamily="2" charset="2"/>
              </a:rPr>
              <a:t> Informationen zu digitalen Spielen  https://www.bupp.at/ </a:t>
            </a:r>
          </a:p>
          <a:p>
            <a:r>
              <a:rPr lang="de-AT" b="1" baseline="0" dirty="0">
                <a:sym typeface="Wingdings" panose="05000000000000000000" pitchFamily="2" charset="2"/>
              </a:rPr>
              <a:t>Deutsches Jugendinstitut: </a:t>
            </a:r>
            <a:r>
              <a:rPr lang="de-AT" baseline="0" dirty="0">
                <a:sym typeface="Wingdings" panose="05000000000000000000" pitchFamily="2" charset="2"/>
              </a:rPr>
              <a:t>Datenbank „Apps für Kinder“ </a:t>
            </a:r>
          </a:p>
          <a:p>
            <a:endParaRPr lang="de-AT" baseline="0" dirty="0">
              <a:sym typeface="Wingdings" panose="05000000000000000000" pitchFamily="2" charset="2"/>
            </a:endParaRPr>
          </a:p>
          <a:p>
            <a:endParaRPr lang="de-AT" dirty="0"/>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57</a:t>
            </a:fld>
            <a:endParaRPr lang="de-AT"/>
          </a:p>
        </p:txBody>
      </p:sp>
    </p:spTree>
    <p:extLst>
      <p:ext uri="{BB962C8B-B14F-4D97-AF65-F5344CB8AC3E}">
        <p14:creationId xmlns:p14="http://schemas.microsoft.com/office/powerpoint/2010/main" val="2414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 Barbara!“ ist</a:t>
            </a:r>
            <a:r>
              <a:rPr lang="de-DE" baseline="0" dirty="0"/>
              <a:t> der Eltern-Videoratgeber von Saferinternet.at und unterstützt Eltern von Kindern von 0 bis 18 Jahren bei der Erziehung im Zeitalter von Internet und Handy: www.fragbarbara.at</a:t>
            </a:r>
          </a:p>
          <a:p>
            <a:endParaRPr lang="de-DE" baseline="0" dirty="0"/>
          </a:p>
          <a:p>
            <a:r>
              <a:rPr lang="de-DE" baseline="0" dirty="0"/>
              <a:t>Barbara Buchegger, pädagogische Leiterin von Saferinternet.at, gibt darin alltagsnahe Tipps zu aktuellen Themen:</a:t>
            </a:r>
          </a:p>
          <a:p>
            <a:endParaRPr lang="de-D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YouTube – Niemals ohne Eltern (0-5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Familienfotos im Internet – Gut überlegt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WhatsApp-Wahnsinn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Live-Übertragungen von zu Hause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Bilderwelt auf Instagram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Das erste Smartphone für die Jüngsten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Smartphones kindersicher machen (6-12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Hilfe, mein Kind ist handysüchtig! (13-18 Jahre)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u.v.m.</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59</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Folienbildplatzhalter 1">
            <a:extLst>
              <a:ext uri="{FF2B5EF4-FFF2-40B4-BE49-F238E27FC236}">
                <a16:creationId xmlns:a16="http://schemas.microsoft.com/office/drawing/2014/main" id="{AD3B8C8C-B5CA-3A48-BB13-BE8323B2B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izenplatzhalter 2">
            <a:extLst>
              <a:ext uri="{FF2B5EF4-FFF2-40B4-BE49-F238E27FC236}">
                <a16:creationId xmlns:a16="http://schemas.microsoft.com/office/drawing/2014/main" id="{23D47A4D-1F97-D844-8AAC-3089860571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AT" dirty="0"/>
              <a:t>Telefonische Befragung (CATI) und Online-Befragung (CAWI) n=400, Eltern von Kinder zwischen 0 und 6 Jahren, November 2019, Infografik: Saferinternet.at/</a:t>
            </a:r>
            <a:r>
              <a:rPr lang="de-AT" dirty="0">
                <a:hlinkClick r:id="rId3"/>
              </a:rPr>
              <a:t>studioback</a:t>
            </a:r>
            <a:endParaRPr lang="de-DE" altLang="de-DE" dirty="0"/>
          </a:p>
        </p:txBody>
      </p:sp>
      <p:sp>
        <p:nvSpPr>
          <p:cNvPr id="160771" name="Foliennummernplatzhalter 3">
            <a:extLst>
              <a:ext uri="{FF2B5EF4-FFF2-40B4-BE49-F238E27FC236}">
                <a16:creationId xmlns:a16="http://schemas.microsoft.com/office/drawing/2014/main" id="{C5E05BE0-5556-5D47-98DC-AFB063248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fld id="{871AEC3E-8B96-2641-9E5E-5E0901A35818}" type="slidenum">
              <a:rPr lang="de-AT" altLang="de-DE">
                <a:latin typeface="Calibri" panose="020F0502020204030204" pitchFamily="34" charset="0"/>
              </a:rPr>
              <a:pPr/>
              <a:t>5</a:t>
            </a:fld>
            <a:endParaRPr lang="de-AT" altLang="de-DE">
              <a:latin typeface="Calibri" panose="020F0502020204030204" pitchFamily="34" charset="0"/>
            </a:endParaRPr>
          </a:p>
        </p:txBody>
      </p:sp>
    </p:spTree>
    <p:extLst>
      <p:ext uri="{BB962C8B-B14F-4D97-AF65-F5344CB8AC3E}">
        <p14:creationId xmlns:p14="http://schemas.microsoft.com/office/powerpoint/2010/main" val="1410991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Auch Eltern oder andere Bezugspersonen des Kindes können sich Hilfe holen: Per Telefon (147 ohne Vorwahl), per Online-Beratung oder Chat unter </a:t>
            </a:r>
            <a:r>
              <a:rPr lang="de-AT" altLang="de-DE" u="sng" dirty="0">
                <a:latin typeface="Arial" panose="020B0604020202020204" pitchFamily="34" charset="0"/>
                <a:ea typeface="ＭＳ Ｐゴシック" panose="020B0600070205080204" pitchFamily="34" charset="-128"/>
                <a:hlinkClick r:id="rId3"/>
              </a:rPr>
              <a:t>www.rataufdraht.at</a:t>
            </a:r>
            <a:r>
              <a:rPr lang="de-AT" altLang="de-DE" u="none" dirty="0">
                <a:latin typeface="Arial" panose="020B0604020202020204" pitchFamily="34" charset="0"/>
                <a:ea typeface="ＭＳ Ｐゴシック" panose="020B0600070205080204" pitchFamily="34" charset="-128"/>
              </a:rPr>
              <a:t>.</a:t>
            </a:r>
            <a:r>
              <a:rPr lang="de-AT" altLang="de-DE" u="none" baseline="0" dirty="0">
                <a:latin typeface="Arial" panose="020B0604020202020204" pitchFamily="34" charset="0"/>
                <a:ea typeface="ＭＳ Ｐゴシック" panose="020B0600070205080204" pitchFamily="34" charset="-128"/>
              </a:rPr>
              <a:t> </a:t>
            </a: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60</a:t>
            </a:fld>
            <a:endParaRPr lang="de-AT"/>
          </a:p>
        </p:txBody>
      </p:sp>
    </p:spTree>
    <p:extLst>
      <p:ext uri="{BB962C8B-B14F-4D97-AF65-F5344CB8AC3E}">
        <p14:creationId xmlns:p14="http://schemas.microsoft.com/office/powerpoint/2010/main" val="2037293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ヒラギノ角ゴ Pro W3" panose="020B0300000000000000" pitchFamily="34" charset="-128"/>
                <a:cs typeface="+mn-cs"/>
              </a:rPr>
              <a:t>Handys der Eltern = Konkurrenz. Vor allem die Jüngsten nehmen die Handys der Eltern oft als Konkurrenz wahr. Eltern nehmen auch eine Vorbildwirkung ein und sollten bewusst handyfreie Zeiten einplanen, in sie sich ausschließlich mit dem Kind beschäftigen und nicht vom Handy abgelenkt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ヒラギノ角ゴ Pro W3" panose="020B03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ヒラギノ角ゴ Pro W3" panose="020B0300000000000000" pitchFamily="34" charset="-128"/>
                <a:cs typeface="+mn-cs"/>
              </a:rPr>
              <a:t>Mehr: Handbuch Medien in der Familie https://www.saferinternet.at/fileadmin/categorized/Materialien/Medien_in_der_Familie.pdf </a:t>
            </a:r>
            <a:endParaRPr lang="de-AT" dirty="0"/>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374497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de-DE" sz="1200" dirty="0"/>
          </a:p>
          <a:p>
            <a:pPr marL="0" indent="0">
              <a:spcBef>
                <a:spcPts val="0"/>
              </a:spcBef>
              <a:buFont typeface="Wingdings" panose="05000000000000000000" pitchFamily="2" charset="2"/>
              <a:buNone/>
            </a:pPr>
            <a:r>
              <a:rPr lang="de-DE" sz="1200" b="1" dirty="0"/>
              <a:t>Studie Digitale Medien im Volkschulalter - Perspektiven von Kindern und ihren Eltern</a:t>
            </a:r>
          </a:p>
          <a:p>
            <a:pPr marL="0" indent="0">
              <a:spcBef>
                <a:spcPts val="0"/>
              </a:spcBef>
              <a:buFont typeface="Wingdings" panose="05000000000000000000" pitchFamily="2" charset="2"/>
              <a:buNone/>
            </a:pPr>
            <a:r>
              <a:rPr lang="de-DE" sz="1200" dirty="0"/>
              <a:t>Qualitative Interviews Dezember 2017 bis Jänner 2018</a:t>
            </a:r>
          </a:p>
          <a:p>
            <a:pPr marL="0" indent="0">
              <a:spcBef>
                <a:spcPts val="0"/>
              </a:spcBef>
              <a:buNone/>
            </a:pPr>
            <a:r>
              <a:rPr lang="de-DE" sz="1200" dirty="0"/>
              <a:t>Institut für Soziologie der Universität Wien</a:t>
            </a:r>
          </a:p>
          <a:p>
            <a:pPr marL="0" indent="0">
              <a:spcBef>
                <a:spcPts val="0"/>
              </a:spcBef>
              <a:buNone/>
            </a:pPr>
            <a:r>
              <a:rPr lang="de-DE" sz="1200" dirty="0"/>
              <a:t>+ Erfahrungen aus Saferinternet.at-Workshops</a:t>
            </a:r>
          </a:p>
          <a:p>
            <a:endParaRPr lang="de-AT" dirty="0"/>
          </a:p>
          <a:p>
            <a:r>
              <a:rPr lang="de-AT" dirty="0"/>
              <a:t>https://www.saferinternet.at/news-detail/saferinternetat-studie-digitaler-familienalltag-im-volksschulalter-eltern-verunsichert/</a:t>
            </a:r>
          </a:p>
          <a:p>
            <a:endParaRPr lang="de-AT" dirty="0"/>
          </a:p>
          <a:p>
            <a:r>
              <a:rPr lang="de-AT" dirty="0"/>
              <a:t>https://www.saferinternet.at/news-detail/neue-studie-72-prozent-der-0-bis-6-jaehrigen-im-internet/</a:t>
            </a:r>
          </a:p>
        </p:txBody>
      </p:sp>
      <p:sp>
        <p:nvSpPr>
          <p:cNvPr id="4" name="Foliennummernplatzhalter 3"/>
          <p:cNvSpPr>
            <a:spLocks noGrp="1"/>
          </p:cNvSpPr>
          <p:nvPr>
            <p:ph type="sldNum" sz="quarter" idx="10"/>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361628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Digitale Geräte sind für Kinder ähnlich verlockend wie Süßigkeiten. </a:t>
            </a:r>
            <a:endParaRPr lang="de-AT" sz="1200" b="0" i="0" u="none" strike="noStrike" kern="1200" baseline="0" dirty="0">
              <a:solidFill>
                <a:schemeClr val="tx1"/>
              </a:solidFill>
              <a:latin typeface="+mn-lt"/>
              <a:ea typeface="+mn-ea"/>
              <a:cs typeface="+mn-cs"/>
            </a:endParaRP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Von exzessiver Nutzung spricht man, wenn Kinder ein Gerät sowohl zeitlich als inhaltlich sehr ausgiebig nutzen.</a:t>
            </a:r>
          </a:p>
          <a:p>
            <a:endParaRPr lang="de-AT" sz="1200" b="0" i="0" u="none" strike="noStrike" kern="1200" baseline="0" dirty="0">
              <a:solidFill>
                <a:schemeClr val="tx1"/>
              </a:solidFill>
              <a:latin typeface="+mn-lt"/>
              <a:ea typeface="+mn-ea"/>
              <a:cs typeface="+mn-cs"/>
            </a:endParaRPr>
          </a:p>
          <a:p>
            <a:r>
              <a:rPr lang="de-AT" sz="1200" b="1" i="0" u="none" strike="noStrike" kern="1200" baseline="0" dirty="0">
                <a:solidFill>
                  <a:schemeClr val="tx1"/>
                </a:solidFill>
                <a:latin typeface="+mn-lt"/>
                <a:ea typeface="+mn-ea"/>
                <a:cs typeface="+mn-cs"/>
              </a:rPr>
              <a:t>Achtung: Exzessive Nutzung ist nicht automatisch mit einer Suchterkrankung gleichzusetzen</a:t>
            </a:r>
            <a:r>
              <a:rPr lang="de-AT" sz="1200" b="0" i="0" u="none" strike="noStrike" kern="1200" baseline="0" dirty="0">
                <a:solidFill>
                  <a:schemeClr val="tx1"/>
                </a:solidFill>
                <a:latin typeface="+mn-lt"/>
                <a:ea typeface="+mn-ea"/>
                <a:cs typeface="+mn-cs"/>
              </a:rPr>
              <a:t>. So können Kinder für eine bestimmte Zeit von digitalen Geräten gefesselt sein, sich dann aber wieder problemlos anderen Dingen zuwenden. Welches Ausmaß gefährlich ist und süchtig machen kann, ist von Kind zu Kind unterschiedlich. Wichtig ist, dass Eltern darauf achten, Kindern reichlich Alternativen zu bieten, um Langeweile zu überwinden.</a:t>
            </a:r>
          </a:p>
          <a:p>
            <a:endParaRPr lang="de-AT" altLang="de-DE" sz="1200" b="0" i="0" u="none" strike="noStrike" kern="1200" baseline="0" dirty="0">
              <a:solidFill>
                <a:schemeClr val="tx1"/>
              </a:solidFill>
              <a:latin typeface="+mn-lt"/>
              <a:ea typeface="+mn-ea"/>
              <a:cs typeface="+mn-cs"/>
            </a:endParaRPr>
          </a:p>
          <a:p>
            <a:r>
              <a:rPr lang="de-AT" altLang="de-DE" sz="1200" b="0" i="0" u="none" strike="noStrike" kern="1200" baseline="0" dirty="0">
                <a:solidFill>
                  <a:schemeClr val="tx1"/>
                </a:solidFill>
                <a:latin typeface="+mn-lt"/>
                <a:ea typeface="+mn-ea"/>
                <a:cs typeface="+mn-cs"/>
              </a:rPr>
              <a:t>Übung für Kindergartenkinder die eigene körperlichen Grenzen zu erkennen: Unterrichtsmaterial Safer Internet im Kindergarten, S. 25</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206726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Von exzessiver Nutzung spricht man, wenn Kinder ein Gerät sowohl zeitlich als inhaltlich sehr ausgiebig nutzen.</a:t>
            </a:r>
          </a:p>
          <a:p>
            <a:r>
              <a:rPr lang="de-AT" sz="1200" b="1" i="0" u="none" strike="noStrike" kern="1200" baseline="0" dirty="0">
                <a:solidFill>
                  <a:schemeClr val="tx1"/>
                </a:solidFill>
                <a:latin typeface="+mn-lt"/>
                <a:ea typeface="+mn-ea"/>
                <a:cs typeface="+mn-cs"/>
              </a:rPr>
              <a:t>Achtung: Exzessive Nutzung ist nicht automatisch mit einer Suchterkrankung gleichzusetzen</a:t>
            </a:r>
            <a:r>
              <a:rPr lang="de-AT" sz="1200" b="0" i="0" u="none" strike="noStrike" kern="1200" baseline="0" dirty="0">
                <a:solidFill>
                  <a:schemeClr val="tx1"/>
                </a:solidFill>
                <a:latin typeface="+mn-lt"/>
                <a:ea typeface="+mn-ea"/>
                <a:cs typeface="+mn-cs"/>
              </a:rPr>
              <a:t>. So können Kinder für eine bestimmte Zeit von digitalen Geräten gefesselt sein, sich dann aber wieder problemlos anderen Dingen zuwenden.</a:t>
            </a:r>
          </a:p>
          <a:p>
            <a:r>
              <a:rPr lang="de-AT" sz="1200" b="0" i="0" u="none" strike="noStrike" kern="1200" baseline="0" dirty="0">
                <a:solidFill>
                  <a:schemeClr val="tx1"/>
                </a:solidFill>
                <a:latin typeface="+mn-lt"/>
                <a:ea typeface="+mn-ea"/>
                <a:cs typeface="+mn-cs"/>
              </a:rPr>
              <a:t>Welches Ausmaß gefährlich ist und süchtig machen kann, ist von Kind zu Kind unterschiedlich. Wichtig ist, dass Eltern darauf achten, Kindern reichlich Alternativen zu bieten, um Langeweile zu überwinden.</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Kinder müssen mit der Unterstützung ihrer Eltern lernen, wann es genug ist. Sie müssen lernen, ihre Grenzen zu erkennen und die Gefühle die Medien auslösen, einschätzen. Es ist auch wichtig Alternativen aufzuzeigen. Die allgemeine Aufforderung „etwas anderes zu machen“ reicht nicht aus.</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40536515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8470D48B-AB6A-41A2-9CA0-B921B7ADB9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51" y="6545159"/>
            <a:ext cx="877437" cy="224473"/>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C5EDA28D-302E-9050-820D-4A11BABF6A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4" name="Grafik 3">
            <a:extLst>
              <a:ext uri="{FF2B5EF4-FFF2-40B4-BE49-F238E27FC236}">
                <a16:creationId xmlns:a16="http://schemas.microsoft.com/office/drawing/2014/main" id="{95E1E71B-CC5A-C8EC-5B4A-E3241DDF3B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796E44F3-C885-4805-9035-3337C30ED9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6" name="Grafik 5">
            <a:extLst>
              <a:ext uri="{FF2B5EF4-FFF2-40B4-BE49-F238E27FC236}">
                <a16:creationId xmlns:a16="http://schemas.microsoft.com/office/drawing/2014/main" id="{E67F0EC0-A90F-4BF4-6AA0-FC33A91D71B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7" name="Grafik 6">
            <a:extLst>
              <a:ext uri="{FF2B5EF4-FFF2-40B4-BE49-F238E27FC236}">
                <a16:creationId xmlns:a16="http://schemas.microsoft.com/office/drawing/2014/main" id="{D1A0DB9C-7B50-9E28-E383-BD67566B29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8" name="Grafik 7" descr="Ein Bild, das Logo enthält.&#10;&#10;Automatisch generierte Beschreibung">
            <a:extLst>
              <a:ext uri="{FF2B5EF4-FFF2-40B4-BE49-F238E27FC236}">
                <a16:creationId xmlns:a16="http://schemas.microsoft.com/office/drawing/2014/main" id="{B34423E6-C1E3-2C8F-216B-1B0BDD51E6E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spTree>
    <p:extLst>
      <p:ext uri="{BB962C8B-B14F-4D97-AF65-F5344CB8AC3E}">
        <p14:creationId xmlns:p14="http://schemas.microsoft.com/office/powerpoint/2010/main" val="403084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pic>
        <p:nvPicPr>
          <p:cNvPr id="6" name="Grafik 5">
            <a:extLst>
              <a:ext uri="{FF2B5EF4-FFF2-40B4-BE49-F238E27FC236}">
                <a16:creationId xmlns:a16="http://schemas.microsoft.com/office/drawing/2014/main" id="{21598FC1-CA45-4BBC-A80E-E5DE4C0752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251" y="6545159"/>
            <a:ext cx="877437" cy="224473"/>
          </a:xfrm>
          <a:prstGeom prst="rect">
            <a:avLst/>
          </a:prstGeom>
        </p:spPr>
      </p:pic>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unsplash.com/photos/xLvIcAYuuMQ"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unsplash.com/photos/KRr5QqQfoX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ixabay.com/de/photos/junge-handy-sucht-telefonieren-336041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unsplash.com/photos/s4GL0XwPSIU"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bupp.a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hyperlink" Target="https://pixabay.com/de/photos/medien-social-media-apps-99899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unsplash.com/photos/u0zTce7KNl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unsplash.com/photos/-PnSpCHYKs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dji.de/ueber-uns/projekte/projekte/apps-fuer-kinder-angebote-und-trendanalysen/datenbank-apps-fuer-kinder.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hyperlink" Target="https://play.google.com/store/apps/details?id=de.kika.kikaninchen&amp;hl=de_A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play.google.com/store/apps/details?id=de.WDR.DerElefant"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unsplash.com/photos/LmYcS4nwj8w"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quivervision.com/coloring-pack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kindergarten/"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unsplash.com/photos/WVl1N2C2zEA?utm_source=unsplash&amp;utm_medium=referral&amp;utm_content=creditCopyTex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unsplash.com/photos/eJwSOguD1rE"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flickr.com/photos/jorgeravines/2297506186"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deinkindauchnicht.org/" TargetMode="Externa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unsplash.com/photos/2M8_gK12vbw?utm_source=unsplash&amp;utm_medium=referral&amp;utm_content=creditCopyText"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pixabay.com/de/photos/kind-v%C3%B6gel-meer-einsamkeit-438373/"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pixabay.com/de/photos/faust-hand-streit-streiten-gegner-109726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unsplash.com/photos/j7pilGinfdo"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pixabay.com/de/photos/tier-schildkr%C3%B6te-zoo-natur-panzer-3021591/"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pixabay.com/de/photos/tiger-wellensittich-tigersittich-243062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pixabay.com/de/photos/l%C3%B6we-br%C3%BCllen-afrika-tier-wildkatze-3012515/"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https://cdn.pixabay.com/photo/2016/06/29/14/12/joystick-1486898__340.png" TargetMode="External"/><Relationship Id="rId3" Type="http://schemas.openxmlformats.org/officeDocument/2006/relationships/image" Target="../media/image80.jpeg"/><Relationship Id="rId7" Type="http://schemas.openxmlformats.org/officeDocument/2006/relationships/image" Target="https://cdn.pixabay.com/photo/2017/02/20/14/50/watching-2082788__340.png" TargetMode="External"/><Relationship Id="rId12" Type="http://schemas.openxmlformats.org/officeDocument/2006/relationships/image" Target="../media/image86.png"/><Relationship Id="rId2" Type="http://schemas.openxmlformats.org/officeDocument/2006/relationships/notesSlide" Target="../notesSlides/notesSlide44.xml"/><Relationship Id="rId16" Type="http://schemas.openxmlformats.org/officeDocument/2006/relationships/hyperlink" Target="https://unsplash.com/photos/KYxXMTpTzek" TargetMode="Externa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https://cdn.pixabay.com/photo/2017/09/05/10/18/stop-2717058__340.png" TargetMode="External"/><Relationship Id="rId15" Type="http://schemas.openxmlformats.org/officeDocument/2006/relationships/image" Target="https://cdn.pixabay.com/photo/2017/02/01/11/34/african-2029825__340.png" TargetMode="External"/><Relationship Id="rId10" Type="http://schemas.openxmlformats.org/officeDocument/2006/relationships/image" Target="../media/image84.png"/><Relationship Id="rId4" Type="http://schemas.openxmlformats.org/officeDocument/2006/relationships/image" Target="../media/image81.jpeg"/><Relationship Id="rId9" Type="http://schemas.openxmlformats.org/officeDocument/2006/relationships/image" Target="https://cdn.pixabay.com/photo/2016/12/21/08/58/questions-1922476__340.jpg" TargetMode="External"/><Relationship Id="rId1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ferinternet.at/fileadmin/categorized/Materialien/Medien_in_der_Familie.pdf"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hyperlink" Target="https://www.saferinternet.at/services/broschuerenservice/?file=5525"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unsplash.com/photos/0R1ci4Rb9jU" TargetMode="External"/></Relationships>
</file>

<file path=ppt/slides/_rels/slide58.xml.rels><?xml version="1.0" encoding="UTF-8" standalone="yes"?>
<Relationships xmlns="http://schemas.openxmlformats.org/package/2006/relationships"><Relationship Id="rId2" Type="http://schemas.openxmlformats.org/officeDocument/2006/relationships/hyperlink" Target="https://www.netdoktor.at/kindergesundhei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fragbarbara.at/"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ataufdraht.at/"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kindergarten/"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51.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Person, Wand, drinnen enthält.&#10;&#10;Automatisch generierte Beschreibung">
            <a:extLst>
              <a:ext uri="{FF2B5EF4-FFF2-40B4-BE49-F238E27FC236}">
                <a16:creationId xmlns:a16="http://schemas.microsoft.com/office/drawing/2014/main" id="{32B1F787-85C1-C248-BBAA-750D9D3990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0"/>
            <a:ext cx="9144001" cy="6436938"/>
          </a:xfrm>
          <a:prstGeom prst="rect">
            <a:avLst/>
          </a:prstGeom>
        </p:spPr>
      </p:pic>
      <p:sp>
        <p:nvSpPr>
          <p:cNvPr id="2" name="Rechteck 1">
            <a:extLst>
              <a:ext uri="{FF2B5EF4-FFF2-40B4-BE49-F238E27FC236}">
                <a16:creationId xmlns:a16="http://schemas.microsoft.com/office/drawing/2014/main" id="{D6DFED1A-D6F4-4FFD-8778-F0344078BB46}"/>
              </a:ext>
            </a:extLst>
          </p:cNvPr>
          <p:cNvSpPr/>
          <p:nvPr/>
        </p:nvSpPr>
        <p:spPr>
          <a:xfrm>
            <a:off x="-1" y="5085709"/>
            <a:ext cx="9144001" cy="102655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6" name="Textfeld 5"/>
          <p:cNvSpPr txBox="1"/>
          <p:nvPr/>
        </p:nvSpPr>
        <p:spPr>
          <a:xfrm>
            <a:off x="6265749" y="5729607"/>
            <a:ext cx="2878251" cy="384721"/>
          </a:xfrm>
          <a:prstGeom prst="rect">
            <a:avLst/>
          </a:prstGeom>
          <a:noFill/>
        </p:spPr>
        <p:txBody>
          <a:bodyPr wrap="square" rtlCol="0">
            <a:spAutoFit/>
          </a:bodyPr>
          <a:lstStyle/>
          <a:p>
            <a:pPr algn="r"/>
            <a:r>
              <a:rPr lang="de-AT" sz="1900">
                <a:latin typeface="Gill Sans MT" panose="020B0502020104020203" pitchFamily="34" charset="0"/>
              </a:rPr>
              <a:t>0-6 </a:t>
            </a:r>
            <a:r>
              <a:rPr lang="de-AT" sz="1900" dirty="0">
                <a:latin typeface="Gill Sans MT" panose="020B0502020104020203" pitchFamily="34" charset="0"/>
              </a:rPr>
              <a:t>Jahre</a:t>
            </a:r>
          </a:p>
        </p:txBody>
      </p:sp>
      <p:sp>
        <p:nvSpPr>
          <p:cNvPr id="5" name="Titel 3">
            <a:extLst>
              <a:ext uri="{FF2B5EF4-FFF2-40B4-BE49-F238E27FC236}">
                <a16:creationId xmlns:a16="http://schemas.microsoft.com/office/drawing/2014/main" id="{4D4DE340-D14A-4B43-B75F-0F14D300CD7D}"/>
              </a:ext>
            </a:extLst>
          </p:cNvPr>
          <p:cNvSpPr txBox="1">
            <a:spLocks/>
          </p:cNvSpPr>
          <p:nvPr/>
        </p:nvSpPr>
        <p:spPr>
          <a:xfrm>
            <a:off x="140205" y="5162096"/>
            <a:ext cx="8609422" cy="5496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bg1"/>
                </a:solidFill>
                <a:latin typeface="Gill Sans MT" panose="020B0502020104020203" pitchFamily="34" charset="0"/>
                <a:ea typeface="+mj-ea"/>
                <a:cs typeface="+mj-cs"/>
              </a:defRPr>
            </a:lvl1pPr>
          </a:lstStyle>
          <a:p>
            <a:r>
              <a:rPr lang="de-AT" altLang="de-DE" sz="2800" dirty="0">
                <a:solidFill>
                  <a:schemeClr val="tx1"/>
                </a:solidFill>
              </a:rPr>
              <a:t>Das Internet sicher &amp; verantwortungsvoll nutzen</a:t>
            </a:r>
            <a:endParaRPr lang="de-AT" sz="2800" dirty="0">
              <a:solidFill>
                <a:schemeClr val="tx1"/>
              </a:solidFill>
            </a:endParaRPr>
          </a:p>
        </p:txBody>
      </p:sp>
      <p:sp>
        <p:nvSpPr>
          <p:cNvPr id="7" name="Untertitel 4">
            <a:extLst>
              <a:ext uri="{FF2B5EF4-FFF2-40B4-BE49-F238E27FC236}">
                <a16:creationId xmlns:a16="http://schemas.microsoft.com/office/drawing/2014/main" id="{3A2C0B50-FD9A-4D97-9A69-FA2D1BD1FE9C}"/>
              </a:ext>
            </a:extLst>
          </p:cNvPr>
          <p:cNvSpPr txBox="1">
            <a:spLocks/>
          </p:cNvSpPr>
          <p:nvPr/>
        </p:nvSpPr>
        <p:spPr>
          <a:xfrm>
            <a:off x="140205" y="5738938"/>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Informationen für Eltern</a:t>
            </a:r>
            <a:endParaRPr lang="de-AT" sz="1900" dirty="0">
              <a:solidFill>
                <a:schemeClr val="tx1"/>
              </a:solidFill>
            </a:endParaRPr>
          </a:p>
        </p:txBody>
      </p:sp>
      <p:sp>
        <p:nvSpPr>
          <p:cNvPr id="3" name="Rechteck 2">
            <a:extLst>
              <a:ext uri="{FF2B5EF4-FFF2-40B4-BE49-F238E27FC236}">
                <a16:creationId xmlns:a16="http://schemas.microsoft.com/office/drawing/2014/main" id="{8B871E4D-52AA-4D7F-BDE3-2028FA7BA8A5}"/>
              </a:ext>
            </a:extLst>
          </p:cNvPr>
          <p:cNvSpPr/>
          <p:nvPr/>
        </p:nvSpPr>
        <p:spPr>
          <a:xfrm>
            <a:off x="5588000" y="6197369"/>
            <a:ext cx="3657600" cy="246221"/>
          </a:xfrm>
          <a:prstGeom prst="rect">
            <a:avLst/>
          </a:prstGeom>
        </p:spPr>
        <p:txBody>
          <a:bodyPr wrap="square">
            <a:spAutoFit/>
          </a:bodyPr>
          <a:lstStyle/>
          <a:p>
            <a:r>
              <a:rPr lang="de-AT" sz="1000" dirty="0">
                <a:solidFill>
                  <a:schemeClr val="bg1"/>
                </a:solidFill>
                <a:latin typeface="Gill Sans MT" panose="020B0502020104020203" pitchFamily="34" charset="0"/>
              </a:rPr>
              <a:t>Quelle: CC-BY 4.0 Service National de la Jeunesse  (BEE SECURE)</a:t>
            </a: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Essen enthält.&#10;&#10;Automatisch generierte Beschreibung">
            <a:extLst>
              <a:ext uri="{FF2B5EF4-FFF2-40B4-BE49-F238E27FC236}">
                <a16:creationId xmlns:a16="http://schemas.microsoft.com/office/drawing/2014/main" id="{FE6AD13D-46F6-487C-852E-31B13F199DA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7302" y="1251782"/>
            <a:ext cx="8529396" cy="4354436"/>
          </a:xfrm>
        </p:spPr>
      </p:pic>
      <p:sp>
        <p:nvSpPr>
          <p:cNvPr id="6" name="Textfeld 5">
            <a:extLst>
              <a:ext uri="{FF2B5EF4-FFF2-40B4-BE49-F238E27FC236}">
                <a16:creationId xmlns:a16="http://schemas.microsoft.com/office/drawing/2014/main" id="{84EEAD11-2ACC-4BF7-9128-B958B342EFEC}"/>
              </a:ext>
            </a:extLst>
          </p:cNvPr>
          <p:cNvSpPr txBox="1"/>
          <p:nvPr/>
        </p:nvSpPr>
        <p:spPr>
          <a:xfrm>
            <a:off x="6492520" y="6469902"/>
            <a:ext cx="3667480" cy="384721"/>
          </a:xfrm>
          <a:prstGeom prst="rect">
            <a:avLst/>
          </a:prstGeom>
          <a:noFill/>
        </p:spPr>
        <p:txBody>
          <a:bodyPr wrap="square" rtlCol="0">
            <a:spAutoFit/>
          </a:bodyPr>
          <a:lstStyle/>
          <a:p>
            <a:r>
              <a:rPr lang="de-AT" sz="1900" dirty="0">
                <a:latin typeface="Gill Sans MT" panose="020B0502020104020203" pitchFamily="34" charset="0"/>
              </a:rPr>
              <a:t>Nutzung digitaler Geräte</a:t>
            </a:r>
          </a:p>
        </p:txBody>
      </p:sp>
    </p:spTree>
    <p:extLst>
      <p:ext uri="{BB962C8B-B14F-4D97-AF65-F5344CB8AC3E}">
        <p14:creationId xmlns:p14="http://schemas.microsoft.com/office/powerpoint/2010/main" val="2118321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5572213" y="6473279"/>
            <a:ext cx="3667480" cy="384721"/>
          </a:xfrm>
          <a:prstGeom prst="rect">
            <a:avLst/>
          </a:prstGeom>
          <a:noFill/>
        </p:spPr>
        <p:txBody>
          <a:bodyPr wrap="square" rtlCol="0">
            <a:spAutoFit/>
          </a:bodyPr>
          <a:lstStyle/>
          <a:p>
            <a:r>
              <a:rPr lang="de-AT" sz="1900" dirty="0">
                <a:latin typeface="Gill Sans MT" panose="020B0502020104020203" pitchFamily="34" charset="0"/>
              </a:rPr>
              <a:t>Exzessive Nutzung digitaler Geräte</a:t>
            </a:r>
          </a:p>
        </p:txBody>
      </p:sp>
      <p:pic>
        <p:nvPicPr>
          <p:cNvPr id="3" name="Grafik 2" descr="Ein Bild, das farbig, Essen, Tisch, verschieden enthält.&#10;&#10;Automatisch generierte Beschreibung">
            <a:extLst>
              <a:ext uri="{FF2B5EF4-FFF2-40B4-BE49-F238E27FC236}">
                <a16:creationId xmlns:a16="http://schemas.microsoft.com/office/drawing/2014/main" id="{9F59E749-4E01-437E-AD1E-2E1F27B4FD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3999" cy="6387254"/>
          </a:xfrm>
          <a:prstGeom prst="rect">
            <a:avLst/>
          </a:prstGeom>
        </p:spPr>
      </p:pic>
      <p:sp>
        <p:nvSpPr>
          <p:cNvPr id="2" name="Rechteck 1">
            <a:extLst>
              <a:ext uri="{FF2B5EF4-FFF2-40B4-BE49-F238E27FC236}">
                <a16:creationId xmlns:a16="http://schemas.microsoft.com/office/drawing/2014/main" id="{61CC36CB-A35B-454D-828A-036CE71B97EF}"/>
              </a:ext>
            </a:extLst>
          </p:cNvPr>
          <p:cNvSpPr/>
          <p:nvPr/>
        </p:nvSpPr>
        <p:spPr>
          <a:xfrm>
            <a:off x="7571134" y="6141033"/>
            <a:ext cx="1572866"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Luis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Aguila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91784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626724" y="762000"/>
            <a:ext cx="7198064" cy="4646613"/>
          </a:xfrm>
        </p:spPr>
        <p:txBody>
          <a:bodyPr>
            <a:normAutofit fontScale="85000" lnSpcReduction="10000"/>
          </a:bodyPr>
          <a:lstStyle/>
          <a:p>
            <a:pPr>
              <a:lnSpc>
                <a:spcPct val="140000"/>
              </a:lnSpc>
              <a:buSzPct val="100000"/>
              <a:defRPr/>
            </a:pPr>
            <a:r>
              <a:rPr lang="de-DE" altLang="de-DE" sz="2200" b="1" dirty="0">
                <a:ea typeface="ＭＳ Ｐゴシック" pitchFamily="34" charset="-128"/>
              </a:rPr>
              <a:t>Nicht alles ist Sucht! </a:t>
            </a:r>
            <a:r>
              <a:rPr lang="de-AT" altLang="de-DE" sz="2200" dirty="0">
                <a:ea typeface="ＭＳ Ｐゴシック" pitchFamily="34" charset="-128"/>
              </a:rPr>
              <a:t>Nur ein sehr kleiner Teil der Personen, die sehr viel Zeit am Computer oder mit dem Handy verbringen, sind auch wirklich krankhaft süchtig.</a:t>
            </a:r>
            <a:endParaRPr lang="de-DE" altLang="de-DE" sz="2200" dirty="0">
              <a:ea typeface="ＭＳ Ｐゴシック" pitchFamily="34" charset="-128"/>
            </a:endParaRPr>
          </a:p>
          <a:p>
            <a:pPr>
              <a:lnSpc>
                <a:spcPct val="140000"/>
              </a:lnSpc>
              <a:buSzPct val="100000"/>
              <a:defRPr/>
            </a:pPr>
            <a:r>
              <a:rPr lang="de-DE" altLang="de-DE" sz="2200" dirty="0">
                <a:ea typeface="ＭＳ Ｐゴシック" pitchFamily="34" charset="-128"/>
              </a:rPr>
              <a:t>Sucht ist eine</a:t>
            </a:r>
            <a:r>
              <a:rPr lang="de-DE" altLang="de-DE" sz="2200" b="1" dirty="0">
                <a:ea typeface="ＭＳ Ｐゴシック" pitchFamily="34" charset="-128"/>
              </a:rPr>
              <a:t> Krankheit</a:t>
            </a:r>
            <a:r>
              <a:rPr lang="de-DE" altLang="de-DE" sz="2200" dirty="0">
                <a:ea typeface="ＭＳ Ｐゴシック" pitchFamily="34" charset="-128"/>
              </a:rPr>
              <a:t>, aus der man selbst nicht herauskommt.</a:t>
            </a:r>
          </a:p>
          <a:p>
            <a:pPr>
              <a:lnSpc>
                <a:spcPct val="140000"/>
              </a:lnSpc>
              <a:buSzPct val="100000"/>
              <a:defRPr/>
            </a:pPr>
            <a:r>
              <a:rPr lang="de-DE" altLang="de-DE" sz="2200" b="1" dirty="0">
                <a:ea typeface="ＭＳ Ｐゴシック" pitchFamily="34" charset="-128"/>
              </a:rPr>
              <a:t>Hinweise</a:t>
            </a:r>
            <a:r>
              <a:rPr lang="de-DE" altLang="de-DE" sz="2200" dirty="0">
                <a:ea typeface="ＭＳ Ｐゴシック" pitchFamily="34" charset="-128"/>
              </a:rPr>
              <a:t> sind verändertes Verhalten über einen langen Zeitraum hinweg:</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Einengung des Verhaltensspielraumes: Nichts anderes geht mehr</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Kontrollverlust:  Verhaltensänderung gelingt nicht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Toleranzentwicklung: Dosis wird gesteigert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Entzugserscheinungen: Unruhe, Aggressivität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Negative soziale Konsequenzen: Schwierigkeiten in der Schule, in der Arbeit, in der Familie oder im Freundeskreis</a:t>
            </a:r>
          </a:p>
          <a:p>
            <a:endParaRPr lang="de-AT" dirty="0"/>
          </a:p>
        </p:txBody>
      </p:sp>
      <p:sp>
        <p:nvSpPr>
          <p:cNvPr id="7" name="Textfeld 6">
            <a:extLst>
              <a:ext uri="{FF2B5EF4-FFF2-40B4-BE49-F238E27FC236}">
                <a16:creationId xmlns:a16="http://schemas.microsoft.com/office/drawing/2014/main" id="{1C037825-209A-4630-8718-BB235EE51CA0}"/>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spTree>
    <p:extLst>
      <p:ext uri="{BB962C8B-B14F-4D97-AF65-F5344CB8AC3E}">
        <p14:creationId xmlns:p14="http://schemas.microsoft.com/office/powerpoint/2010/main" val="375485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pic>
        <p:nvPicPr>
          <p:cNvPr id="3" name="Grafik 2">
            <a:extLst>
              <a:ext uri="{FF2B5EF4-FFF2-40B4-BE49-F238E27FC236}">
                <a16:creationId xmlns:a16="http://schemas.microsoft.com/office/drawing/2014/main" id="{6C444922-B16C-4FAA-8830-33149B2F48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683"/>
          <a:stretch/>
        </p:blipFill>
        <p:spPr>
          <a:xfrm>
            <a:off x="701301" y="239612"/>
            <a:ext cx="7371951" cy="5866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80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99328E9-BB05-9F48-A251-D4D5FF5A83E7}"/>
              </a:ext>
            </a:extLst>
          </p:cNvPr>
          <p:cNvSpPr txBox="1"/>
          <p:nvPr/>
        </p:nvSpPr>
        <p:spPr>
          <a:xfrm>
            <a:off x="5840467" y="6473279"/>
            <a:ext cx="3303533" cy="384721"/>
          </a:xfrm>
          <a:prstGeom prst="rect">
            <a:avLst/>
          </a:prstGeom>
          <a:noFill/>
        </p:spPr>
        <p:txBody>
          <a:bodyPr wrap="none" rtlCol="0">
            <a:spAutoFit/>
          </a:bodyPr>
          <a:lstStyle/>
          <a:p>
            <a:r>
              <a:rPr lang="de-DE" sz="1900" dirty="0">
                <a:latin typeface="Gill Sans MT" panose="020B0502020104020203" pitchFamily="34" charset="0"/>
              </a:rPr>
              <a:t>Mit Langeweile umgehen lernen</a:t>
            </a:r>
          </a:p>
        </p:txBody>
      </p:sp>
      <p:pic>
        <p:nvPicPr>
          <p:cNvPr id="6" name="Grafik 5" descr="Ein Bild, das Baum, draußen, Person enthält.&#10;&#10;Automatisch generierte Beschreibung">
            <a:extLst>
              <a:ext uri="{FF2B5EF4-FFF2-40B4-BE49-F238E27FC236}">
                <a16:creationId xmlns:a16="http://schemas.microsoft.com/office/drawing/2014/main" id="{BC05A0E9-35CD-1D42-8BDF-28C72CEF8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2402"/>
          </a:xfrm>
          <a:prstGeom prst="rect">
            <a:avLst/>
          </a:prstGeom>
        </p:spPr>
      </p:pic>
      <p:sp>
        <p:nvSpPr>
          <p:cNvPr id="3" name="Textfeld 2">
            <a:extLst>
              <a:ext uri="{FF2B5EF4-FFF2-40B4-BE49-F238E27FC236}">
                <a16:creationId xmlns:a16="http://schemas.microsoft.com/office/drawing/2014/main" id="{60CCCF58-1ED8-4DCC-9454-B84AC1113FFA}"/>
              </a:ext>
            </a:extLst>
          </p:cNvPr>
          <p:cNvSpPr txBox="1"/>
          <p:nvPr/>
        </p:nvSpPr>
        <p:spPr>
          <a:xfrm>
            <a:off x="7473350" y="6186181"/>
            <a:ext cx="167065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err="1">
                <a:solidFill>
                  <a:schemeClr val="bg1"/>
                </a:solidFill>
                <a:latin typeface="Gill Sans MT" panose="020B0502020104020203" pitchFamily="34" charset="0"/>
              </a:rPr>
              <a:t>Unsplash</a:t>
            </a:r>
            <a:r>
              <a:rPr lang="de-AT" sz="1000" dirty="0">
                <a:solidFill>
                  <a:schemeClr val="bg1"/>
                </a:solidFill>
                <a:latin typeface="Gill Sans MT" panose="020B0502020104020203" pitchFamily="34" charset="0"/>
              </a:rPr>
              <a:t> /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Annie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Spratt</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478290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descr="Ein Bild, das Screenshot enthält.&#10;&#10;Automatisch generierte Beschreibung">
            <a:extLst>
              <a:ext uri="{FF2B5EF4-FFF2-40B4-BE49-F238E27FC236}">
                <a16:creationId xmlns:a16="http://schemas.microsoft.com/office/drawing/2014/main" id="{76A506A1-0DBF-FD42-B09F-CBF8AF0E5255}"/>
              </a:ext>
            </a:extLst>
          </p:cNvPr>
          <p:cNvPicPr>
            <a:picLocks noChangeAspect="1"/>
          </p:cNvPicPr>
          <p:nvPr/>
        </p:nvPicPr>
        <p:blipFill rotWithShape="1">
          <a:blip r:embed="rId3">
            <a:extLst>
              <a:ext uri="{28A0092B-C50C-407E-A947-70E740481C1C}">
                <a14:useLocalDpi xmlns:a14="http://schemas.microsoft.com/office/drawing/2010/main" val="0"/>
              </a:ext>
            </a:extLst>
          </a:blip>
          <a:srcRect l="3157" t="11699" r="4474" b="2357"/>
          <a:stretch/>
        </p:blipFill>
        <p:spPr>
          <a:xfrm>
            <a:off x="4572000" y="459172"/>
            <a:ext cx="3769360" cy="1803818"/>
          </a:xfrm>
          <a:prstGeom prst="rect">
            <a:avLst/>
          </a:prstGeom>
        </p:spPr>
      </p:pic>
      <p:sp>
        <p:nvSpPr>
          <p:cNvPr id="16" name="Textfeld 15">
            <a:extLst>
              <a:ext uri="{FF2B5EF4-FFF2-40B4-BE49-F238E27FC236}">
                <a16:creationId xmlns:a16="http://schemas.microsoft.com/office/drawing/2014/main" id="{EB7C6C40-1C62-4D45-8389-80F5BF1CDAAC}"/>
              </a:ext>
            </a:extLst>
          </p:cNvPr>
          <p:cNvSpPr txBox="1"/>
          <p:nvPr/>
        </p:nvSpPr>
        <p:spPr>
          <a:xfrm>
            <a:off x="7156276" y="6473279"/>
            <a:ext cx="1987724" cy="384721"/>
          </a:xfrm>
          <a:prstGeom prst="rect">
            <a:avLst/>
          </a:prstGeom>
          <a:noFill/>
        </p:spPr>
        <p:txBody>
          <a:bodyPr wrap="none" rtlCol="0">
            <a:spAutoFit/>
          </a:bodyPr>
          <a:lstStyle/>
          <a:p>
            <a:r>
              <a:rPr lang="de-DE" sz="1900" dirty="0">
                <a:latin typeface="Gill Sans MT" panose="020B0502020104020203" pitchFamily="34" charset="0"/>
              </a:rPr>
              <a:t>Mama, mir ist fad! </a:t>
            </a:r>
          </a:p>
        </p:txBody>
      </p:sp>
      <p:pic>
        <p:nvPicPr>
          <p:cNvPr id="2" name="Grafik 1">
            <a:extLst>
              <a:ext uri="{FF2B5EF4-FFF2-40B4-BE49-F238E27FC236}">
                <a16:creationId xmlns:a16="http://schemas.microsoft.com/office/drawing/2014/main" id="{940D663B-7EF5-4DD7-9DC7-EDF981F8BF24}"/>
              </a:ext>
            </a:extLst>
          </p:cNvPr>
          <p:cNvPicPr>
            <a:picLocks noChangeAspect="1"/>
          </p:cNvPicPr>
          <p:nvPr/>
        </p:nvPicPr>
        <p:blipFill>
          <a:blip r:embed="rId4"/>
          <a:stretch>
            <a:fillRect/>
          </a:stretch>
        </p:blipFill>
        <p:spPr>
          <a:xfrm>
            <a:off x="270931" y="3717940"/>
            <a:ext cx="3470771" cy="2599222"/>
          </a:xfrm>
          <a:prstGeom prst="rect">
            <a:avLst/>
          </a:prstGeom>
        </p:spPr>
      </p:pic>
      <p:sp>
        <p:nvSpPr>
          <p:cNvPr id="15" name="Rechteck 14">
            <a:extLst>
              <a:ext uri="{FF2B5EF4-FFF2-40B4-BE49-F238E27FC236}">
                <a16:creationId xmlns:a16="http://schemas.microsoft.com/office/drawing/2014/main" id="{FB905856-88B2-6B45-A12B-2C31CEE2770A}"/>
              </a:ext>
            </a:extLst>
          </p:cNvPr>
          <p:cNvSpPr/>
          <p:nvPr/>
        </p:nvSpPr>
        <p:spPr>
          <a:xfrm>
            <a:off x="473849" y="3398772"/>
            <a:ext cx="3064934" cy="372533"/>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Gill Sans MT" panose="020B0502020104020203" pitchFamily="34" charset="0"/>
              </a:rPr>
              <a:t>Im Restaurant</a:t>
            </a:r>
          </a:p>
        </p:txBody>
      </p:sp>
      <p:pic>
        <p:nvPicPr>
          <p:cNvPr id="11" name="Grafik 10">
            <a:extLst>
              <a:ext uri="{FF2B5EF4-FFF2-40B4-BE49-F238E27FC236}">
                <a16:creationId xmlns:a16="http://schemas.microsoft.com/office/drawing/2014/main" id="{F28476C0-8F0C-4728-B93C-8D76E28B281D}"/>
              </a:ext>
            </a:extLst>
          </p:cNvPr>
          <p:cNvPicPr>
            <a:picLocks noChangeAspect="1"/>
          </p:cNvPicPr>
          <p:nvPr/>
        </p:nvPicPr>
        <p:blipFill rotWithShape="1">
          <a:blip r:embed="rId5"/>
          <a:srcRect t="47532"/>
          <a:stretch/>
        </p:blipFill>
        <p:spPr>
          <a:xfrm>
            <a:off x="4211732" y="4228069"/>
            <a:ext cx="4682928" cy="2089093"/>
          </a:xfrm>
          <a:prstGeom prst="rect">
            <a:avLst/>
          </a:prstGeom>
        </p:spPr>
      </p:pic>
      <p:pic>
        <p:nvPicPr>
          <p:cNvPr id="17" name="Grafik 16">
            <a:extLst>
              <a:ext uri="{FF2B5EF4-FFF2-40B4-BE49-F238E27FC236}">
                <a16:creationId xmlns:a16="http://schemas.microsoft.com/office/drawing/2014/main" id="{59FB1A7B-3626-4EFE-B9C5-C41735D2CD12}"/>
              </a:ext>
            </a:extLst>
          </p:cNvPr>
          <p:cNvPicPr>
            <a:picLocks noChangeAspect="1"/>
          </p:cNvPicPr>
          <p:nvPr/>
        </p:nvPicPr>
        <p:blipFill rotWithShape="1">
          <a:blip r:embed="rId5"/>
          <a:srcRect b="62167"/>
          <a:stretch/>
        </p:blipFill>
        <p:spPr>
          <a:xfrm>
            <a:off x="4211732" y="2734037"/>
            <a:ext cx="4682928" cy="1506401"/>
          </a:xfrm>
          <a:prstGeom prst="rect">
            <a:avLst/>
          </a:prstGeom>
        </p:spPr>
      </p:pic>
      <p:sp>
        <p:nvSpPr>
          <p:cNvPr id="10" name="Rechteck 9">
            <a:extLst>
              <a:ext uri="{FF2B5EF4-FFF2-40B4-BE49-F238E27FC236}">
                <a16:creationId xmlns:a16="http://schemas.microsoft.com/office/drawing/2014/main" id="{0807F236-77E1-0B42-A69F-401F002271F7}"/>
              </a:ext>
            </a:extLst>
          </p:cNvPr>
          <p:cNvSpPr/>
          <p:nvPr/>
        </p:nvSpPr>
        <p:spPr>
          <a:xfrm>
            <a:off x="5020729" y="2419107"/>
            <a:ext cx="3064934" cy="372533"/>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Gill Sans MT" panose="020B0502020104020203" pitchFamily="34" charset="0"/>
              </a:rPr>
              <a:t>Im Wartezimmer</a:t>
            </a:r>
          </a:p>
        </p:txBody>
      </p:sp>
      <p:sp>
        <p:nvSpPr>
          <p:cNvPr id="7" name="Rechteck 6">
            <a:extLst>
              <a:ext uri="{FF2B5EF4-FFF2-40B4-BE49-F238E27FC236}">
                <a16:creationId xmlns:a16="http://schemas.microsoft.com/office/drawing/2014/main" id="{9B4BB041-7B7F-844A-9BD9-38012C928ADD}"/>
              </a:ext>
            </a:extLst>
          </p:cNvPr>
          <p:cNvSpPr/>
          <p:nvPr/>
        </p:nvSpPr>
        <p:spPr>
          <a:xfrm>
            <a:off x="4924213" y="116788"/>
            <a:ext cx="3064934" cy="372533"/>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Gill Sans MT" panose="020B0502020104020203" pitchFamily="34" charset="0"/>
              </a:rPr>
              <a:t>Warten auf den Bus</a:t>
            </a:r>
          </a:p>
        </p:txBody>
      </p:sp>
      <p:pic>
        <p:nvPicPr>
          <p:cNvPr id="5" name="Grafik 4">
            <a:extLst>
              <a:ext uri="{FF2B5EF4-FFF2-40B4-BE49-F238E27FC236}">
                <a16:creationId xmlns:a16="http://schemas.microsoft.com/office/drawing/2014/main" id="{21B4384E-03D6-4C2A-9518-C2C30FDF9BCF}"/>
              </a:ext>
            </a:extLst>
          </p:cNvPr>
          <p:cNvPicPr>
            <a:picLocks noChangeAspect="1"/>
          </p:cNvPicPr>
          <p:nvPr/>
        </p:nvPicPr>
        <p:blipFill>
          <a:blip r:embed="rId6"/>
          <a:stretch>
            <a:fillRect/>
          </a:stretch>
        </p:blipFill>
        <p:spPr>
          <a:xfrm>
            <a:off x="120094" y="917152"/>
            <a:ext cx="3772444" cy="2187919"/>
          </a:xfrm>
          <a:prstGeom prst="rect">
            <a:avLst/>
          </a:prstGeom>
        </p:spPr>
      </p:pic>
      <p:sp>
        <p:nvSpPr>
          <p:cNvPr id="4" name="Rechteck 3">
            <a:extLst>
              <a:ext uri="{FF2B5EF4-FFF2-40B4-BE49-F238E27FC236}">
                <a16:creationId xmlns:a16="http://schemas.microsoft.com/office/drawing/2014/main" id="{9F8483A5-61F5-9142-A05A-4BD1CB077D7A}"/>
              </a:ext>
            </a:extLst>
          </p:cNvPr>
          <p:cNvSpPr/>
          <p:nvPr/>
        </p:nvSpPr>
        <p:spPr>
          <a:xfrm>
            <a:off x="473849" y="610725"/>
            <a:ext cx="3064934" cy="372533"/>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Gill Sans MT" panose="020B0502020104020203" pitchFamily="34" charset="0"/>
              </a:rPr>
              <a:t>In Verkehrsmitteln</a:t>
            </a:r>
          </a:p>
        </p:txBody>
      </p:sp>
    </p:spTree>
    <p:extLst>
      <p:ext uri="{BB962C8B-B14F-4D97-AF65-F5344CB8AC3E}">
        <p14:creationId xmlns:p14="http://schemas.microsoft.com/office/powerpoint/2010/main" val="255044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F2F2DB-CC82-4DA3-8B61-9AA48034A6B2}"/>
              </a:ext>
            </a:extLst>
          </p:cNvPr>
          <p:cNvSpPr>
            <a:spLocks noGrp="1"/>
          </p:cNvSpPr>
          <p:nvPr>
            <p:ph type="title"/>
          </p:nvPr>
        </p:nvSpPr>
        <p:spPr/>
        <p:txBody>
          <a:bodyPr/>
          <a:lstStyle/>
          <a:p>
            <a:endParaRPr lang="de-AT"/>
          </a:p>
        </p:txBody>
      </p:sp>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Babysitter YouTube?</a:t>
            </a:r>
          </a:p>
        </p:txBody>
      </p:sp>
      <p:pic>
        <p:nvPicPr>
          <p:cNvPr id="5" name="Inhaltsplatzhalter 4" descr="Ein Bild, das Boden, Person, drinnen, Junge enthält.&#10;&#10;Mit sehr hoher Zuverlässigkeit generierte Beschreibung">
            <a:extLst>
              <a:ext uri="{FF2B5EF4-FFF2-40B4-BE49-F238E27FC236}">
                <a16:creationId xmlns:a16="http://schemas.microsoft.com/office/drawing/2014/main" id="{A11C1757-EEAE-4D75-9D41-811B1B74CBD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7379"/>
            <a:ext cx="9144000" cy="6438442"/>
          </a:xfrm>
        </p:spPr>
      </p:pic>
      <p:sp>
        <p:nvSpPr>
          <p:cNvPr id="6" name="Textfeld 5">
            <a:extLst>
              <a:ext uri="{FF2B5EF4-FFF2-40B4-BE49-F238E27FC236}">
                <a16:creationId xmlns:a16="http://schemas.microsoft.com/office/drawing/2014/main" id="{1F13C8E7-52B1-4C09-9E15-829980E896AD}"/>
              </a:ext>
            </a:extLst>
          </p:cNvPr>
          <p:cNvSpPr txBox="1"/>
          <p:nvPr/>
        </p:nvSpPr>
        <p:spPr>
          <a:xfrm>
            <a:off x="7660901" y="6144842"/>
            <a:ext cx="148309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Andi_Graf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203245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73825"/>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Unangenehme Bilder</a:t>
            </a:r>
            <a:endParaRPr lang="de-AT" altLang="de-DE" sz="1900" dirty="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403908" y="6131123"/>
            <a:ext cx="174009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9" y="6502725"/>
            <a:ext cx="4997301" cy="384721"/>
          </a:xfrm>
          <a:prstGeom prst="rect">
            <a:avLst/>
          </a:prstGeom>
          <a:noFill/>
        </p:spPr>
        <p:txBody>
          <a:bodyPr wrap="square" rtlCol="0">
            <a:spAutoFit/>
          </a:bodyPr>
          <a:lstStyle/>
          <a:p>
            <a:pPr algn="r"/>
            <a:r>
              <a:rPr lang="de-AT" sz="1900" dirty="0">
                <a:latin typeface="Gill Sans MT" panose="020B0502020104020203" pitchFamily="34" charset="0"/>
              </a:rPr>
              <a:t>Digitale Spiele</a:t>
            </a:r>
            <a:endParaRPr lang="de-AT" sz="1900" dirty="0">
              <a:latin typeface="+mj-lt"/>
            </a:endParaRPr>
          </a:p>
        </p:txBody>
      </p:sp>
      <p:pic>
        <p:nvPicPr>
          <p:cNvPr id="3" name="Grafik 2" descr="Ein Bild, das Front, Tisch, Mann, suchend enthält.&#10;&#10;Automatisch generierte Beschreibung">
            <a:extLst>
              <a:ext uri="{FF2B5EF4-FFF2-40B4-BE49-F238E27FC236}">
                <a16:creationId xmlns:a16="http://schemas.microsoft.com/office/drawing/2014/main" id="{30509418-1557-443C-A417-3CCC71A19D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42442"/>
            <a:ext cx="9144000" cy="6096000"/>
          </a:xfrm>
          <a:prstGeom prst="rect">
            <a:avLst/>
          </a:prstGeom>
        </p:spPr>
      </p:pic>
      <p:sp>
        <p:nvSpPr>
          <p:cNvPr id="4" name="Rechteck 3">
            <a:extLst>
              <a:ext uri="{FF2B5EF4-FFF2-40B4-BE49-F238E27FC236}">
                <a16:creationId xmlns:a16="http://schemas.microsoft.com/office/drawing/2014/main" id="{1ACA0201-F0E7-439F-A2DA-DAE7A02D193D}"/>
              </a:ext>
            </a:extLst>
          </p:cNvPr>
          <p:cNvSpPr/>
          <p:nvPr/>
        </p:nvSpPr>
        <p:spPr>
          <a:xfrm>
            <a:off x="7487776" y="6192221"/>
            <a:ext cx="1656223"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Igor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Starkov</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274981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877E831-663C-4424-B1F4-5908681E6586}"/>
              </a:ext>
            </a:extLst>
          </p:cNvPr>
          <p:cNvSpPr/>
          <p:nvPr/>
        </p:nvSpPr>
        <p:spPr>
          <a:xfrm>
            <a:off x="597693" y="1971943"/>
            <a:ext cx="7948613" cy="2554545"/>
          </a:xfrm>
          <a:prstGeom prst="rect">
            <a:avLst/>
          </a:prstGeom>
        </p:spPr>
        <p:txBody>
          <a:bodyPr wrap="square">
            <a:spAutoFit/>
          </a:bodyPr>
          <a:lstStyle/>
          <a:p>
            <a:pPr marL="357188" indent="-357188">
              <a:spcAft>
                <a:spcPts val="600"/>
              </a:spcAft>
              <a:buClr>
                <a:srgbClr val="F39200"/>
              </a:buClr>
              <a:buFont typeface="Wingdings" panose="05000000000000000000" pitchFamily="2" charset="2"/>
              <a:buChar char="§"/>
            </a:pPr>
            <a:r>
              <a:rPr lang="de-AT" sz="2000" dirty="0"/>
              <a:t>Interessieren Sie sich für die Lieblingsspiele Ihres Kindes!</a:t>
            </a:r>
          </a:p>
          <a:p>
            <a:pPr marL="357188" indent="-357188">
              <a:spcAft>
                <a:spcPts val="600"/>
              </a:spcAft>
              <a:buClr>
                <a:srgbClr val="F39200"/>
              </a:buClr>
              <a:buFont typeface="Wingdings" panose="05000000000000000000" pitchFamily="2" charset="2"/>
              <a:buChar char="§"/>
            </a:pPr>
            <a:r>
              <a:rPr lang="de-AT" sz="2000" dirty="0"/>
              <a:t>Probieren Sie alle Spiele ruhig selbst aus, um sinnvolle Regeln vereinbaren zu können!</a:t>
            </a:r>
          </a:p>
          <a:p>
            <a:pPr marL="357188" indent="-357188">
              <a:spcAft>
                <a:spcPts val="600"/>
              </a:spcAft>
              <a:buClr>
                <a:srgbClr val="F39200"/>
              </a:buClr>
              <a:buFont typeface="Wingdings" panose="05000000000000000000" pitchFamily="2" charset="2"/>
              <a:buChar char="§"/>
            </a:pPr>
            <a:r>
              <a:rPr lang="de-AT" sz="2000" dirty="0"/>
              <a:t>Vereinbaren Sie Regeln, z.B. über die Spieldauer bzw. vereinbaren Sie allgemein Bildschirmzeit!</a:t>
            </a:r>
          </a:p>
          <a:p>
            <a:pPr marL="357188" indent="-357188">
              <a:spcAft>
                <a:spcPts val="600"/>
              </a:spcAft>
              <a:buClr>
                <a:srgbClr val="F39200"/>
              </a:buClr>
              <a:buFont typeface="Wingdings" panose="05000000000000000000" pitchFamily="2" charset="2"/>
              <a:buChar char="§"/>
            </a:pPr>
            <a:r>
              <a:rPr lang="de-AT" sz="2000" dirty="0"/>
              <a:t>Achten Sie auf die PEGI-Alterskennzeichnung!</a:t>
            </a:r>
          </a:p>
          <a:p>
            <a:pPr marL="357188" indent="-357188">
              <a:spcAft>
                <a:spcPts val="600"/>
              </a:spcAft>
              <a:buClr>
                <a:srgbClr val="F39200"/>
              </a:buClr>
              <a:buFont typeface="Wingdings" panose="05000000000000000000" pitchFamily="2" charset="2"/>
              <a:buChar char="§"/>
            </a:pPr>
            <a:r>
              <a:rPr lang="de-AT" sz="2000" dirty="0"/>
              <a:t>Gute Computerspiele: </a:t>
            </a:r>
            <a:r>
              <a:rPr lang="de-AT" sz="2000" dirty="0">
                <a:hlinkClick r:id="rId3"/>
              </a:rPr>
              <a:t>www.bupp.at</a:t>
            </a:r>
            <a:endParaRPr lang="de-AT" sz="2000" dirty="0"/>
          </a:p>
        </p:txBody>
      </p:sp>
      <p:sp>
        <p:nvSpPr>
          <p:cNvPr id="3" name="Textfeld 2">
            <a:extLst>
              <a:ext uri="{FF2B5EF4-FFF2-40B4-BE49-F238E27FC236}">
                <a16:creationId xmlns:a16="http://schemas.microsoft.com/office/drawing/2014/main" id="{5C9B3EDD-E5FB-451D-BF7A-382FCA2DBC60}"/>
              </a:ext>
            </a:extLst>
          </p:cNvPr>
          <p:cNvSpPr txBox="1"/>
          <p:nvPr/>
        </p:nvSpPr>
        <p:spPr>
          <a:xfrm>
            <a:off x="4146698" y="6438442"/>
            <a:ext cx="4997301" cy="384721"/>
          </a:xfrm>
          <a:prstGeom prst="rect">
            <a:avLst/>
          </a:prstGeom>
          <a:noFill/>
        </p:spPr>
        <p:txBody>
          <a:bodyPr wrap="square" rtlCol="0">
            <a:spAutoFit/>
          </a:bodyPr>
          <a:lstStyle/>
          <a:p>
            <a:pPr algn="r"/>
            <a:r>
              <a:rPr lang="de-AT" altLang="de-DE" sz="1900" dirty="0">
                <a:latin typeface="Gill Sans MT" panose="020B0502020104020203" pitchFamily="34" charset="0"/>
                <a:ea typeface="ＭＳ Ｐゴシック" panose="020B0600070205080204" pitchFamily="34" charset="-128"/>
              </a:rPr>
              <a:t>Digitale Spiele</a:t>
            </a:r>
            <a:endParaRPr lang="de-AT" sz="1900" dirty="0">
              <a:latin typeface="Gill Sans MT" panose="020B0502020104020203" pitchFamily="34" charset="0"/>
            </a:endParaRPr>
          </a:p>
        </p:txBody>
      </p:sp>
    </p:spTree>
    <p:extLst>
      <p:ext uri="{BB962C8B-B14F-4D97-AF65-F5344CB8AC3E}">
        <p14:creationId xmlns:p14="http://schemas.microsoft.com/office/powerpoint/2010/main" val="287948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ieren 14"/>
          <p:cNvGrpSpPr/>
          <p:nvPr/>
        </p:nvGrpSpPr>
        <p:grpSpPr>
          <a:xfrm>
            <a:off x="6227147" y="1974914"/>
            <a:ext cx="2521120" cy="2521118"/>
            <a:chOff x="6230655" y="1981572"/>
            <a:chExt cx="2521120" cy="2521118"/>
          </a:xfrm>
        </p:grpSpPr>
        <p:sp>
          <p:nvSpPr>
            <p:cNvPr id="54" name="Rechteck 53">
              <a:hlinkClick r:id="rId3"/>
            </p:cNvPr>
            <p:cNvSpPr/>
            <p:nvPr/>
          </p:nvSpPr>
          <p:spPr>
            <a:xfrm>
              <a:off x="6230657" y="1981572"/>
              <a:ext cx="2521118"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Textfeld 54">
              <a:hlinkClick r:id="rId3"/>
            </p:cNvPr>
            <p:cNvSpPr txBox="1"/>
            <p:nvPr/>
          </p:nvSpPr>
          <p:spPr>
            <a:xfrm>
              <a:off x="6230657" y="2272201"/>
              <a:ext cx="2521118" cy="430887"/>
            </a:xfrm>
            <a:prstGeom prst="rect">
              <a:avLst/>
            </a:prstGeom>
            <a:noFill/>
          </p:spPr>
          <p:txBody>
            <a:bodyPr wrap="square" rtlCol="0">
              <a:spAutoFit/>
            </a:bodyPr>
            <a:lstStyle/>
            <a:p>
              <a:pPr algn="ctr"/>
              <a:r>
                <a:rPr lang="de-AT" sz="2200" dirty="0" err="1">
                  <a:solidFill>
                    <a:srgbClr val="434F55"/>
                  </a:solidFill>
                  <a:latin typeface="Gill Sans MT" panose="020B0502020104020203" pitchFamily="34" charset="0"/>
                </a:rPr>
                <a:t>Stopline</a:t>
              </a:r>
              <a:endParaRPr lang="de-AT" sz="2200" dirty="0">
                <a:solidFill>
                  <a:srgbClr val="434F55"/>
                </a:solidFill>
                <a:latin typeface="Gill Sans MT" panose="020B0502020104020203" pitchFamily="34" charset="0"/>
              </a:endParaRPr>
            </a:p>
          </p:txBody>
        </p:sp>
        <p:sp>
          <p:nvSpPr>
            <p:cNvPr id="12" name="Textfeld 11">
              <a:hlinkClick r:id="rId3"/>
            </p:cNvPr>
            <p:cNvSpPr txBox="1"/>
            <p:nvPr/>
          </p:nvSpPr>
          <p:spPr>
            <a:xfrm>
              <a:off x="6230655"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www.stopline.at</a:t>
              </a:r>
            </a:p>
          </p:txBody>
        </p:sp>
      </p:grpSp>
      <p:grpSp>
        <p:nvGrpSpPr>
          <p:cNvPr id="14" name="Gruppieren 13"/>
          <p:cNvGrpSpPr/>
          <p:nvPr/>
        </p:nvGrpSpPr>
        <p:grpSpPr>
          <a:xfrm>
            <a:off x="3289594" y="1981572"/>
            <a:ext cx="2521119" cy="2521118"/>
            <a:chOff x="3412548" y="1981572"/>
            <a:chExt cx="2521119" cy="2521118"/>
          </a:xfrm>
        </p:grpSpPr>
        <p:sp>
          <p:nvSpPr>
            <p:cNvPr id="53" name="Rechteck 52">
              <a:hlinkClick r:id="rId4"/>
            </p:cNvPr>
            <p:cNvSpPr/>
            <p:nvPr/>
          </p:nvSpPr>
          <p:spPr>
            <a:xfrm>
              <a:off x="3412549" y="1981572"/>
              <a:ext cx="2521118"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de-AT" sz="2400" dirty="0">
                <a:solidFill>
                  <a:srgbClr val="434F55"/>
                </a:solidFill>
                <a:latin typeface="Gill Sans MT" panose="020B0502020104020203" pitchFamily="34" charset="0"/>
              </a:endParaRPr>
            </a:p>
          </p:txBody>
        </p:sp>
        <p:sp>
          <p:nvSpPr>
            <p:cNvPr id="56" name="Textfeld 55">
              <a:hlinkClick r:id="rId4"/>
            </p:cNvPr>
            <p:cNvSpPr txBox="1"/>
            <p:nvPr/>
          </p:nvSpPr>
          <p:spPr>
            <a:xfrm>
              <a:off x="3412548" y="2267683"/>
              <a:ext cx="2521119" cy="430887"/>
            </a:xfrm>
            <a:prstGeom prst="rect">
              <a:avLst/>
            </a:prstGeom>
            <a:noFill/>
          </p:spPr>
          <p:txBody>
            <a:bodyPr wrap="square" rtlCol="0">
              <a:spAutoFit/>
            </a:bodyPr>
            <a:lstStyle/>
            <a:p>
              <a:pPr marL="0" lvl="1" algn="ctr"/>
              <a:r>
                <a:rPr lang="de-AT" sz="2200" dirty="0">
                  <a:solidFill>
                    <a:srgbClr val="434F55"/>
                  </a:solidFill>
                  <a:latin typeface="Gill Sans MT" panose="020B0502020104020203" pitchFamily="34" charset="0"/>
                </a:rPr>
                <a:t>147 Rat auf Draht</a:t>
              </a:r>
              <a:endParaRPr lang="de-AT" sz="2200" dirty="0"/>
            </a:p>
          </p:txBody>
        </p:sp>
        <p:sp>
          <p:nvSpPr>
            <p:cNvPr id="11" name="Textfeld 10">
              <a:hlinkClick r:id="rId4"/>
            </p:cNvPr>
            <p:cNvSpPr txBox="1"/>
            <p:nvPr/>
          </p:nvSpPr>
          <p:spPr>
            <a:xfrm>
              <a:off x="3412548"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www.rataufdraht.at</a:t>
              </a:r>
            </a:p>
          </p:txBody>
        </p:sp>
      </p:grpSp>
      <p:grpSp>
        <p:nvGrpSpPr>
          <p:cNvPr id="13" name="Gruppieren 12"/>
          <p:cNvGrpSpPr/>
          <p:nvPr/>
        </p:nvGrpSpPr>
        <p:grpSpPr>
          <a:xfrm>
            <a:off x="352040" y="1981572"/>
            <a:ext cx="2521120" cy="2521118"/>
            <a:chOff x="611187" y="1981572"/>
            <a:chExt cx="2521120" cy="2521118"/>
          </a:xfrm>
        </p:grpSpPr>
        <p:sp>
          <p:nvSpPr>
            <p:cNvPr id="52" name="Rechteck 51">
              <a:hlinkClick r:id="rId5"/>
            </p:cNvPr>
            <p:cNvSpPr/>
            <p:nvPr/>
          </p:nvSpPr>
          <p:spPr>
            <a:xfrm>
              <a:off x="611188" y="1981572"/>
              <a:ext cx="2521118"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5"/>
            </p:cNvPr>
            <p:cNvSpPr txBox="1"/>
            <p:nvPr/>
          </p:nvSpPr>
          <p:spPr>
            <a:xfrm>
              <a:off x="611189" y="2267683"/>
              <a:ext cx="2521118" cy="430887"/>
            </a:xfrm>
            <a:prstGeom prst="rect">
              <a:avLst/>
            </a:prstGeom>
            <a:noFill/>
          </p:spPr>
          <p:txBody>
            <a:bodyPr wrap="square" rtlCol="0">
              <a:spAutoFit/>
            </a:bodyPr>
            <a:lstStyle/>
            <a:p>
              <a:pPr algn="ctr"/>
              <a:r>
                <a:rPr lang="de-AT" sz="2200" dirty="0">
                  <a:solidFill>
                    <a:srgbClr val="434F55"/>
                  </a:solidFill>
                  <a:latin typeface="Gill Sans MT" panose="020B0502020104020203" pitchFamily="34" charset="0"/>
                </a:rPr>
                <a:t>Saferinternet.at</a:t>
              </a:r>
              <a:endParaRPr lang="de-AT" sz="2200" dirty="0"/>
            </a:p>
          </p:txBody>
        </p:sp>
        <p:sp>
          <p:nvSpPr>
            <p:cNvPr id="10" name="Textfeld 9">
              <a:hlinkClick r:id="rId5"/>
            </p:cNvPr>
            <p:cNvSpPr txBox="1"/>
            <p:nvPr/>
          </p:nvSpPr>
          <p:spPr>
            <a:xfrm>
              <a:off x="611187" y="4031122"/>
              <a:ext cx="2521119" cy="369332"/>
            </a:xfrm>
            <a:prstGeom prst="rect">
              <a:avLst/>
            </a:prstGeom>
            <a:noFill/>
          </p:spPr>
          <p:txBody>
            <a:bodyPr wrap="square" rtlCol="0">
              <a:spAutoFit/>
            </a:bodyPr>
            <a:lstStyle/>
            <a:p>
              <a:r>
                <a:rPr lang="de-AT" dirty="0">
                  <a:solidFill>
                    <a:schemeClr val="bg1"/>
                  </a:solidFill>
                  <a:latin typeface="Gill Sans MT" panose="020B0502020104020203" pitchFamily="34" charset="0"/>
                </a:rPr>
                <a:t>www.saferinternet.at</a:t>
              </a:r>
              <a:endParaRPr lang="de-AT" dirty="0">
                <a:solidFill>
                  <a:schemeClr val="bg1"/>
                </a:solidFill>
              </a:endParaRPr>
            </a:p>
          </p:txBody>
        </p:sp>
      </p:grpSp>
      <p:pic>
        <p:nvPicPr>
          <p:cNvPr id="16" name="Grafik 1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8853" y="2752683"/>
            <a:ext cx="1362656" cy="1228843"/>
          </a:xfrm>
          <a:prstGeom prst="rect">
            <a:avLst/>
          </a:prstGeom>
        </p:spPr>
      </p:pic>
      <p:pic>
        <p:nvPicPr>
          <p:cNvPr id="18" name="Grafik 17">
            <a:hlinkClick r:id="rId3"/>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89088" y="2752683"/>
            <a:ext cx="1047410" cy="1186447"/>
          </a:xfrm>
          <a:prstGeom prst="rect">
            <a:avLst/>
          </a:prstGeom>
        </p:spPr>
      </p:pic>
      <p:pic>
        <p:nvPicPr>
          <p:cNvPr id="20" name="Grafik 19">
            <a:hlinkClick r:id="rId5"/>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285" y="2802817"/>
            <a:ext cx="1704440" cy="1081254"/>
          </a:xfrm>
          <a:prstGeom prst="rect">
            <a:avLst/>
          </a:prstGeom>
        </p:spPr>
      </p:pic>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Beratungsangebot</a:t>
            </a:r>
          </a:p>
        </p:txBody>
      </p:sp>
    </p:spTree>
    <p:extLst>
      <p:ext uri="{BB962C8B-B14F-4D97-AF65-F5344CB8AC3E}">
        <p14:creationId xmlns:p14="http://schemas.microsoft.com/office/powerpoint/2010/main" val="10430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9108093-2B2E-964B-9C50-98A3558236A1}"/>
              </a:ext>
            </a:extLst>
          </p:cNvPr>
          <p:cNvSpPr/>
          <p:nvPr/>
        </p:nvSpPr>
        <p:spPr>
          <a:xfrm>
            <a:off x="3167361" y="1911181"/>
            <a:ext cx="2274956" cy="1123384"/>
          </a:xfrm>
          <a:prstGeom prst="ellipse">
            <a:avLst/>
          </a:prstGeom>
          <a:solidFill>
            <a:schemeClr val="accent2">
              <a:lumMod val="20000"/>
              <a:lumOff val="80000"/>
            </a:schemeClr>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b="1" dirty="0">
                <a:solidFill>
                  <a:schemeClr val="tx1"/>
                </a:solidFill>
                <a:latin typeface="Gill Sans MT" panose="020B0502020104020203" pitchFamily="34" charset="0"/>
              </a:rPr>
              <a:t>Ein gutes digitales Spiel...</a:t>
            </a:r>
          </a:p>
        </p:txBody>
      </p:sp>
      <p:sp>
        <p:nvSpPr>
          <p:cNvPr id="3" name="Textfeld 2">
            <a:extLst>
              <a:ext uri="{FF2B5EF4-FFF2-40B4-BE49-F238E27FC236}">
                <a16:creationId xmlns:a16="http://schemas.microsoft.com/office/drawing/2014/main" id="{F0B9BE39-06C5-C54C-A79A-F2B305EC12F5}"/>
              </a:ext>
            </a:extLst>
          </p:cNvPr>
          <p:cNvSpPr txBox="1"/>
          <p:nvPr/>
        </p:nvSpPr>
        <p:spPr>
          <a:xfrm>
            <a:off x="5815845" y="6473279"/>
            <a:ext cx="3328155" cy="384721"/>
          </a:xfrm>
          <a:prstGeom prst="rect">
            <a:avLst/>
          </a:prstGeom>
          <a:noFill/>
        </p:spPr>
        <p:txBody>
          <a:bodyPr wrap="none" rtlCol="0">
            <a:spAutoFit/>
          </a:bodyPr>
          <a:lstStyle/>
          <a:p>
            <a:r>
              <a:rPr lang="de-DE" sz="1900" dirty="0">
                <a:latin typeface="Gill Sans MT" panose="020B0502020104020203" pitchFamily="34" charset="0"/>
              </a:rPr>
              <a:t>Qualitätskriterien digitale Spiele</a:t>
            </a:r>
          </a:p>
        </p:txBody>
      </p:sp>
      <p:sp>
        <p:nvSpPr>
          <p:cNvPr id="5" name="Rechteck 4">
            <a:extLst>
              <a:ext uri="{FF2B5EF4-FFF2-40B4-BE49-F238E27FC236}">
                <a16:creationId xmlns:a16="http://schemas.microsoft.com/office/drawing/2014/main" id="{31D5FFC7-E9AB-104C-A4F7-57F320A40781}"/>
              </a:ext>
            </a:extLst>
          </p:cNvPr>
          <p:cNvSpPr/>
          <p:nvPr/>
        </p:nvSpPr>
        <p:spPr>
          <a:xfrm>
            <a:off x="3059044" y="3460751"/>
            <a:ext cx="2298408" cy="406400"/>
          </a:xfrm>
          <a:prstGeom prst="rect">
            <a:avLst/>
          </a:prstGeom>
          <a:solidFill>
            <a:schemeClr val="bg1"/>
          </a:solidFill>
          <a:ln w="635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25" b="1" dirty="0">
                <a:solidFill>
                  <a:schemeClr val="tx1"/>
                </a:solidFill>
                <a:latin typeface="Gill Sans MT" panose="020B0502020104020203" pitchFamily="34" charset="0"/>
              </a:rPr>
              <a:t>Persönliche Entwicklung</a:t>
            </a:r>
          </a:p>
        </p:txBody>
      </p:sp>
      <p:sp>
        <p:nvSpPr>
          <p:cNvPr id="6" name="Rechteck 5">
            <a:extLst>
              <a:ext uri="{FF2B5EF4-FFF2-40B4-BE49-F238E27FC236}">
                <a16:creationId xmlns:a16="http://schemas.microsoft.com/office/drawing/2014/main" id="{245760C1-DFEE-A045-B994-E35B5AE92C00}"/>
              </a:ext>
            </a:extLst>
          </p:cNvPr>
          <p:cNvSpPr/>
          <p:nvPr/>
        </p:nvSpPr>
        <p:spPr>
          <a:xfrm>
            <a:off x="5670037" y="1290321"/>
            <a:ext cx="1878841" cy="406400"/>
          </a:xfrm>
          <a:prstGeom prst="rect">
            <a:avLst/>
          </a:prstGeom>
          <a:solidFill>
            <a:schemeClr val="bg1"/>
          </a:solidFill>
          <a:ln w="635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25" b="1" dirty="0">
                <a:solidFill>
                  <a:schemeClr val="tx1"/>
                </a:solidFill>
                <a:latin typeface="Gill Sans MT" panose="020B0502020104020203" pitchFamily="34" charset="0"/>
              </a:rPr>
              <a:t>Sicherheit</a:t>
            </a:r>
          </a:p>
        </p:txBody>
      </p:sp>
      <p:sp>
        <p:nvSpPr>
          <p:cNvPr id="7" name="Textfeld 6">
            <a:extLst>
              <a:ext uri="{FF2B5EF4-FFF2-40B4-BE49-F238E27FC236}">
                <a16:creationId xmlns:a16="http://schemas.microsoft.com/office/drawing/2014/main" id="{8D89429B-BFFE-D04C-8226-59D67F54CCA3}"/>
              </a:ext>
            </a:extLst>
          </p:cNvPr>
          <p:cNvSpPr txBox="1"/>
          <p:nvPr/>
        </p:nvSpPr>
        <p:spPr>
          <a:xfrm>
            <a:off x="1094108" y="1734854"/>
            <a:ext cx="2073253" cy="1123384"/>
          </a:xfrm>
          <a:prstGeom prst="rect">
            <a:avLst/>
          </a:prstGeom>
          <a:noFill/>
        </p:spPr>
        <p:txBody>
          <a:bodyPr wrap="square" rtlCol="0">
            <a:spAutoFit/>
          </a:bodyPr>
          <a:lstStyle/>
          <a:p>
            <a:pPr>
              <a:spcAft>
                <a:spcPts val="600"/>
              </a:spcAft>
            </a:pPr>
            <a:r>
              <a:rPr lang="de-DE" sz="1425" dirty="0">
                <a:latin typeface="Gill Sans MT" panose="020B0502020104020203" pitchFamily="34" charset="0"/>
              </a:rPr>
              <a:t>Altersgerechte Inhalte</a:t>
            </a:r>
          </a:p>
          <a:p>
            <a:pPr>
              <a:spcAft>
                <a:spcPts val="600"/>
              </a:spcAft>
            </a:pPr>
            <a:r>
              <a:rPr lang="de-DE" sz="1425" dirty="0">
                <a:latin typeface="Gill Sans MT" panose="020B0502020104020203" pitchFamily="34" charset="0"/>
              </a:rPr>
              <a:t>Lässt keine externen Links im Spiel/Chat zu</a:t>
            </a:r>
          </a:p>
          <a:p>
            <a:pPr>
              <a:spcAft>
                <a:spcPts val="600"/>
              </a:spcAft>
            </a:pPr>
            <a:r>
              <a:rPr lang="de-DE" sz="1425" dirty="0">
                <a:latin typeface="Gill Sans MT" panose="020B0502020104020203" pitchFamily="34" charset="0"/>
              </a:rPr>
              <a:t>Meldemöglichkeit</a:t>
            </a:r>
          </a:p>
        </p:txBody>
      </p:sp>
      <p:sp>
        <p:nvSpPr>
          <p:cNvPr id="11" name="Textfeld 10">
            <a:extLst>
              <a:ext uri="{FF2B5EF4-FFF2-40B4-BE49-F238E27FC236}">
                <a16:creationId xmlns:a16="http://schemas.microsoft.com/office/drawing/2014/main" id="{6A767839-4D7E-ED47-867E-4F49439F7DED}"/>
              </a:ext>
            </a:extLst>
          </p:cNvPr>
          <p:cNvSpPr txBox="1"/>
          <p:nvPr/>
        </p:nvSpPr>
        <p:spPr>
          <a:xfrm>
            <a:off x="3167362" y="4043478"/>
            <a:ext cx="2837198" cy="1638910"/>
          </a:xfrm>
          <a:prstGeom prst="rect">
            <a:avLst/>
          </a:prstGeom>
          <a:noFill/>
        </p:spPr>
        <p:txBody>
          <a:bodyPr wrap="square" rtlCol="0">
            <a:spAutoFit/>
          </a:bodyPr>
          <a:lstStyle/>
          <a:p>
            <a:pPr>
              <a:spcAft>
                <a:spcPts val="600"/>
              </a:spcAft>
            </a:pPr>
            <a:r>
              <a:rPr lang="de-DE" sz="1425" dirty="0">
                <a:latin typeface="Gill Sans MT" panose="020B0502020104020203" pitchFamily="34" charset="0"/>
              </a:rPr>
              <a:t>Unterstützt die persönliche Entwicklung</a:t>
            </a:r>
          </a:p>
          <a:p>
            <a:pPr>
              <a:spcAft>
                <a:spcPts val="600"/>
              </a:spcAft>
            </a:pPr>
            <a:r>
              <a:rPr lang="de-DE" sz="1425" dirty="0">
                <a:latin typeface="Gill Sans MT" panose="020B0502020104020203" pitchFamily="34" charset="0"/>
              </a:rPr>
              <a:t>Beim Spielen werden Fertigkeiten erlernt</a:t>
            </a:r>
          </a:p>
          <a:p>
            <a:pPr>
              <a:spcAft>
                <a:spcPts val="600"/>
              </a:spcAft>
            </a:pPr>
            <a:r>
              <a:rPr lang="de-DE" sz="1425" dirty="0">
                <a:latin typeface="Gill Sans MT" panose="020B0502020104020203" pitchFamily="34" charset="0"/>
              </a:rPr>
              <a:t>Regt die Fantasie an</a:t>
            </a:r>
          </a:p>
          <a:p>
            <a:pPr>
              <a:spcAft>
                <a:spcPts val="600"/>
              </a:spcAft>
            </a:pPr>
            <a:r>
              <a:rPr lang="de-DE" sz="1425" dirty="0">
                <a:latin typeface="Gill Sans MT" panose="020B0502020104020203" pitchFamily="34" charset="0"/>
              </a:rPr>
              <a:t>Macht Spaß und fasziniert</a:t>
            </a:r>
          </a:p>
        </p:txBody>
      </p:sp>
      <p:sp>
        <p:nvSpPr>
          <p:cNvPr id="15" name="Textfeld 14">
            <a:extLst>
              <a:ext uri="{FF2B5EF4-FFF2-40B4-BE49-F238E27FC236}">
                <a16:creationId xmlns:a16="http://schemas.microsoft.com/office/drawing/2014/main" id="{075206C3-E49D-C64A-BCFD-2F2E299E2B34}"/>
              </a:ext>
            </a:extLst>
          </p:cNvPr>
          <p:cNvSpPr txBox="1"/>
          <p:nvPr/>
        </p:nvSpPr>
        <p:spPr>
          <a:xfrm>
            <a:off x="5737721" y="1759309"/>
            <a:ext cx="2938920" cy="1638910"/>
          </a:xfrm>
          <a:prstGeom prst="rect">
            <a:avLst/>
          </a:prstGeom>
          <a:noFill/>
        </p:spPr>
        <p:txBody>
          <a:bodyPr wrap="square" rtlCol="0">
            <a:spAutoFit/>
          </a:bodyPr>
          <a:lstStyle/>
          <a:p>
            <a:pPr>
              <a:spcAft>
                <a:spcPts val="600"/>
              </a:spcAft>
            </a:pPr>
            <a:r>
              <a:rPr lang="de-DE" sz="1425" dirty="0">
                <a:latin typeface="Gill Sans MT" panose="020B0502020104020203" pitchFamily="34" charset="0"/>
              </a:rPr>
              <a:t>Finanzierung ist transparent</a:t>
            </a:r>
          </a:p>
          <a:p>
            <a:pPr>
              <a:spcAft>
                <a:spcPts val="600"/>
              </a:spcAft>
            </a:pPr>
            <a:r>
              <a:rPr lang="de-DE" sz="1425" dirty="0">
                <a:latin typeface="Gill Sans MT" panose="020B0502020104020203" pitchFamily="34" charset="0"/>
              </a:rPr>
              <a:t>Werbung ist nicht störend</a:t>
            </a:r>
          </a:p>
          <a:p>
            <a:pPr>
              <a:spcAft>
                <a:spcPts val="600"/>
              </a:spcAft>
            </a:pPr>
            <a:r>
              <a:rPr lang="de-DE" sz="1425" dirty="0">
                <a:latin typeface="Gill Sans MT" panose="020B0502020104020203" pitchFamily="34" charset="0"/>
              </a:rPr>
              <a:t>Datentransfer und Berechtigungen sind nachvollziehbar</a:t>
            </a:r>
          </a:p>
          <a:p>
            <a:pPr>
              <a:spcAft>
                <a:spcPts val="600"/>
              </a:spcAft>
            </a:pPr>
            <a:r>
              <a:rPr lang="de-DE" sz="1425" dirty="0">
                <a:latin typeface="Gill Sans MT" panose="020B0502020104020203" pitchFamily="34" charset="0"/>
              </a:rPr>
              <a:t>Kann ohne In-App-Käufe gespielt werden</a:t>
            </a:r>
          </a:p>
        </p:txBody>
      </p:sp>
      <p:grpSp>
        <p:nvGrpSpPr>
          <p:cNvPr id="19" name="Gruppieren 18">
            <a:extLst>
              <a:ext uri="{FF2B5EF4-FFF2-40B4-BE49-F238E27FC236}">
                <a16:creationId xmlns:a16="http://schemas.microsoft.com/office/drawing/2014/main" id="{ED9E46E9-6D36-48C9-82D4-02ED7912DA32}"/>
              </a:ext>
            </a:extLst>
          </p:cNvPr>
          <p:cNvGrpSpPr/>
          <p:nvPr/>
        </p:nvGrpSpPr>
        <p:grpSpPr>
          <a:xfrm>
            <a:off x="1023500" y="1293345"/>
            <a:ext cx="1964931" cy="1564893"/>
            <a:chOff x="1372111" y="1295400"/>
            <a:chExt cx="1964931" cy="1564893"/>
          </a:xfrm>
        </p:grpSpPr>
        <p:sp>
          <p:nvSpPr>
            <p:cNvPr id="4" name="Rechteck 3">
              <a:extLst>
                <a:ext uri="{FF2B5EF4-FFF2-40B4-BE49-F238E27FC236}">
                  <a16:creationId xmlns:a16="http://schemas.microsoft.com/office/drawing/2014/main" id="{607FB582-5882-B34B-AA85-A024C19D0CF9}"/>
                </a:ext>
              </a:extLst>
            </p:cNvPr>
            <p:cNvSpPr/>
            <p:nvPr/>
          </p:nvSpPr>
          <p:spPr>
            <a:xfrm>
              <a:off x="1372111" y="1295401"/>
              <a:ext cx="1964931" cy="406400"/>
            </a:xfrm>
            <a:prstGeom prst="rect">
              <a:avLst/>
            </a:prstGeom>
            <a:solidFill>
              <a:schemeClr val="bg1"/>
            </a:solidFill>
            <a:ln w="635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25" b="1" dirty="0">
                  <a:solidFill>
                    <a:schemeClr val="tx1"/>
                  </a:solidFill>
                  <a:latin typeface="Gill Sans MT" panose="020B0502020104020203" pitchFamily="34" charset="0"/>
                </a:rPr>
                <a:t>Inhalt</a:t>
              </a:r>
            </a:p>
          </p:txBody>
        </p:sp>
        <p:cxnSp>
          <p:nvCxnSpPr>
            <p:cNvPr id="20" name="Gerade Verbindung 19">
              <a:extLst>
                <a:ext uri="{FF2B5EF4-FFF2-40B4-BE49-F238E27FC236}">
                  <a16:creationId xmlns:a16="http://schemas.microsoft.com/office/drawing/2014/main" id="{A4E897E6-AA22-FD41-A5F8-B7BC2D5AF6F2}"/>
                </a:ext>
              </a:extLst>
            </p:cNvPr>
            <p:cNvCxnSpPr>
              <a:cxnSpLocks/>
            </p:cNvCxnSpPr>
            <p:nvPr/>
          </p:nvCxnSpPr>
          <p:spPr>
            <a:xfrm>
              <a:off x="1372111" y="1295400"/>
              <a:ext cx="0" cy="1564893"/>
            </a:xfrm>
            <a:prstGeom prst="line">
              <a:avLst/>
            </a:prstGeom>
            <a:ln w="63500">
              <a:solidFill>
                <a:srgbClr val="F39200"/>
              </a:solidFill>
              <a:tailEnd type="arrow"/>
            </a:ln>
          </p:spPr>
          <p:style>
            <a:lnRef idx="1">
              <a:schemeClr val="accent1"/>
            </a:lnRef>
            <a:fillRef idx="0">
              <a:schemeClr val="accent1"/>
            </a:fillRef>
            <a:effectRef idx="0">
              <a:schemeClr val="accent1"/>
            </a:effectRef>
            <a:fontRef idx="minor">
              <a:schemeClr val="tx1"/>
            </a:fontRef>
          </p:style>
        </p:cxnSp>
      </p:grpSp>
      <p:cxnSp>
        <p:nvCxnSpPr>
          <p:cNvPr id="22" name="Gerade Verbindung 21">
            <a:extLst>
              <a:ext uri="{FF2B5EF4-FFF2-40B4-BE49-F238E27FC236}">
                <a16:creationId xmlns:a16="http://schemas.microsoft.com/office/drawing/2014/main" id="{A04BE62E-19D5-C645-AC08-32CCA7EA2457}"/>
              </a:ext>
            </a:extLst>
          </p:cNvPr>
          <p:cNvCxnSpPr>
            <a:cxnSpLocks/>
          </p:cNvCxnSpPr>
          <p:nvPr/>
        </p:nvCxnSpPr>
        <p:spPr>
          <a:xfrm>
            <a:off x="3059555" y="3437406"/>
            <a:ext cx="0" cy="2244982"/>
          </a:xfrm>
          <a:prstGeom prst="line">
            <a:avLst/>
          </a:prstGeom>
          <a:ln w="63500">
            <a:solidFill>
              <a:srgbClr val="F392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62EC5133-8BBE-184F-AC36-C920525B41BE}"/>
              </a:ext>
            </a:extLst>
          </p:cNvPr>
          <p:cNvCxnSpPr>
            <a:cxnSpLocks/>
          </p:cNvCxnSpPr>
          <p:nvPr/>
        </p:nvCxnSpPr>
        <p:spPr>
          <a:xfrm>
            <a:off x="5670037" y="1293345"/>
            <a:ext cx="0" cy="2167406"/>
          </a:xfrm>
          <a:prstGeom prst="line">
            <a:avLst/>
          </a:prstGeom>
          <a:ln w="63500">
            <a:solidFill>
              <a:srgbClr val="F392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50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E605A0BF-1387-41E3-BC09-8AC670ACB2F9}"/>
              </a:ext>
            </a:extLst>
          </p:cNvPr>
          <p:cNvSpPr txBox="1"/>
          <p:nvPr/>
        </p:nvSpPr>
        <p:spPr>
          <a:xfrm>
            <a:off x="7409623" y="6473279"/>
            <a:ext cx="1734377" cy="384721"/>
          </a:xfrm>
          <a:prstGeom prst="rect">
            <a:avLst/>
          </a:prstGeom>
          <a:noFill/>
        </p:spPr>
        <p:txBody>
          <a:bodyPr wrap="square" rtlCol="0">
            <a:spAutoFit/>
          </a:bodyPr>
          <a:lstStyle/>
          <a:p>
            <a:pPr algn="r"/>
            <a:r>
              <a:rPr lang="de-AT" sz="1900" dirty="0">
                <a:latin typeface="Gill Sans MT" panose="020B0502020104020203" pitchFamily="34" charset="0"/>
              </a:rPr>
              <a:t>Risiken in Apps</a:t>
            </a:r>
          </a:p>
        </p:txBody>
      </p:sp>
      <p:pic>
        <p:nvPicPr>
          <p:cNvPr id="7" name="Grafik 6" descr="Ein Bild, das Monitor, Bildschirm, Fernsehen, schwarz enthält.&#10;&#10;Mit sehr hoher Zuverlässigkeit generierte Beschreibung">
            <a:extLst>
              <a:ext uri="{FF2B5EF4-FFF2-40B4-BE49-F238E27FC236}">
                <a16:creationId xmlns:a16="http://schemas.microsoft.com/office/drawing/2014/main" id="{BCE38336-5551-429C-83E9-8E8A1109E8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60"/>
            <a:ext cx="9144000" cy="6441802"/>
          </a:xfrm>
          <a:prstGeom prst="rect">
            <a:avLst/>
          </a:prstGeom>
        </p:spPr>
      </p:pic>
      <p:sp>
        <p:nvSpPr>
          <p:cNvPr id="2" name="Textfeld 1">
            <a:extLst>
              <a:ext uri="{FF2B5EF4-FFF2-40B4-BE49-F238E27FC236}">
                <a16:creationId xmlns:a16="http://schemas.microsoft.com/office/drawing/2014/main" id="{773E849E-7986-4915-9FD8-4A94A8DBCEC7}"/>
              </a:ext>
            </a:extLst>
          </p:cNvPr>
          <p:cNvSpPr txBox="1"/>
          <p:nvPr/>
        </p:nvSpPr>
        <p:spPr>
          <a:xfrm>
            <a:off x="7726624" y="6192221"/>
            <a:ext cx="141737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Pixelkult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r>
              <a:rPr lang="de-AT" sz="10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162549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0D1EEA2-D400-D143-BBF9-605DB2EDA4A7}"/>
              </a:ext>
            </a:extLst>
          </p:cNvPr>
          <p:cNvSpPr txBox="1"/>
          <p:nvPr/>
        </p:nvSpPr>
        <p:spPr>
          <a:xfrm>
            <a:off x="5636437" y="6473279"/>
            <a:ext cx="3507563" cy="384721"/>
          </a:xfrm>
          <a:prstGeom prst="rect">
            <a:avLst/>
          </a:prstGeom>
          <a:noFill/>
        </p:spPr>
        <p:txBody>
          <a:bodyPr wrap="none" rtlCol="0">
            <a:spAutoFit/>
          </a:bodyPr>
          <a:lstStyle/>
          <a:p>
            <a:r>
              <a:rPr lang="de-DE" sz="1900" dirty="0">
                <a:latin typeface="Gill Sans MT" panose="020B0502020104020203" pitchFamily="34" charset="0"/>
              </a:rPr>
              <a:t>Altersgerechte Nutzung 0-3 Jahre</a:t>
            </a:r>
          </a:p>
        </p:txBody>
      </p:sp>
      <p:pic>
        <p:nvPicPr>
          <p:cNvPr id="3074" name="Picture 2" descr="child reading book">
            <a:extLst>
              <a:ext uri="{FF2B5EF4-FFF2-40B4-BE49-F238E27FC236}">
                <a16:creationId xmlns:a16="http://schemas.microsoft.com/office/drawing/2014/main" id="{BF546B97-902D-9F43-A5FC-CC56747FD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32"/>
          <a:stretch/>
        </p:blipFill>
        <p:spPr bwMode="auto">
          <a:xfrm>
            <a:off x="-10160" y="-71120"/>
            <a:ext cx="9144000" cy="6473279"/>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BCFF97FF-A5FB-374B-BDDD-EB85B1F0691D}"/>
              </a:ext>
            </a:extLst>
          </p:cNvPr>
          <p:cNvSpPr/>
          <p:nvPr/>
        </p:nvSpPr>
        <p:spPr>
          <a:xfrm>
            <a:off x="592666" y="384720"/>
            <a:ext cx="3979334" cy="550344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r>
              <a:rPr lang="de-AT" sz="2800" b="1" dirty="0">
                <a:solidFill>
                  <a:srgbClr val="434F55"/>
                </a:solidFill>
                <a:latin typeface="Gill Sans MT" panose="020B0502020104020203" pitchFamily="34" charset="0"/>
              </a:rPr>
              <a:t>Bildschirmzeiten</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Bis 18 Monate möglichst vermeiden</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10-15 Min. am Stück sind genug</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Babysitter Bildschirm vermeiden </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Mit dem Kind gemeinsam nutzen </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Auf den Inhalt kommt es an: langsamer Schnitt</a:t>
            </a:r>
          </a:p>
        </p:txBody>
      </p:sp>
      <p:sp>
        <p:nvSpPr>
          <p:cNvPr id="2" name="Rechteck 1">
            <a:extLst>
              <a:ext uri="{FF2B5EF4-FFF2-40B4-BE49-F238E27FC236}">
                <a16:creationId xmlns:a16="http://schemas.microsoft.com/office/drawing/2014/main" id="{6E7124DB-6B0A-49CE-B3DD-2A6E7BC0AF8D}"/>
              </a:ext>
            </a:extLst>
          </p:cNvPr>
          <p:cNvSpPr/>
          <p:nvPr/>
        </p:nvSpPr>
        <p:spPr>
          <a:xfrm>
            <a:off x="7195489" y="6155938"/>
            <a:ext cx="1938351"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Stephen Andrews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1804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descr="Ein Bild, das Person, drinnen, Junge, Mann enthält.&#10;&#10;Automatisch generierte Beschreibung">
            <a:extLst>
              <a:ext uri="{FF2B5EF4-FFF2-40B4-BE49-F238E27FC236}">
                <a16:creationId xmlns:a16="http://schemas.microsoft.com/office/drawing/2014/main" id="{52EB2AAC-1465-4F70-8E5A-6B61A597EA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1563"/>
            <a:ext cx="9144000" cy="6576006"/>
          </a:xfrm>
          <a:prstGeom prst="rect">
            <a:avLst/>
          </a:prstGeom>
          <a:effectLst>
            <a:reflection stA="0" endPos="65000" dist="50800" dir="5400000" sy="-100000" algn="bl" rotWithShape="0"/>
          </a:effectLst>
        </p:spPr>
      </p:pic>
      <p:sp>
        <p:nvSpPr>
          <p:cNvPr id="2" name="Textfeld 1">
            <a:extLst>
              <a:ext uri="{FF2B5EF4-FFF2-40B4-BE49-F238E27FC236}">
                <a16:creationId xmlns:a16="http://schemas.microsoft.com/office/drawing/2014/main" id="{42B8A013-9D7B-7C44-B965-DAFB89C8B70E}"/>
              </a:ext>
            </a:extLst>
          </p:cNvPr>
          <p:cNvSpPr txBox="1"/>
          <p:nvPr/>
        </p:nvSpPr>
        <p:spPr>
          <a:xfrm>
            <a:off x="5636437" y="6473279"/>
            <a:ext cx="3507563" cy="384721"/>
          </a:xfrm>
          <a:prstGeom prst="rect">
            <a:avLst/>
          </a:prstGeom>
          <a:noFill/>
        </p:spPr>
        <p:txBody>
          <a:bodyPr wrap="none" rtlCol="0">
            <a:spAutoFit/>
          </a:bodyPr>
          <a:lstStyle/>
          <a:p>
            <a:r>
              <a:rPr lang="de-DE" sz="1900" dirty="0">
                <a:latin typeface="Gill Sans MT" panose="020B0502020104020203" pitchFamily="34" charset="0"/>
              </a:rPr>
              <a:t>Altersgerechte Nutzung 4-5 Jahre</a:t>
            </a:r>
          </a:p>
        </p:txBody>
      </p:sp>
      <p:sp>
        <p:nvSpPr>
          <p:cNvPr id="4" name="Rechteck 3">
            <a:extLst>
              <a:ext uri="{FF2B5EF4-FFF2-40B4-BE49-F238E27FC236}">
                <a16:creationId xmlns:a16="http://schemas.microsoft.com/office/drawing/2014/main" id="{BE388EC3-D05B-A844-B4E2-0E2B395AC414}"/>
              </a:ext>
            </a:extLst>
          </p:cNvPr>
          <p:cNvSpPr/>
          <p:nvPr/>
        </p:nvSpPr>
        <p:spPr>
          <a:xfrm>
            <a:off x="592666" y="384720"/>
            <a:ext cx="3979334" cy="550344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r>
              <a:rPr lang="de-AT" sz="2800" b="1" dirty="0">
                <a:solidFill>
                  <a:srgbClr val="434F55"/>
                </a:solidFill>
                <a:latin typeface="Gill Sans MT" panose="020B0502020104020203" pitchFamily="34" charset="0"/>
              </a:rPr>
              <a:t>Bildschirmzeiten</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Regeln vereinbaren</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20-30 Min. am Stück sind genug, nicht mehr als 1 Stunde/Tag</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Nicht vor dem Schlafengehen</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Lern- und Spielprogramme sind interessant</a:t>
            </a:r>
          </a:p>
          <a:p>
            <a:pPr marL="514350" indent="-514350" defTabSz="914400">
              <a:lnSpc>
                <a:spcPct val="90000"/>
              </a:lnSpc>
              <a:spcBef>
                <a:spcPts val="1000"/>
              </a:spcBef>
              <a:buClr>
                <a:srgbClr val="F39200"/>
              </a:buClr>
              <a:buFont typeface="Wingdings" panose="05000000000000000000" pitchFamily="2" charset="2"/>
              <a:buChar char="l"/>
            </a:pPr>
            <a:r>
              <a:rPr lang="de-AT" sz="2600" dirty="0">
                <a:solidFill>
                  <a:srgbClr val="434F55"/>
                </a:solidFill>
                <a:latin typeface="Gill Sans MT" panose="020B0502020104020203" pitchFamily="34" charset="0"/>
              </a:rPr>
              <a:t>Kurze, langsame Videos</a:t>
            </a:r>
          </a:p>
        </p:txBody>
      </p:sp>
      <p:sp>
        <p:nvSpPr>
          <p:cNvPr id="6" name="Rechteck 5">
            <a:extLst>
              <a:ext uri="{FF2B5EF4-FFF2-40B4-BE49-F238E27FC236}">
                <a16:creationId xmlns:a16="http://schemas.microsoft.com/office/drawing/2014/main" id="{88490AFC-0BC1-43FC-BF3C-669673FDB104}"/>
              </a:ext>
            </a:extLst>
          </p:cNvPr>
          <p:cNvSpPr/>
          <p:nvPr/>
        </p:nvSpPr>
        <p:spPr>
          <a:xfrm>
            <a:off x="7641666" y="6178222"/>
            <a:ext cx="1502334"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stem.T4L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54742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oden, drinnen, sitzend, Kind enthält.&#10;&#10;Automatisch generierte Beschreibung">
            <a:extLst>
              <a:ext uri="{FF2B5EF4-FFF2-40B4-BE49-F238E27FC236}">
                <a16:creationId xmlns:a16="http://schemas.microsoft.com/office/drawing/2014/main" id="{A8CEF2DC-7FF4-8843-B598-C2D1362812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15706"/>
          </a:xfrm>
          <a:prstGeom prst="rect">
            <a:avLst/>
          </a:prstGeom>
        </p:spPr>
      </p:pic>
      <p:sp>
        <p:nvSpPr>
          <p:cNvPr id="4" name="Textfeld 3">
            <a:extLst>
              <a:ext uri="{FF2B5EF4-FFF2-40B4-BE49-F238E27FC236}">
                <a16:creationId xmlns:a16="http://schemas.microsoft.com/office/drawing/2014/main" id="{B6046E98-0491-9545-8ED7-0498490E1EC1}"/>
              </a:ext>
            </a:extLst>
          </p:cNvPr>
          <p:cNvSpPr txBox="1"/>
          <p:nvPr/>
        </p:nvSpPr>
        <p:spPr>
          <a:xfrm>
            <a:off x="4453036" y="6473279"/>
            <a:ext cx="4690964" cy="384721"/>
          </a:xfrm>
          <a:prstGeom prst="rect">
            <a:avLst/>
          </a:prstGeom>
          <a:noFill/>
        </p:spPr>
        <p:txBody>
          <a:bodyPr wrap="none" rtlCol="0">
            <a:spAutoFit/>
          </a:bodyPr>
          <a:lstStyle/>
          <a:p>
            <a:r>
              <a:rPr lang="de-DE" sz="1900" dirty="0">
                <a:latin typeface="Gill Sans MT" panose="020B0502020104020203" pitchFamily="34" charset="0"/>
              </a:rPr>
              <a:t>Spielen mit digitalen Medien - Internet </a:t>
            </a:r>
            <a:r>
              <a:rPr lang="de-DE" sz="1900" dirty="0" err="1">
                <a:latin typeface="Gill Sans MT" panose="020B0502020104020203" pitchFamily="34" charset="0"/>
              </a:rPr>
              <a:t>of</a:t>
            </a:r>
            <a:r>
              <a:rPr lang="de-DE" sz="1900" dirty="0">
                <a:latin typeface="Gill Sans MT" panose="020B0502020104020203" pitchFamily="34" charset="0"/>
              </a:rPr>
              <a:t> Toys</a:t>
            </a:r>
          </a:p>
        </p:txBody>
      </p:sp>
      <p:sp>
        <p:nvSpPr>
          <p:cNvPr id="2" name="Textfeld 1">
            <a:extLst>
              <a:ext uri="{FF2B5EF4-FFF2-40B4-BE49-F238E27FC236}">
                <a16:creationId xmlns:a16="http://schemas.microsoft.com/office/drawing/2014/main" id="{FB9BEC17-2F96-4110-BCD7-FA3E21D6C209}"/>
              </a:ext>
            </a:extLst>
          </p:cNvPr>
          <p:cNvSpPr txBox="1"/>
          <p:nvPr/>
        </p:nvSpPr>
        <p:spPr>
          <a:xfrm>
            <a:off x="7907764" y="6169485"/>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1226062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F3F17-F18C-A947-932D-0F86A6A822F3}"/>
              </a:ext>
            </a:extLst>
          </p:cNvPr>
          <p:cNvSpPr>
            <a:spLocks noGrp="1"/>
          </p:cNvSpPr>
          <p:nvPr>
            <p:ph type="title"/>
          </p:nvPr>
        </p:nvSpPr>
        <p:spPr/>
        <p:txBody>
          <a:bodyPr/>
          <a:lstStyle/>
          <a:p>
            <a:endParaRPr lang="de-DE"/>
          </a:p>
        </p:txBody>
      </p:sp>
      <p:pic>
        <p:nvPicPr>
          <p:cNvPr id="5" name="Inhaltsplatzhalter 4" descr="Ein Bild, das Screenshot enthält.&#10;&#10;Automatisch generierte Beschreibung">
            <a:hlinkClick r:id="rId3"/>
            <a:extLst>
              <a:ext uri="{FF2B5EF4-FFF2-40B4-BE49-F238E27FC236}">
                <a16:creationId xmlns:a16="http://schemas.microsoft.com/office/drawing/2014/main" id="{20D53296-87CA-A749-A186-431562D41EA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0" y="-171320"/>
            <a:ext cx="9144000" cy="6582782"/>
          </a:xfrm>
        </p:spPr>
      </p:pic>
      <p:sp>
        <p:nvSpPr>
          <p:cNvPr id="6" name="Textfeld 5">
            <a:extLst>
              <a:ext uri="{FF2B5EF4-FFF2-40B4-BE49-F238E27FC236}">
                <a16:creationId xmlns:a16="http://schemas.microsoft.com/office/drawing/2014/main" id="{DC6AFC8E-1E8C-734B-92C6-5653D4DD50B4}"/>
              </a:ext>
            </a:extLst>
          </p:cNvPr>
          <p:cNvSpPr txBox="1"/>
          <p:nvPr/>
        </p:nvSpPr>
        <p:spPr>
          <a:xfrm>
            <a:off x="6830866" y="6411462"/>
            <a:ext cx="2313134" cy="384721"/>
          </a:xfrm>
          <a:prstGeom prst="rect">
            <a:avLst/>
          </a:prstGeom>
          <a:noFill/>
        </p:spPr>
        <p:txBody>
          <a:bodyPr wrap="none" rtlCol="0">
            <a:spAutoFit/>
          </a:bodyPr>
          <a:lstStyle/>
          <a:p>
            <a:r>
              <a:rPr lang="de-DE" sz="1900" dirty="0">
                <a:latin typeface="Gill Sans MT" panose="020B0502020104020203" pitchFamily="34" charset="0"/>
              </a:rPr>
              <a:t>Gute Apps für Kinder</a:t>
            </a:r>
          </a:p>
        </p:txBody>
      </p:sp>
    </p:spTree>
    <p:extLst>
      <p:ext uri="{BB962C8B-B14F-4D97-AF65-F5344CB8AC3E}">
        <p14:creationId xmlns:p14="http://schemas.microsoft.com/office/powerpoint/2010/main" val="413727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94585E-48E8-E74E-BF3A-DFCF2CDCF71F}"/>
              </a:ext>
            </a:extLst>
          </p:cNvPr>
          <p:cNvSpPr/>
          <p:nvPr/>
        </p:nvSpPr>
        <p:spPr>
          <a:xfrm>
            <a:off x="662152" y="1623848"/>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err="1">
                <a:solidFill>
                  <a:schemeClr val="tx1"/>
                </a:solidFill>
                <a:latin typeface="Gill Sans MT" panose="020B0502020104020203" pitchFamily="34" charset="0"/>
              </a:rPr>
              <a:t>Empowering</a:t>
            </a:r>
            <a:r>
              <a:rPr lang="de-DE" sz="1900" dirty="0">
                <a:solidFill>
                  <a:schemeClr val="tx1"/>
                </a:solidFill>
                <a:latin typeface="Gill Sans MT" panose="020B0502020104020203" pitchFamily="34" charset="0"/>
              </a:rPr>
              <a:t>:</a:t>
            </a:r>
          </a:p>
          <a:p>
            <a:pPr algn="ctr"/>
            <a:r>
              <a:rPr lang="de-DE" sz="1900" dirty="0">
                <a:solidFill>
                  <a:schemeClr val="tx1"/>
                </a:solidFill>
                <a:latin typeface="Gill Sans MT" panose="020B0502020104020203" pitchFamily="34" charset="0"/>
              </a:rPr>
              <a:t>Stützt Kinder in ihrer Entwicklung</a:t>
            </a:r>
          </a:p>
        </p:txBody>
      </p:sp>
      <p:sp>
        <p:nvSpPr>
          <p:cNvPr id="5" name="Rechteck 4">
            <a:extLst>
              <a:ext uri="{FF2B5EF4-FFF2-40B4-BE49-F238E27FC236}">
                <a16:creationId xmlns:a16="http://schemas.microsoft.com/office/drawing/2014/main" id="{8179A36F-CCE8-5042-806C-9881AA4D460E}"/>
              </a:ext>
            </a:extLst>
          </p:cNvPr>
          <p:cNvSpPr/>
          <p:nvPr/>
        </p:nvSpPr>
        <p:spPr>
          <a:xfrm>
            <a:off x="4571999" y="1623848"/>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Fesselnd</a:t>
            </a:r>
          </a:p>
        </p:txBody>
      </p:sp>
      <p:sp>
        <p:nvSpPr>
          <p:cNvPr id="6" name="Rechteck 5">
            <a:extLst>
              <a:ext uri="{FF2B5EF4-FFF2-40B4-BE49-F238E27FC236}">
                <a16:creationId xmlns:a16="http://schemas.microsoft.com/office/drawing/2014/main" id="{F174824A-65EA-0548-8593-A8E2E6447EE5}"/>
              </a:ext>
            </a:extLst>
          </p:cNvPr>
          <p:cNvSpPr/>
          <p:nvPr/>
        </p:nvSpPr>
        <p:spPr>
          <a:xfrm>
            <a:off x="662152" y="3226676"/>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Anregend zum Selbsttun</a:t>
            </a:r>
          </a:p>
        </p:txBody>
      </p:sp>
      <p:sp>
        <p:nvSpPr>
          <p:cNvPr id="7" name="Rechteck 6">
            <a:extLst>
              <a:ext uri="{FF2B5EF4-FFF2-40B4-BE49-F238E27FC236}">
                <a16:creationId xmlns:a16="http://schemas.microsoft.com/office/drawing/2014/main" id="{114263E2-FFC9-6C49-85CA-5989F70AF4AA}"/>
              </a:ext>
            </a:extLst>
          </p:cNvPr>
          <p:cNvSpPr/>
          <p:nvPr/>
        </p:nvSpPr>
        <p:spPr>
          <a:xfrm>
            <a:off x="4572000" y="3226676"/>
            <a:ext cx="3547241" cy="1450428"/>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Sicher</a:t>
            </a:r>
          </a:p>
          <a:p>
            <a:pPr algn="ctr"/>
            <a:r>
              <a:rPr lang="de-DE" sz="1900" dirty="0">
                <a:solidFill>
                  <a:schemeClr val="tx1"/>
                </a:solidFill>
                <a:latin typeface="Gill Sans MT" panose="020B0502020104020203" pitchFamily="34" charset="0"/>
              </a:rPr>
              <a:t>Inhalte, Kosten, Zeit</a:t>
            </a:r>
          </a:p>
        </p:txBody>
      </p:sp>
      <p:pic>
        <p:nvPicPr>
          <p:cNvPr id="10" name="Grafik 9" descr="Ein Bild, das gelb enthält.&#10;&#10;Automatisch generierte Beschreibung">
            <a:hlinkClick r:id="rId3"/>
            <a:extLst>
              <a:ext uri="{FF2B5EF4-FFF2-40B4-BE49-F238E27FC236}">
                <a16:creationId xmlns:a16="http://schemas.microsoft.com/office/drawing/2014/main" id="{9BCDEC47-2A24-B54A-A597-F856A4A4CC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998" y="4880333"/>
            <a:ext cx="3619242" cy="1295646"/>
          </a:xfrm>
          <a:prstGeom prst="rect">
            <a:avLst/>
          </a:prstGeom>
        </p:spPr>
      </p:pic>
      <p:sp>
        <p:nvSpPr>
          <p:cNvPr id="11" name="Textfeld 10">
            <a:extLst>
              <a:ext uri="{FF2B5EF4-FFF2-40B4-BE49-F238E27FC236}">
                <a16:creationId xmlns:a16="http://schemas.microsoft.com/office/drawing/2014/main" id="{208FEA1A-C286-4354-9B19-AFDB69EEE4CF}"/>
              </a:ext>
            </a:extLst>
          </p:cNvPr>
          <p:cNvSpPr txBox="1"/>
          <p:nvPr/>
        </p:nvSpPr>
        <p:spPr>
          <a:xfrm>
            <a:off x="6683390" y="6473279"/>
            <a:ext cx="2460610" cy="384721"/>
          </a:xfrm>
          <a:prstGeom prst="rect">
            <a:avLst/>
          </a:prstGeom>
          <a:noFill/>
        </p:spPr>
        <p:txBody>
          <a:bodyPr wrap="none" rtlCol="0">
            <a:spAutoFit/>
          </a:bodyPr>
          <a:lstStyle/>
          <a:p>
            <a:r>
              <a:rPr lang="de-DE" sz="1900" dirty="0">
                <a:latin typeface="Gill Sans MT" panose="020B0502020104020203" pitchFamily="34" charset="0"/>
              </a:rPr>
              <a:t>Kriterien für gute Apps</a:t>
            </a:r>
          </a:p>
        </p:txBody>
      </p:sp>
      <p:pic>
        <p:nvPicPr>
          <p:cNvPr id="2" name="Grafik 1">
            <a:hlinkClick r:id="rId5"/>
            <a:extLst>
              <a:ext uri="{FF2B5EF4-FFF2-40B4-BE49-F238E27FC236}">
                <a16:creationId xmlns:a16="http://schemas.microsoft.com/office/drawing/2014/main" id="{336AB878-014F-4366-BA82-A79F782851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0232" y="4781448"/>
            <a:ext cx="1531708" cy="1493415"/>
          </a:xfrm>
          <a:prstGeom prst="rect">
            <a:avLst/>
          </a:prstGeom>
        </p:spPr>
      </p:pic>
    </p:spTree>
    <p:extLst>
      <p:ext uri="{BB962C8B-B14F-4D97-AF65-F5344CB8AC3E}">
        <p14:creationId xmlns:p14="http://schemas.microsoft.com/office/powerpoint/2010/main" val="3064132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rl watching behind boy holding smartphone">
            <a:extLst>
              <a:ext uri="{FF2B5EF4-FFF2-40B4-BE49-F238E27FC236}">
                <a16:creationId xmlns:a16="http://schemas.microsoft.com/office/drawing/2014/main" id="{AA726FA6-3517-634B-BFFA-FCB3E07B6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6" r="2346"/>
          <a:stretch/>
        </p:blipFill>
        <p:spPr bwMode="auto">
          <a:xfrm>
            <a:off x="0" y="0"/>
            <a:ext cx="9144000" cy="6409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4E2BD459-BB8E-4748-B8E8-AD40A5F0E077}"/>
              </a:ext>
            </a:extLst>
          </p:cNvPr>
          <p:cNvSpPr txBox="1"/>
          <p:nvPr/>
        </p:nvSpPr>
        <p:spPr>
          <a:xfrm>
            <a:off x="4335311" y="6471611"/>
            <a:ext cx="4808689" cy="384721"/>
          </a:xfrm>
          <a:prstGeom prst="rect">
            <a:avLst/>
          </a:prstGeom>
          <a:noFill/>
        </p:spPr>
        <p:txBody>
          <a:bodyPr wrap="none" rtlCol="0">
            <a:spAutoFit/>
          </a:bodyPr>
          <a:lstStyle/>
          <a:p>
            <a:r>
              <a:rPr lang="de-DE" sz="1900" dirty="0">
                <a:latin typeface="Gill Sans MT" panose="020B0502020104020203" pitchFamily="34" charset="0"/>
              </a:rPr>
              <a:t>Kreative Nutzung der digitalen Medien fördern</a:t>
            </a:r>
          </a:p>
        </p:txBody>
      </p:sp>
      <p:sp>
        <p:nvSpPr>
          <p:cNvPr id="5" name="Rechteck 4">
            <a:extLst>
              <a:ext uri="{FF2B5EF4-FFF2-40B4-BE49-F238E27FC236}">
                <a16:creationId xmlns:a16="http://schemas.microsoft.com/office/drawing/2014/main" id="{AB9BB817-3AC1-4309-9D57-F1C489B8204C}"/>
              </a:ext>
            </a:extLst>
          </p:cNvPr>
          <p:cNvSpPr/>
          <p:nvPr/>
        </p:nvSpPr>
        <p:spPr>
          <a:xfrm>
            <a:off x="7564722" y="6163302"/>
            <a:ext cx="157927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Tim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Gouw</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576627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9F3684F-E3BF-184A-9962-A1949EC92A2E}"/>
              </a:ext>
            </a:extLst>
          </p:cNvPr>
          <p:cNvSpPr>
            <a:spLocks noGrp="1"/>
          </p:cNvSpPr>
          <p:nvPr>
            <p:ph idx="1"/>
          </p:nvPr>
        </p:nvSpPr>
        <p:spPr>
          <a:xfrm>
            <a:off x="821690" y="1898986"/>
            <a:ext cx="7886700" cy="3060028"/>
          </a:xfrm>
        </p:spPr>
        <p:txBody>
          <a:bodyPr/>
          <a:lstStyle/>
          <a:p>
            <a:r>
              <a:rPr lang="de-DE" sz="2600" dirty="0"/>
              <a:t>Fotobearbeitung</a:t>
            </a:r>
          </a:p>
          <a:p>
            <a:r>
              <a:rPr lang="de-DE" sz="2600" dirty="0"/>
              <a:t>Videos erstellen und weiterverarbeiten</a:t>
            </a:r>
          </a:p>
          <a:p>
            <a:r>
              <a:rPr lang="de-DE" sz="2600" dirty="0"/>
              <a:t>Trickfilme</a:t>
            </a:r>
          </a:p>
          <a:p>
            <a:r>
              <a:rPr lang="de-DE" sz="2600" dirty="0"/>
              <a:t>Zeichnen</a:t>
            </a:r>
          </a:p>
          <a:p>
            <a:r>
              <a:rPr lang="de-DE" sz="2600" dirty="0" err="1"/>
              <a:t>Augmented</a:t>
            </a:r>
            <a:r>
              <a:rPr lang="de-DE" sz="2600" dirty="0"/>
              <a:t> </a:t>
            </a:r>
            <a:r>
              <a:rPr lang="de-DE" sz="2600" dirty="0" err="1"/>
              <a:t>reality</a:t>
            </a:r>
            <a:r>
              <a:rPr lang="de-DE" sz="2600" dirty="0"/>
              <a:t>, z. B. </a:t>
            </a:r>
            <a:r>
              <a:rPr lang="de-DE" sz="2600" dirty="0">
                <a:hlinkClick r:id="rId3"/>
              </a:rPr>
              <a:t>http://www.quivervision.com/coloring-packs/</a:t>
            </a:r>
            <a:endParaRPr lang="de-DE" sz="2600" dirty="0"/>
          </a:p>
          <a:p>
            <a:endParaRPr lang="de-DE" dirty="0"/>
          </a:p>
        </p:txBody>
      </p:sp>
      <p:sp>
        <p:nvSpPr>
          <p:cNvPr id="11" name="Sprechblase: rechteckig mit abgerundeten Ecken 10">
            <a:extLst>
              <a:ext uri="{FF2B5EF4-FFF2-40B4-BE49-F238E27FC236}">
                <a16:creationId xmlns:a16="http://schemas.microsoft.com/office/drawing/2014/main" id="{2BD828A5-C63C-43F3-85E8-15F25A391F9B}"/>
              </a:ext>
            </a:extLst>
          </p:cNvPr>
          <p:cNvSpPr/>
          <p:nvPr/>
        </p:nvSpPr>
        <p:spPr>
          <a:xfrm>
            <a:off x="6167120" y="254000"/>
            <a:ext cx="2816225" cy="1513840"/>
          </a:xfrm>
          <a:prstGeom prst="wedgeRoundRectCallout">
            <a:avLst>
              <a:gd name="adj1" fmla="val -59100"/>
              <a:gd name="adj2" fmla="val 82203"/>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dirty="0">
                <a:solidFill>
                  <a:schemeClr val="tx1"/>
                </a:solidFill>
                <a:latin typeface="Gill Sans MT" panose="020B0502020104020203" pitchFamily="34" charset="0"/>
              </a:rPr>
              <a:t>Lassen Sie Ihr Kind bei der Mediennutzung nicht allein!</a:t>
            </a:r>
          </a:p>
        </p:txBody>
      </p:sp>
      <p:sp>
        <p:nvSpPr>
          <p:cNvPr id="5" name="Textfeld 4">
            <a:extLst>
              <a:ext uri="{FF2B5EF4-FFF2-40B4-BE49-F238E27FC236}">
                <a16:creationId xmlns:a16="http://schemas.microsoft.com/office/drawing/2014/main" id="{7F2420C5-77E6-4BAC-89A1-330DAE5A4E5F}"/>
              </a:ext>
            </a:extLst>
          </p:cNvPr>
          <p:cNvSpPr txBox="1"/>
          <p:nvPr/>
        </p:nvSpPr>
        <p:spPr>
          <a:xfrm>
            <a:off x="4335311" y="6471611"/>
            <a:ext cx="4808689" cy="384721"/>
          </a:xfrm>
          <a:prstGeom prst="rect">
            <a:avLst/>
          </a:prstGeom>
          <a:noFill/>
        </p:spPr>
        <p:txBody>
          <a:bodyPr wrap="none" rtlCol="0">
            <a:spAutoFit/>
          </a:bodyPr>
          <a:lstStyle/>
          <a:p>
            <a:r>
              <a:rPr lang="de-DE" sz="1900" dirty="0">
                <a:latin typeface="Gill Sans MT" panose="020B0502020104020203" pitchFamily="34" charset="0"/>
              </a:rPr>
              <a:t>Kreative Nutzung der digitalen Medien fördern</a:t>
            </a:r>
          </a:p>
        </p:txBody>
      </p:sp>
    </p:spTree>
    <p:extLst>
      <p:ext uri="{BB962C8B-B14F-4D97-AF65-F5344CB8AC3E}">
        <p14:creationId xmlns:p14="http://schemas.microsoft.com/office/powerpoint/2010/main" val="306931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Text enthält.&#10;&#10;&#10;&#10;Automatisch generierte Beschreibung">
            <a:extLst>
              <a:ext uri="{FF2B5EF4-FFF2-40B4-BE49-F238E27FC236}">
                <a16:creationId xmlns:a16="http://schemas.microsoft.com/office/drawing/2014/main" id="{72292676-C15C-9E4F-9989-EDAD40796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157" y="218660"/>
            <a:ext cx="4238843" cy="6003235"/>
          </a:xfrm>
          <a:prstGeom prst="rect">
            <a:avLst/>
          </a:prstGeom>
        </p:spPr>
      </p:pic>
      <p:pic>
        <p:nvPicPr>
          <p:cNvPr id="5" name="Grafik 4" descr="Ein Bild, das Screenshot enthält.&#10;&#10;&#10;&#10;Automatisch generierte Beschreibung">
            <a:extLst>
              <a:ext uri="{FF2B5EF4-FFF2-40B4-BE49-F238E27FC236}">
                <a16:creationId xmlns:a16="http://schemas.microsoft.com/office/drawing/2014/main" id="{FD6B56F4-04D5-724A-A14E-FBF079007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368" y="1584296"/>
            <a:ext cx="4391440" cy="3689407"/>
          </a:xfrm>
          <a:prstGeom prst="rect">
            <a:avLst/>
          </a:prstGeom>
        </p:spPr>
      </p:pic>
      <p:sp>
        <p:nvSpPr>
          <p:cNvPr id="4" name="Textfeld 3">
            <a:extLst>
              <a:ext uri="{FF2B5EF4-FFF2-40B4-BE49-F238E27FC236}">
                <a16:creationId xmlns:a16="http://schemas.microsoft.com/office/drawing/2014/main" id="{DD4DB204-E9BC-4DE3-8FD4-B7CF6E1AF56B}"/>
              </a:ext>
            </a:extLst>
          </p:cNvPr>
          <p:cNvSpPr txBox="1"/>
          <p:nvPr/>
        </p:nvSpPr>
        <p:spPr>
          <a:xfrm>
            <a:off x="5252870" y="6473279"/>
            <a:ext cx="3891130" cy="384721"/>
          </a:xfrm>
          <a:prstGeom prst="rect">
            <a:avLst/>
          </a:prstGeom>
          <a:noFill/>
        </p:spPr>
        <p:txBody>
          <a:bodyPr wrap="none" rtlCol="0">
            <a:spAutoFit/>
          </a:bodyPr>
          <a:lstStyle/>
          <a:p>
            <a:r>
              <a:rPr lang="de-DE" sz="1900" dirty="0">
                <a:latin typeface="Gill Sans MT" panose="020B0502020104020203" pitchFamily="34" charset="0"/>
              </a:rPr>
              <a:t>Technischer Kinderschutz im Internet</a:t>
            </a:r>
          </a:p>
        </p:txBody>
      </p:sp>
    </p:spTree>
    <p:extLst>
      <p:ext uri="{BB962C8B-B14F-4D97-AF65-F5344CB8AC3E}">
        <p14:creationId xmlns:p14="http://schemas.microsoft.com/office/powerpoint/2010/main" val="14966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338554"/>
            </a:xfrm>
            <a:prstGeom prst="rect">
              <a:avLst/>
            </a:prstGeom>
            <a:noFill/>
          </p:spPr>
          <p:txBody>
            <a:bodyPr wrap="square" rtlCol="0">
              <a:spAutoFit/>
            </a:bodyPr>
            <a:lstStyle/>
            <a:p>
              <a:pPr algn="ct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384721"/>
          </a:xfrm>
          <a:prstGeom prst="rect">
            <a:avLst/>
          </a:prstGeom>
          <a:noFill/>
        </p:spPr>
        <p:txBody>
          <a:bodyPr wrap="square" rtlCol="0">
            <a:spAutoFit/>
          </a:bodyPr>
          <a:lstStyle/>
          <a:p>
            <a:pPr algn="ctr"/>
            <a:r>
              <a:rPr lang="de-AT" sz="1900" dirty="0">
                <a:latin typeface="Gill Sans MT" panose="020B0502020104020203" pitchFamily="34" charset="0"/>
              </a:rPr>
              <a:t>Vorlesegeschichten</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
        <p:nvSpPr>
          <p:cNvPr id="2" name="Rechteck 1">
            <a:extLst>
              <a:ext uri="{FF2B5EF4-FFF2-40B4-BE49-F238E27FC236}">
                <a16:creationId xmlns:a16="http://schemas.microsoft.com/office/drawing/2014/main" id="{02524C7E-6AC8-47AF-8D21-CC62144577C9}"/>
              </a:ext>
            </a:extLst>
          </p:cNvPr>
          <p:cNvSpPr/>
          <p:nvPr/>
        </p:nvSpPr>
        <p:spPr>
          <a:xfrm>
            <a:off x="6087426" y="5141483"/>
            <a:ext cx="2705700" cy="584775"/>
          </a:xfrm>
          <a:prstGeom prst="rect">
            <a:avLst/>
          </a:prstGeom>
        </p:spPr>
        <p:txBody>
          <a:bodyPr wrap="square">
            <a:spAutoFit/>
          </a:bodyPr>
          <a:lstStyle/>
          <a:p>
            <a:pPr algn="ctr"/>
            <a:r>
              <a:rPr lang="de-AT" sz="1600" dirty="0">
                <a:solidFill>
                  <a:schemeClr val="bg1"/>
                </a:solidFill>
                <a:latin typeface="Gill Sans MT" panose="020B0502020104020203" pitchFamily="34" charset="0"/>
              </a:rPr>
              <a:t>www.saferinternet.at/zielgruppen/lehrende/kindergarten</a:t>
            </a:r>
          </a:p>
        </p:txBody>
      </p:sp>
      <p:pic>
        <p:nvPicPr>
          <p:cNvPr id="4" name="Grafik 3" descr="Bücher">
            <a:extLst>
              <a:ext uri="{FF2B5EF4-FFF2-40B4-BE49-F238E27FC236}">
                <a16:creationId xmlns:a16="http://schemas.microsoft.com/office/drawing/2014/main" id="{126C01C2-079A-4AA4-B561-FC71EDFF1FA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899567" y="4113937"/>
            <a:ext cx="1058424" cy="1058424"/>
          </a:xfrm>
          <a:prstGeom prst="rect">
            <a:avLst/>
          </a:prstGeom>
        </p:spPr>
      </p:pic>
    </p:spTree>
    <p:extLst>
      <p:ext uri="{BB962C8B-B14F-4D97-AF65-F5344CB8AC3E}">
        <p14:creationId xmlns:p14="http://schemas.microsoft.com/office/powerpoint/2010/main" val="97555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erson pouring water on cup">
            <a:extLst>
              <a:ext uri="{FF2B5EF4-FFF2-40B4-BE49-F238E27FC236}">
                <a16:creationId xmlns:a16="http://schemas.microsoft.com/office/drawing/2014/main" id="{0F5A5C72-4875-C74E-8E71-D44D5BA70FC3}"/>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49694"/>
            <a:ext cx="9144000" cy="6433646"/>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id="{C68F8A90-D761-B84D-9F08-FFFE630C7609}"/>
              </a:ext>
            </a:extLst>
          </p:cNvPr>
          <p:cNvSpPr>
            <a:spLocks noGrp="1"/>
          </p:cNvSpPr>
          <p:nvPr>
            <p:ph type="sldNum" sz="quarter" idx="12"/>
          </p:nvPr>
        </p:nvSpPr>
        <p:spPr/>
        <p:txBody>
          <a:bodyPr/>
          <a:lstStyle/>
          <a:p>
            <a:fld id="{DB922093-6066-4C73-9215-88E20F9F9CC5}" type="slidenum">
              <a:rPr lang="de-AT" smtClean="0"/>
              <a:pPr/>
              <a:t>30</a:t>
            </a:fld>
            <a:endParaRPr lang="de-AT" dirty="0"/>
          </a:p>
        </p:txBody>
      </p:sp>
      <p:sp>
        <p:nvSpPr>
          <p:cNvPr id="7" name="Textfeld 6">
            <a:extLst>
              <a:ext uri="{FF2B5EF4-FFF2-40B4-BE49-F238E27FC236}">
                <a16:creationId xmlns:a16="http://schemas.microsoft.com/office/drawing/2014/main" id="{338E1254-ABEE-4C76-8758-F7BF770B014E}"/>
              </a:ext>
            </a:extLst>
          </p:cNvPr>
          <p:cNvSpPr txBox="1"/>
          <p:nvPr/>
        </p:nvSpPr>
        <p:spPr>
          <a:xfrm>
            <a:off x="6023114" y="6417102"/>
            <a:ext cx="3120886" cy="384721"/>
          </a:xfrm>
          <a:prstGeom prst="rect">
            <a:avLst/>
          </a:prstGeom>
          <a:noFill/>
        </p:spPr>
        <p:txBody>
          <a:bodyPr wrap="square" rtlCol="0">
            <a:spAutoFit/>
          </a:bodyPr>
          <a:lstStyle/>
          <a:p>
            <a:pPr algn="r"/>
            <a:r>
              <a:rPr lang="de-AT" sz="1900" dirty="0">
                <a:latin typeface="Gill Sans MT" panose="020B0502020104020203" pitchFamily="34" charset="0"/>
              </a:rPr>
              <a:t>Nicht auf Filter verlassen</a:t>
            </a:r>
            <a:endParaRPr lang="de-AT" sz="1900" dirty="0">
              <a:latin typeface="+mj-lt"/>
            </a:endParaRPr>
          </a:p>
        </p:txBody>
      </p:sp>
      <p:sp>
        <p:nvSpPr>
          <p:cNvPr id="2" name="Rechteck 1">
            <a:extLst>
              <a:ext uri="{FF2B5EF4-FFF2-40B4-BE49-F238E27FC236}">
                <a16:creationId xmlns:a16="http://schemas.microsoft.com/office/drawing/2014/main" id="{304DA7E0-53CD-47C7-B5A7-81CCE6D12112}"/>
              </a:ext>
            </a:extLst>
          </p:cNvPr>
          <p:cNvSpPr/>
          <p:nvPr/>
        </p:nvSpPr>
        <p:spPr>
          <a:xfrm>
            <a:off x="7165573" y="6076175"/>
            <a:ext cx="1978427"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Tyler Nix</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648580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Inhaltsplatzhalter 10"/>
          <p:cNvSpPr>
            <a:spLocks noGrp="1"/>
          </p:cNvSpPr>
          <p:nvPr>
            <p:ph sz="half" idx="4294967295"/>
          </p:nvPr>
        </p:nvSpPr>
        <p:spPr>
          <a:xfrm>
            <a:off x="671512" y="1106487"/>
            <a:ext cx="7800975" cy="4645025"/>
          </a:xfrm>
        </p:spPr>
        <p:txBody>
          <a:bodyPr anchor="ctr">
            <a:noAutofit/>
          </a:bodyPr>
          <a:lstStyle/>
          <a:p>
            <a:r>
              <a:rPr lang="de-AT" sz="2000" b="1" dirty="0"/>
              <a:t>Computerkenntnisse</a:t>
            </a:r>
            <a:r>
              <a:rPr lang="de-AT" sz="2000" dirty="0"/>
              <a:t> für Installation und Betreuung nötig</a:t>
            </a:r>
          </a:p>
          <a:p>
            <a:r>
              <a:rPr lang="de-AT" sz="2000" b="1" dirty="0"/>
              <a:t>Nicht hundertprozentig </a:t>
            </a:r>
            <a:r>
              <a:rPr lang="de-AT" sz="2000" dirty="0"/>
              <a:t>zuverlässig</a:t>
            </a:r>
          </a:p>
          <a:p>
            <a:r>
              <a:rPr lang="de-AT" sz="2000" dirty="0"/>
              <a:t>Filter können </a:t>
            </a:r>
            <a:r>
              <a:rPr lang="de-AT" sz="2000" b="1" dirty="0"/>
              <a:t>umgangen </a:t>
            </a:r>
            <a:r>
              <a:rPr lang="de-AT" sz="2000" dirty="0"/>
              <a:t>werden</a:t>
            </a:r>
          </a:p>
          <a:p>
            <a:r>
              <a:rPr lang="de-AT" sz="2000" dirty="0"/>
              <a:t>Daten aus E-Mails oder in Programmen werden </a:t>
            </a:r>
            <a:r>
              <a:rPr lang="de-AT" sz="2000" b="1" dirty="0"/>
              <a:t>nicht gefiltert</a:t>
            </a:r>
          </a:p>
          <a:p>
            <a:r>
              <a:rPr lang="de-AT" sz="2000" dirty="0"/>
              <a:t>Handys meist </a:t>
            </a:r>
            <a:r>
              <a:rPr lang="de-AT" sz="2000" b="1" dirty="0"/>
              <a:t>ungefiltert</a:t>
            </a:r>
          </a:p>
          <a:p>
            <a:r>
              <a:rPr lang="de-AT" sz="2000" b="1" dirty="0"/>
              <a:t>Filter schützen nur vor verstörenden Inhalten – nicht vor anderen Risiken!</a:t>
            </a:r>
          </a:p>
          <a:p>
            <a:r>
              <a:rPr lang="de-AT" sz="2000" b="1" dirty="0"/>
              <a:t>Kompetente</a:t>
            </a:r>
            <a:r>
              <a:rPr lang="de-AT" sz="2000" dirty="0"/>
              <a:t> Kinder sind sichere Kinder!</a:t>
            </a:r>
          </a:p>
        </p:txBody>
      </p:sp>
      <p:sp>
        <p:nvSpPr>
          <p:cNvPr id="7" name="Textfeld 6">
            <a:extLst>
              <a:ext uri="{FF2B5EF4-FFF2-40B4-BE49-F238E27FC236}">
                <a16:creationId xmlns:a16="http://schemas.microsoft.com/office/drawing/2014/main" id="{6760347A-336A-4EB8-9C92-DEEC3EF752AD}"/>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Nicht auf Filter verlassen</a:t>
            </a:r>
            <a:endParaRPr lang="de-AT" sz="1900" dirty="0">
              <a:latin typeface="+mj-lt"/>
            </a:endParaRPr>
          </a:p>
        </p:txBody>
      </p:sp>
    </p:spTree>
    <p:extLst>
      <p:ext uri="{BB962C8B-B14F-4D97-AF65-F5344CB8AC3E}">
        <p14:creationId xmlns:p14="http://schemas.microsoft.com/office/powerpoint/2010/main" val="2907622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755CFB8-14E7-6040-B977-5788B7A4C485}"/>
              </a:ext>
            </a:extLst>
          </p:cNvPr>
          <p:cNvSpPr txBox="1"/>
          <p:nvPr/>
        </p:nvSpPr>
        <p:spPr>
          <a:xfrm>
            <a:off x="6126827" y="6478587"/>
            <a:ext cx="3017173" cy="384721"/>
          </a:xfrm>
          <a:prstGeom prst="rect">
            <a:avLst/>
          </a:prstGeom>
          <a:noFill/>
        </p:spPr>
        <p:txBody>
          <a:bodyPr wrap="none" rtlCol="0">
            <a:spAutoFit/>
          </a:bodyPr>
          <a:lstStyle/>
          <a:p>
            <a:r>
              <a:rPr lang="de-DE" sz="1900" dirty="0">
                <a:latin typeface="Gill Sans MT" panose="020B0502020104020203" pitchFamily="34" charset="0"/>
              </a:rPr>
              <a:t>Digitale Geräte in der Nacht</a:t>
            </a:r>
          </a:p>
        </p:txBody>
      </p:sp>
      <p:pic>
        <p:nvPicPr>
          <p:cNvPr id="1026" name="Picture 2" descr="baby's black wooden crib with LED crib mobile">
            <a:extLst>
              <a:ext uri="{FF2B5EF4-FFF2-40B4-BE49-F238E27FC236}">
                <a16:creationId xmlns:a16="http://schemas.microsoft.com/office/drawing/2014/main" id="{0BEE8F70-7C8B-A34F-9922-51D0C2BBA3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81281"/>
            <a:ext cx="9144000" cy="6478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ACA4793-F529-443F-B15B-C7C14BC655DE}"/>
              </a:ext>
            </a:extLst>
          </p:cNvPr>
          <p:cNvSpPr txBox="1"/>
          <p:nvPr/>
        </p:nvSpPr>
        <p:spPr>
          <a:xfrm>
            <a:off x="7431672" y="6134259"/>
            <a:ext cx="171232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Bastien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Jaillot</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3126992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70F8D6-99EC-4D72-BA17-0EAA1972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5" y="1558343"/>
            <a:ext cx="7590970" cy="3741314"/>
          </a:xfrm>
          <a:prstGeom prst="rect">
            <a:avLst/>
          </a:prstGeom>
        </p:spPr>
      </p:pic>
      <p:sp>
        <p:nvSpPr>
          <p:cNvPr id="4" name="Textfeld 3">
            <a:extLst>
              <a:ext uri="{FF2B5EF4-FFF2-40B4-BE49-F238E27FC236}">
                <a16:creationId xmlns:a16="http://schemas.microsoft.com/office/drawing/2014/main" id="{67A00C85-BCBA-4D56-8539-9C64E234FFE9}"/>
              </a:ext>
            </a:extLst>
          </p:cNvPr>
          <p:cNvSpPr txBox="1"/>
          <p:nvPr/>
        </p:nvSpPr>
        <p:spPr>
          <a:xfrm>
            <a:off x="6126827" y="6473279"/>
            <a:ext cx="3017173" cy="384721"/>
          </a:xfrm>
          <a:prstGeom prst="rect">
            <a:avLst/>
          </a:prstGeom>
          <a:noFill/>
        </p:spPr>
        <p:txBody>
          <a:bodyPr wrap="none" rtlCol="0">
            <a:spAutoFit/>
          </a:bodyPr>
          <a:lstStyle/>
          <a:p>
            <a:r>
              <a:rPr lang="de-DE" sz="1900" dirty="0">
                <a:latin typeface="Gill Sans MT" panose="020B0502020104020203" pitchFamily="34" charset="0"/>
              </a:rPr>
              <a:t>Digitale Geräte in der Nacht</a:t>
            </a:r>
          </a:p>
        </p:txBody>
      </p:sp>
    </p:spTree>
    <p:extLst>
      <p:ext uri="{BB962C8B-B14F-4D97-AF65-F5344CB8AC3E}">
        <p14:creationId xmlns:p14="http://schemas.microsoft.com/office/powerpoint/2010/main" val="220101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34</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Recht am eigenen Bild</a:t>
            </a:r>
          </a:p>
          <a:p>
            <a:pPr algn="r"/>
            <a:endParaRPr lang="de-AT" sz="1900" dirty="0">
              <a:latin typeface="+mj-lt"/>
            </a:endParaRPr>
          </a:p>
        </p:txBody>
      </p:sp>
      <p:sp>
        <p:nvSpPr>
          <p:cNvPr id="2" name="Rechteck 1">
            <a:extLst>
              <a:ext uri="{FF2B5EF4-FFF2-40B4-BE49-F238E27FC236}">
                <a16:creationId xmlns:a16="http://schemas.microsoft.com/office/drawing/2014/main" id="{F108DD17-97FC-4065-AFF0-AF8FA004C6B2}"/>
              </a:ext>
            </a:extLst>
          </p:cNvPr>
          <p:cNvSpPr/>
          <p:nvPr/>
        </p:nvSpPr>
        <p:spPr>
          <a:xfrm>
            <a:off x="7874790" y="6151175"/>
            <a:ext cx="1281120" cy="246221"/>
          </a:xfrm>
          <a:prstGeom prst="rect">
            <a:avLst/>
          </a:prstGeom>
        </p:spPr>
        <p:txBody>
          <a:bodyPr wrap="none">
            <a:spAutoFit/>
          </a:bodyPr>
          <a:lstStyle/>
          <a:p>
            <a:r>
              <a:rPr lang="de-AT" sz="1000" dirty="0">
                <a:latin typeface="Gill Sans MT" panose="020B0502020104020203" pitchFamily="34" charset="0"/>
              </a:rPr>
              <a:t>Bild: Saferinternet.at </a:t>
            </a:r>
          </a:p>
        </p:txBody>
      </p:sp>
      <p:pic>
        <p:nvPicPr>
          <p:cNvPr id="7" name="Grafik 6" descr="Ein Bild, das Person, draußen, Himmel, Boden enthält.&#10;&#10;Automatisch generierte Beschreibung">
            <a:extLst>
              <a:ext uri="{FF2B5EF4-FFF2-40B4-BE49-F238E27FC236}">
                <a16:creationId xmlns:a16="http://schemas.microsoft.com/office/drawing/2014/main" id="{C547821A-B8F2-417F-906B-445BD091C4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5910" cy="6397396"/>
          </a:xfrm>
          <a:prstGeom prst="rect">
            <a:avLst/>
          </a:prstGeom>
        </p:spPr>
      </p:pic>
      <p:sp>
        <p:nvSpPr>
          <p:cNvPr id="4" name="Textfeld 3">
            <a:extLst>
              <a:ext uri="{FF2B5EF4-FFF2-40B4-BE49-F238E27FC236}">
                <a16:creationId xmlns:a16="http://schemas.microsoft.com/office/drawing/2014/main" id="{8D02A506-2D49-48EF-9E27-83339FD8BD53}"/>
              </a:ext>
            </a:extLst>
          </p:cNvPr>
          <p:cNvSpPr txBox="1"/>
          <p:nvPr/>
        </p:nvSpPr>
        <p:spPr>
          <a:xfrm>
            <a:off x="7874790" y="6171698"/>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3426610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F8FEDB-F24E-664F-ABAB-334F4B413ACD}"/>
              </a:ext>
            </a:extLst>
          </p:cNvPr>
          <p:cNvSpPr>
            <a:spLocks noGrp="1"/>
          </p:cNvSpPr>
          <p:nvPr>
            <p:ph idx="1"/>
          </p:nvPr>
        </p:nvSpPr>
        <p:spPr>
          <a:xfrm>
            <a:off x="475024" y="1394801"/>
            <a:ext cx="7886700" cy="2476159"/>
          </a:xfrm>
        </p:spPr>
        <p:txBody>
          <a:bodyPr/>
          <a:lstStyle/>
          <a:p>
            <a:r>
              <a:rPr lang="de-DE" dirty="0"/>
              <a:t>Keine nachteiligen Bilder von anderen veröffentlichen</a:t>
            </a:r>
          </a:p>
          <a:p>
            <a:r>
              <a:rPr lang="de-DE" dirty="0"/>
              <a:t>Die Zukunft der Kinder mitbedenken: werden sich andere Kinder über das Bild einmal lustig machen?</a:t>
            </a:r>
          </a:p>
          <a:p>
            <a:r>
              <a:rPr lang="de-DE" dirty="0"/>
              <a:t>Keine Bilder von nackten Kindern</a:t>
            </a:r>
          </a:p>
          <a:p>
            <a:r>
              <a:rPr lang="de-DE" dirty="0"/>
              <a:t>Kinder fragen und „Nein“ auch respektieren</a:t>
            </a:r>
          </a:p>
          <a:p>
            <a:pPr lvl="1"/>
            <a:r>
              <a:rPr lang="de-DE" dirty="0"/>
              <a:t>Nur so können Kinder lernen, dass ein nein auch was gilt</a:t>
            </a:r>
          </a:p>
        </p:txBody>
      </p:sp>
      <p:sp>
        <p:nvSpPr>
          <p:cNvPr id="4" name="Textfeld 3">
            <a:extLst>
              <a:ext uri="{FF2B5EF4-FFF2-40B4-BE49-F238E27FC236}">
                <a16:creationId xmlns:a16="http://schemas.microsoft.com/office/drawing/2014/main" id="{0267BFF3-6341-164B-93E0-B7B4CE836ACC}"/>
              </a:ext>
            </a:extLst>
          </p:cNvPr>
          <p:cNvSpPr txBox="1"/>
          <p:nvPr/>
        </p:nvSpPr>
        <p:spPr>
          <a:xfrm>
            <a:off x="6771235" y="6473279"/>
            <a:ext cx="2372765" cy="384721"/>
          </a:xfrm>
          <a:prstGeom prst="rect">
            <a:avLst/>
          </a:prstGeom>
          <a:noFill/>
        </p:spPr>
        <p:txBody>
          <a:bodyPr wrap="none" rtlCol="0">
            <a:spAutoFit/>
          </a:bodyPr>
          <a:lstStyle/>
          <a:p>
            <a:r>
              <a:rPr lang="de-DE" sz="1900" dirty="0">
                <a:latin typeface="Gill Sans MT" panose="020B0502020104020203" pitchFamily="34" charset="0"/>
              </a:rPr>
              <a:t>Recht am eigenen Bild</a:t>
            </a:r>
          </a:p>
        </p:txBody>
      </p:sp>
    </p:spTree>
    <p:extLst>
      <p:ext uri="{BB962C8B-B14F-4D97-AF65-F5344CB8AC3E}">
        <p14:creationId xmlns:p14="http://schemas.microsoft.com/office/powerpoint/2010/main" val="1882785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ueve Meses!!!">
            <a:extLst>
              <a:ext uri="{FF2B5EF4-FFF2-40B4-BE49-F238E27FC236}">
                <a16:creationId xmlns:a16="http://schemas.microsoft.com/office/drawing/2014/main" id="{9D95376A-15CB-E744-AC03-42A8B6E78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12"/>
          <a:stretch/>
        </p:blipFill>
        <p:spPr bwMode="auto">
          <a:xfrm>
            <a:off x="1" y="0"/>
            <a:ext cx="9144000" cy="646906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B5D8065-A745-0246-9581-E37B76D20DD1}"/>
              </a:ext>
            </a:extLst>
          </p:cNvPr>
          <p:cNvSpPr txBox="1"/>
          <p:nvPr/>
        </p:nvSpPr>
        <p:spPr>
          <a:xfrm>
            <a:off x="6839668" y="6103779"/>
            <a:ext cx="3801035" cy="246221"/>
          </a:xfrm>
          <a:prstGeom prst="rect">
            <a:avLst/>
          </a:prstGeom>
          <a:noFill/>
        </p:spPr>
        <p:txBody>
          <a:bodyPr wrap="square" rtlCol="0">
            <a:spAutoFit/>
          </a:bodyPr>
          <a:lstStyle/>
          <a:p>
            <a:r>
              <a:rPr lang="de-AT" sz="1000" dirty="0">
                <a:latin typeface="Gill Sans MT" panose="020B0502020104020203" pitchFamily="34" charset="0"/>
              </a:rPr>
              <a:t>Bild: CC BY 2.0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JORGE RAVINES </a:t>
            </a:r>
            <a:r>
              <a:rPr lang="de-DE" sz="1000" dirty="0">
                <a:latin typeface="Gill Sans MT" panose="020B0502020104020203" pitchFamily="34" charset="0"/>
              </a:rPr>
              <a:t>/ </a:t>
            </a:r>
            <a:r>
              <a:rPr lang="de-DE" sz="1000" dirty="0" err="1">
                <a:latin typeface="Gill Sans MT" panose="020B0502020104020203" pitchFamily="34" charset="0"/>
              </a:rPr>
              <a:t>flickr</a:t>
            </a:r>
            <a:r>
              <a:rPr lang="de-DE" sz="1000" dirty="0">
                <a:latin typeface="Gill Sans MT" panose="020B0502020104020203" pitchFamily="34" charset="0"/>
              </a:rPr>
              <a:t> </a:t>
            </a:r>
          </a:p>
        </p:txBody>
      </p:sp>
      <p:sp>
        <p:nvSpPr>
          <p:cNvPr id="4" name="Textfeld 3">
            <a:extLst>
              <a:ext uri="{FF2B5EF4-FFF2-40B4-BE49-F238E27FC236}">
                <a16:creationId xmlns:a16="http://schemas.microsoft.com/office/drawing/2014/main" id="{DD059F88-CFDE-4E69-A841-C058CE77AEF4}"/>
              </a:ext>
            </a:extLst>
          </p:cNvPr>
          <p:cNvSpPr txBox="1"/>
          <p:nvPr/>
        </p:nvSpPr>
        <p:spPr>
          <a:xfrm>
            <a:off x="6106758" y="6469062"/>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Tree>
    <p:extLst>
      <p:ext uri="{BB962C8B-B14F-4D97-AF65-F5344CB8AC3E}">
        <p14:creationId xmlns:p14="http://schemas.microsoft.com/office/powerpoint/2010/main" val="1906593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B1541C5-A1D5-4EFF-BFFA-B63946447867}"/>
              </a:ext>
            </a:extLst>
          </p:cNvPr>
          <p:cNvSpPr txBox="1"/>
          <p:nvPr/>
        </p:nvSpPr>
        <p:spPr>
          <a:xfrm>
            <a:off x="6106758" y="6469062"/>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pic>
        <p:nvPicPr>
          <p:cNvPr id="4" name="Grafik 3" descr="Ein Bild, das Gerät enthält.&#10;&#10;Automatisch generierte Beschreibung">
            <a:extLst>
              <a:ext uri="{FF2B5EF4-FFF2-40B4-BE49-F238E27FC236}">
                <a16:creationId xmlns:a16="http://schemas.microsoft.com/office/drawing/2014/main" id="{0812BE32-23B2-4CE7-91C9-E08EB0E612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93366" y="736684"/>
            <a:ext cx="4357267" cy="5384631"/>
          </a:xfrm>
          <a:prstGeom prst="rect">
            <a:avLst/>
          </a:prstGeom>
        </p:spPr>
      </p:pic>
    </p:spTree>
    <p:extLst>
      <p:ext uri="{BB962C8B-B14F-4D97-AF65-F5344CB8AC3E}">
        <p14:creationId xmlns:p14="http://schemas.microsoft.com/office/powerpoint/2010/main" val="769478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deinkindauchnicht.org/img/campaign/deinkindauchnicht_3.jpg">
            <a:extLst>
              <a:ext uri="{FF2B5EF4-FFF2-40B4-BE49-F238E27FC236}">
                <a16:creationId xmlns:a16="http://schemas.microsoft.com/office/drawing/2014/main" id="{C8FB8016-1D50-764D-9EBF-C0CB3E4509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43" y="1207265"/>
            <a:ext cx="3886571" cy="38928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deinkindauchnicht.org/img/campaign/deinkindauchnicht_4.jpg">
            <a:extLst>
              <a:ext uri="{FF2B5EF4-FFF2-40B4-BE49-F238E27FC236}">
                <a16:creationId xmlns:a16="http://schemas.microsoft.com/office/drawing/2014/main" id="{906357C8-E810-E049-A43D-BFF054CB5A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7384" y="1207265"/>
            <a:ext cx="3886571" cy="3892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9094859-120C-A940-A6FA-01A3416C204E}"/>
              </a:ext>
            </a:extLst>
          </p:cNvPr>
          <p:cNvSpPr txBox="1"/>
          <p:nvPr/>
        </p:nvSpPr>
        <p:spPr>
          <a:xfrm>
            <a:off x="6106758" y="6432639"/>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
        <p:nvSpPr>
          <p:cNvPr id="3" name="Rechteck 2">
            <a:extLst>
              <a:ext uri="{FF2B5EF4-FFF2-40B4-BE49-F238E27FC236}">
                <a16:creationId xmlns:a16="http://schemas.microsoft.com/office/drawing/2014/main" id="{560D3FD6-BD6E-45D7-8EA5-242D92F23AB9}"/>
              </a:ext>
            </a:extLst>
          </p:cNvPr>
          <p:cNvSpPr/>
          <p:nvPr/>
        </p:nvSpPr>
        <p:spPr>
          <a:xfrm>
            <a:off x="1971576" y="4853923"/>
            <a:ext cx="2411238" cy="246221"/>
          </a:xfrm>
          <a:prstGeom prst="rect">
            <a:avLst/>
          </a:prstGeom>
        </p:spPr>
        <p:txBody>
          <a:bodyPr wrap="none">
            <a:spAutoFit/>
          </a:bodyPr>
          <a:lstStyle/>
          <a:p>
            <a:r>
              <a:rPr lang="de-AT" sz="1000" dirty="0">
                <a:latin typeface="Gill Sans MT" panose="020B0502020104020203" pitchFamily="34" charset="0"/>
              </a:rPr>
              <a:t> Bild: </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a:t>
            </a:r>
            <a:r>
              <a:rPr lang="de-AT" sz="1000" dirty="0" err="1">
                <a:latin typeface="Gill Sans MT" panose="020B0502020104020203" pitchFamily="34" charset="0"/>
                <a:hlinkClick r:id="rId5">
                  <a:extLst>
                    <a:ext uri="{A12FA001-AC4F-418D-AE19-62706E023703}">
                      <ahyp:hlinkClr xmlns:ahyp="http://schemas.microsoft.com/office/drawing/2018/hyperlinkcolor" val="tx"/>
                    </a:ext>
                  </a:extLst>
                </a:hlinkClick>
              </a:rPr>
              <a:t>DeinKindAuchNicht</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latin typeface="Gill Sans MT" panose="020B0502020104020203" pitchFamily="34" charset="0"/>
              </a:rPr>
              <a:t>/ </a:t>
            </a:r>
            <a:r>
              <a:rPr lang="de-AT" sz="1000" dirty="0" err="1">
                <a:latin typeface="Gill Sans MT" panose="020B0502020104020203" pitchFamily="34" charset="0"/>
              </a:rPr>
              <a:t>Toyah</a:t>
            </a:r>
            <a:r>
              <a:rPr lang="de-AT" sz="1000" dirty="0">
                <a:latin typeface="Gill Sans MT" panose="020B0502020104020203" pitchFamily="34" charset="0"/>
              </a:rPr>
              <a:t> </a:t>
            </a:r>
            <a:r>
              <a:rPr lang="de-AT" sz="1000" dirty="0" err="1">
                <a:latin typeface="Gill Sans MT" panose="020B0502020104020203" pitchFamily="34" charset="0"/>
              </a:rPr>
              <a:t>Diebel</a:t>
            </a:r>
            <a:endParaRPr lang="de-AT" sz="1000" dirty="0">
              <a:latin typeface="Gill Sans MT" panose="020B0502020104020203" pitchFamily="34" charset="0"/>
            </a:endParaRPr>
          </a:p>
        </p:txBody>
      </p:sp>
      <p:sp>
        <p:nvSpPr>
          <p:cNvPr id="4" name="Rechteck 3">
            <a:extLst>
              <a:ext uri="{FF2B5EF4-FFF2-40B4-BE49-F238E27FC236}">
                <a16:creationId xmlns:a16="http://schemas.microsoft.com/office/drawing/2014/main" id="{F80BB3A4-D486-4792-B589-04DC5DA576C4}"/>
              </a:ext>
            </a:extLst>
          </p:cNvPr>
          <p:cNvSpPr/>
          <p:nvPr/>
        </p:nvSpPr>
        <p:spPr>
          <a:xfrm>
            <a:off x="6419760" y="4853922"/>
            <a:ext cx="2411238" cy="246221"/>
          </a:xfrm>
          <a:prstGeom prst="rect">
            <a:avLst/>
          </a:prstGeom>
        </p:spPr>
        <p:txBody>
          <a:bodyPr wrap="none">
            <a:spAutoFit/>
          </a:bodyPr>
          <a:lstStyle/>
          <a:p>
            <a:r>
              <a:rPr lang="de-AT" sz="1000" dirty="0">
                <a:latin typeface="Gill Sans MT" panose="020B0502020104020203" pitchFamily="34" charset="0"/>
              </a:rPr>
              <a:t> Bild: </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a:t>
            </a:r>
            <a:r>
              <a:rPr lang="de-AT" sz="1000" dirty="0" err="1">
                <a:latin typeface="Gill Sans MT" panose="020B0502020104020203" pitchFamily="34" charset="0"/>
                <a:hlinkClick r:id="rId5">
                  <a:extLst>
                    <a:ext uri="{A12FA001-AC4F-418D-AE19-62706E023703}">
                      <ahyp:hlinkClr xmlns:ahyp="http://schemas.microsoft.com/office/drawing/2018/hyperlinkcolor" val="tx"/>
                    </a:ext>
                  </a:extLst>
                </a:hlinkClick>
              </a:rPr>
              <a:t>DeinKindAuchNicht</a:t>
            </a:r>
            <a:r>
              <a:rPr lang="de-AT" sz="1000" dirty="0">
                <a:latin typeface="Gill Sans MT" panose="020B0502020104020203" pitchFamily="34" charset="0"/>
                <a:hlinkClick r:id="rId5">
                  <a:extLst>
                    <a:ext uri="{A12FA001-AC4F-418D-AE19-62706E023703}">
                      <ahyp:hlinkClr xmlns:ahyp="http://schemas.microsoft.com/office/drawing/2018/hyperlinkcolor" val="tx"/>
                    </a:ext>
                  </a:extLst>
                </a:hlinkClick>
              </a:rPr>
              <a:t> </a:t>
            </a:r>
            <a:r>
              <a:rPr lang="de-AT" sz="1000" dirty="0">
                <a:latin typeface="Gill Sans MT" panose="020B0502020104020203" pitchFamily="34" charset="0"/>
              </a:rPr>
              <a:t>/ </a:t>
            </a:r>
            <a:r>
              <a:rPr lang="de-AT" sz="1000" dirty="0" err="1">
                <a:latin typeface="Gill Sans MT" panose="020B0502020104020203" pitchFamily="34" charset="0"/>
              </a:rPr>
              <a:t>Toyah</a:t>
            </a:r>
            <a:r>
              <a:rPr lang="de-AT" sz="1000" dirty="0">
                <a:latin typeface="Gill Sans MT" panose="020B0502020104020203" pitchFamily="34" charset="0"/>
              </a:rPr>
              <a:t> </a:t>
            </a:r>
            <a:r>
              <a:rPr lang="de-AT" sz="1000" dirty="0" err="1">
                <a:latin typeface="Gill Sans MT" panose="020B0502020104020203" pitchFamily="34" charset="0"/>
              </a:rPr>
              <a:t>Diebel</a:t>
            </a:r>
            <a:endParaRPr lang="de-AT" sz="1000" dirty="0">
              <a:latin typeface="Gill Sans MT" panose="020B0502020104020203" pitchFamily="34" charset="0"/>
            </a:endParaRPr>
          </a:p>
        </p:txBody>
      </p:sp>
    </p:spTree>
    <p:extLst>
      <p:ext uri="{BB962C8B-B14F-4D97-AF65-F5344CB8AC3E}">
        <p14:creationId xmlns:p14="http://schemas.microsoft.com/office/powerpoint/2010/main" val="2440526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94D2F27-073F-DE4A-80C5-950C3D34B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81" y="0"/>
            <a:ext cx="4729655" cy="6306207"/>
          </a:xfrm>
          <a:prstGeom prst="rect">
            <a:avLst/>
          </a:prstGeom>
        </p:spPr>
      </p:pic>
      <p:pic>
        <p:nvPicPr>
          <p:cNvPr id="5" name="Grafik 4" descr="Ein Bild, das Zeitung, Text, Person enthält.&#10;&#10;Automatisch generierte Beschreibung">
            <a:extLst>
              <a:ext uri="{FF2B5EF4-FFF2-40B4-BE49-F238E27FC236}">
                <a16:creationId xmlns:a16="http://schemas.microsoft.com/office/drawing/2014/main" id="{31F73AA8-E835-3442-B2D9-CAC469B2E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637" y="1545021"/>
            <a:ext cx="4202536" cy="3878317"/>
          </a:xfrm>
          <a:prstGeom prst="rect">
            <a:avLst/>
          </a:prstGeom>
        </p:spPr>
      </p:pic>
      <p:sp>
        <p:nvSpPr>
          <p:cNvPr id="4" name="Textfeld 3">
            <a:extLst>
              <a:ext uri="{FF2B5EF4-FFF2-40B4-BE49-F238E27FC236}">
                <a16:creationId xmlns:a16="http://schemas.microsoft.com/office/drawing/2014/main" id="{3BE3D3BB-4DEA-4709-BFD6-270CECBBC010}"/>
              </a:ext>
            </a:extLst>
          </p:cNvPr>
          <p:cNvSpPr txBox="1"/>
          <p:nvPr/>
        </p:nvSpPr>
        <p:spPr>
          <a:xfrm>
            <a:off x="6106758" y="6473279"/>
            <a:ext cx="3037242" cy="384721"/>
          </a:xfrm>
          <a:prstGeom prst="rect">
            <a:avLst/>
          </a:prstGeom>
          <a:noFill/>
        </p:spPr>
        <p:txBody>
          <a:bodyPr wrap="none" rtlCol="0">
            <a:spAutoFit/>
          </a:bodyPr>
          <a:lstStyle/>
          <a:p>
            <a:r>
              <a:rPr lang="de-DE" sz="1900" dirty="0">
                <a:latin typeface="Gill Sans MT" panose="020B0502020104020203" pitchFamily="34" charset="0"/>
              </a:rPr>
              <a:t>Kinderfotos ins Netz stellen?</a:t>
            </a:r>
          </a:p>
        </p:txBody>
      </p:sp>
    </p:spTree>
    <p:extLst>
      <p:ext uri="{BB962C8B-B14F-4D97-AF65-F5344CB8AC3E}">
        <p14:creationId xmlns:p14="http://schemas.microsoft.com/office/powerpoint/2010/main" val="358023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Einstieg beginnt früh</a:t>
            </a:r>
          </a:p>
        </p:txBody>
      </p:sp>
      <p:pic>
        <p:nvPicPr>
          <p:cNvPr id="4" name="Grafik 3">
            <a:extLst>
              <a:ext uri="{FF2B5EF4-FFF2-40B4-BE49-F238E27FC236}">
                <a16:creationId xmlns:a16="http://schemas.microsoft.com/office/drawing/2014/main" id="{15870782-E28B-4AA8-8DAC-24BD8D616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390968"/>
          </a:xfrm>
          <a:prstGeom prst="rect">
            <a:avLst/>
          </a:prstGeom>
        </p:spPr>
      </p:pic>
      <p:sp>
        <p:nvSpPr>
          <p:cNvPr id="2" name="Rechteck 1">
            <a:extLst>
              <a:ext uri="{FF2B5EF4-FFF2-40B4-BE49-F238E27FC236}">
                <a16:creationId xmlns:a16="http://schemas.microsoft.com/office/drawing/2014/main" id="{642FC655-A36F-4A7F-A745-0121B64105B1}"/>
              </a:ext>
            </a:extLst>
          </p:cNvPr>
          <p:cNvSpPr/>
          <p:nvPr/>
        </p:nvSpPr>
        <p:spPr>
          <a:xfrm>
            <a:off x="7283302" y="5867748"/>
            <a:ext cx="1860698" cy="523220"/>
          </a:xfrm>
          <a:prstGeom prst="rect">
            <a:avLst/>
          </a:prstGeom>
        </p:spPr>
        <p:txBody>
          <a:bodyPr wrap="square">
            <a:spAutoFit/>
          </a:bodyPr>
          <a:lstStyle/>
          <a:p>
            <a:pPr lvl="0" defTabSz="914400">
              <a:defRPr/>
            </a:pPr>
            <a:endParaRPr lang="de-AT" dirty="0"/>
          </a:p>
          <a:p>
            <a:pPr lvl="0" defTabSz="914400">
              <a:defRPr/>
            </a:pPr>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Hal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Gatewood</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2574942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727" y="238783"/>
            <a:ext cx="2832246" cy="2851297"/>
          </a:xfrm>
          <a:prstGeom prst="rect">
            <a:avLst/>
          </a:prstGeom>
        </p:spPr>
      </p:pic>
      <p:pic>
        <p:nvPicPr>
          <p:cNvPr id="6" name="Bild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7439" y="3014750"/>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98705" y="138951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382" y="3159332"/>
            <a:ext cx="1206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9238" y="425631"/>
            <a:ext cx="2432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7047" y="492050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88960" y="530132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11350" y="5146442"/>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650" y="3257732"/>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15953" y="70867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637" y="248940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47074" y="447651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05162" y="40637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1788" y="543513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44C3BB70-4024-4D5B-83B4-EEFB5FCBDF9B}"/>
              </a:ext>
            </a:extLst>
          </p:cNvPr>
          <p:cNvSpPr txBox="1"/>
          <p:nvPr/>
        </p:nvSpPr>
        <p:spPr>
          <a:xfrm>
            <a:off x="4147215" y="6463627"/>
            <a:ext cx="4997301" cy="677108"/>
          </a:xfrm>
          <a:prstGeom prst="rect">
            <a:avLst/>
          </a:prstGeom>
          <a:noFill/>
        </p:spPr>
        <p:txBody>
          <a:bodyPr wrap="square" rtlCol="0">
            <a:spAutoFit/>
          </a:bodyPr>
          <a:lstStyle/>
          <a:p>
            <a:pPr algn="r"/>
            <a:r>
              <a:rPr lang="de-AT" sz="1900" dirty="0">
                <a:latin typeface="Gill Sans MT" panose="020B0502020104020203" pitchFamily="34" charset="0"/>
              </a:rPr>
              <a:t>Kinderfotos auf WhatsApp?</a:t>
            </a:r>
          </a:p>
          <a:p>
            <a:pPr algn="r"/>
            <a:endParaRPr lang="de-AT" sz="1900" dirty="0">
              <a:latin typeface="+mj-lt"/>
            </a:endParaRPr>
          </a:p>
        </p:txBody>
      </p:sp>
    </p:spTree>
    <p:extLst>
      <p:ext uri="{BB962C8B-B14F-4D97-AF65-F5344CB8AC3E}">
        <p14:creationId xmlns:p14="http://schemas.microsoft.com/office/powerpoint/2010/main" val="2854965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41</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pic>
        <p:nvPicPr>
          <p:cNvPr id="5" name="Grafik 4">
            <a:extLst>
              <a:ext uri="{FF2B5EF4-FFF2-40B4-BE49-F238E27FC236}">
                <a16:creationId xmlns:a16="http://schemas.microsoft.com/office/drawing/2014/main" id="{E70EB9E0-70A6-496C-928C-F4BCD0488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46"/>
            <a:ext cx="9144001" cy="6438442"/>
          </a:xfrm>
          <a:prstGeom prst="rect">
            <a:avLst/>
          </a:prstGeom>
        </p:spPr>
      </p:pic>
      <p:sp>
        <p:nvSpPr>
          <p:cNvPr id="2" name="Rechteck 1">
            <a:extLst>
              <a:ext uri="{FF2B5EF4-FFF2-40B4-BE49-F238E27FC236}">
                <a16:creationId xmlns:a16="http://schemas.microsoft.com/office/drawing/2014/main" id="{CC462CC7-A8F1-4078-81CA-20742B6117CD}"/>
              </a:ext>
            </a:extLst>
          </p:cNvPr>
          <p:cNvSpPr/>
          <p:nvPr/>
        </p:nvSpPr>
        <p:spPr>
          <a:xfrm>
            <a:off x="7474953" y="6110129"/>
            <a:ext cx="166904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debowscyfoto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DE" altLang="de-DE" sz="10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598374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42</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3314700" y="6438442"/>
            <a:ext cx="5829299" cy="384721"/>
          </a:xfrm>
          <a:prstGeom prst="rect">
            <a:avLst/>
          </a:prstGeom>
          <a:noFill/>
        </p:spPr>
        <p:txBody>
          <a:bodyPr wrap="square" rtlCol="0">
            <a:spAutoFit/>
          </a:bodyPr>
          <a:lstStyle/>
          <a:p>
            <a:pPr algn="r"/>
            <a:r>
              <a:rPr lang="de-AT" sz="1900" dirty="0">
                <a:latin typeface="Gill Sans MT" panose="020B0502020104020203" pitchFamily="34" charset="0"/>
              </a:rPr>
              <a:t>Cyber-Mobbing</a:t>
            </a:r>
            <a:endParaRPr lang="de-AT" sz="1900" dirty="0">
              <a:latin typeface="+mj-lt"/>
            </a:endParaRPr>
          </a:p>
        </p:txBody>
      </p:sp>
      <p:sp>
        <p:nvSpPr>
          <p:cNvPr id="15" name="Rechteck 14">
            <a:extLst>
              <a:ext uri="{FF2B5EF4-FFF2-40B4-BE49-F238E27FC236}">
                <a16:creationId xmlns:a16="http://schemas.microsoft.com/office/drawing/2014/main" id="{5EA01E32-6D3F-4DA3-BCF4-2B8D47C296A0}"/>
              </a:ext>
            </a:extLst>
          </p:cNvPr>
          <p:cNvSpPr/>
          <p:nvPr/>
        </p:nvSpPr>
        <p:spPr>
          <a:xfrm>
            <a:off x="2105024" y="1547433"/>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Rede darüber!</a:t>
            </a:r>
          </a:p>
          <a:p>
            <a:r>
              <a:rPr lang="de-AT" dirty="0">
                <a:solidFill>
                  <a:schemeClr val="tx1"/>
                </a:solidFill>
                <a:latin typeface="Gill Sans MT" panose="020B0502020104020203" pitchFamily="34" charset="0"/>
              </a:rPr>
              <a:t>Vertrauensperson, 147 Rat auf Draht</a:t>
            </a:r>
          </a:p>
        </p:txBody>
      </p:sp>
      <p:sp>
        <p:nvSpPr>
          <p:cNvPr id="16" name="Rechteck 15">
            <a:extLst>
              <a:ext uri="{FF2B5EF4-FFF2-40B4-BE49-F238E27FC236}">
                <a16:creationId xmlns:a16="http://schemas.microsoft.com/office/drawing/2014/main" id="{0C0A53C0-BA7E-417A-B10B-0CA0C49B87E2}"/>
              </a:ext>
            </a:extLst>
          </p:cNvPr>
          <p:cNvSpPr/>
          <p:nvPr/>
        </p:nvSpPr>
        <p:spPr>
          <a:xfrm>
            <a:off x="2105023" y="2379970"/>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Sichere Beweise!</a:t>
            </a:r>
          </a:p>
          <a:p>
            <a:r>
              <a:rPr lang="de-AT" dirty="0">
                <a:solidFill>
                  <a:schemeClr val="tx1"/>
                </a:solidFill>
                <a:latin typeface="Gill Sans MT" panose="020B0502020104020203" pitchFamily="34" charset="0"/>
              </a:rPr>
              <a:t>Screenshots, Nachrichten speichern</a:t>
            </a:r>
          </a:p>
        </p:txBody>
      </p:sp>
      <p:sp>
        <p:nvSpPr>
          <p:cNvPr id="17" name="Rechteck 16">
            <a:extLst>
              <a:ext uri="{FF2B5EF4-FFF2-40B4-BE49-F238E27FC236}">
                <a16:creationId xmlns:a16="http://schemas.microsoft.com/office/drawing/2014/main" id="{94CFB39A-5CF7-49E4-B160-91A0FABCEB40}"/>
              </a:ext>
            </a:extLst>
          </p:cNvPr>
          <p:cNvSpPr/>
          <p:nvPr/>
        </p:nvSpPr>
        <p:spPr>
          <a:xfrm>
            <a:off x="2105024" y="3201316"/>
            <a:ext cx="3619501"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Bleib ruhig!</a:t>
            </a:r>
          </a:p>
          <a:p>
            <a:r>
              <a:rPr lang="de-AT" dirty="0">
                <a:solidFill>
                  <a:schemeClr val="tx1"/>
                </a:solidFill>
                <a:latin typeface="Gill Sans MT" panose="020B0502020104020203" pitchFamily="34" charset="0"/>
              </a:rPr>
              <a:t>Lass dich nicht provozieren</a:t>
            </a:r>
          </a:p>
        </p:txBody>
      </p:sp>
      <p:sp>
        <p:nvSpPr>
          <p:cNvPr id="18" name="Rechteck 17">
            <a:extLst>
              <a:ext uri="{FF2B5EF4-FFF2-40B4-BE49-F238E27FC236}">
                <a16:creationId xmlns:a16="http://schemas.microsoft.com/office/drawing/2014/main" id="{B9C05C6A-8982-4FBE-A013-51E75A88546A}"/>
              </a:ext>
            </a:extLst>
          </p:cNvPr>
          <p:cNvSpPr/>
          <p:nvPr/>
        </p:nvSpPr>
        <p:spPr>
          <a:xfrm>
            <a:off x="2105024" y="4049458"/>
            <a:ext cx="3619502" cy="676556"/>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Melde, wenn es zu viel wird! </a:t>
            </a:r>
          </a:p>
          <a:p>
            <a:r>
              <a:rPr lang="de-AT" dirty="0">
                <a:solidFill>
                  <a:schemeClr val="tx1"/>
                </a:solidFill>
                <a:latin typeface="Gill Sans MT" panose="020B0502020104020203" pitchFamily="34" charset="0"/>
              </a:rPr>
              <a:t>Betreiber, Behörden, Schule</a:t>
            </a:r>
          </a:p>
        </p:txBody>
      </p:sp>
    </p:spTree>
    <p:extLst>
      <p:ext uri="{BB962C8B-B14F-4D97-AF65-F5344CB8AC3E}">
        <p14:creationId xmlns:p14="http://schemas.microsoft.com/office/powerpoint/2010/main" val="278922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feld 12">
            <a:extLst>
              <a:ext uri="{FF2B5EF4-FFF2-40B4-BE49-F238E27FC236}">
                <a16:creationId xmlns:a16="http://schemas.microsoft.com/office/drawing/2014/main" id="{F39A4B59-35FA-4A55-92F1-71096A4CE9D1}"/>
              </a:ext>
            </a:extLst>
          </p:cNvPr>
          <p:cNvSpPr txBox="1">
            <a:spLocks noChangeArrowheads="1"/>
          </p:cNvSpPr>
          <p:nvPr/>
        </p:nvSpPr>
        <p:spPr bwMode="auto">
          <a:xfrm>
            <a:off x="6022975" y="6473825"/>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Miteinander streiten </a:t>
            </a:r>
            <a:endParaRPr lang="de-AT" altLang="de-DE" sz="1900" dirty="0">
              <a:solidFill>
                <a:schemeClr val="tx1"/>
              </a:solidFill>
              <a:latin typeface="Calibri Light" panose="020F0302020204030204" pitchFamily="34" charset="0"/>
            </a:endParaRPr>
          </a:p>
        </p:txBody>
      </p:sp>
      <p:pic>
        <p:nvPicPr>
          <p:cNvPr id="3" name="Grafik 2" descr="Ein Bild, das gelb, Hand, haltend, Frau enthält.&#10;&#10;Automatisch generierte Beschreibung">
            <a:extLst>
              <a:ext uri="{FF2B5EF4-FFF2-40B4-BE49-F238E27FC236}">
                <a16:creationId xmlns:a16="http://schemas.microsoft.com/office/drawing/2014/main" id="{87A5189B-3B5F-4715-BC44-03EBB445A2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23025"/>
          </a:xfrm>
          <a:prstGeom prst="rect">
            <a:avLst/>
          </a:prstGeom>
        </p:spPr>
      </p:pic>
      <p:sp>
        <p:nvSpPr>
          <p:cNvPr id="4" name="Textfeld 3">
            <a:extLst>
              <a:ext uri="{FF2B5EF4-FFF2-40B4-BE49-F238E27FC236}">
                <a16:creationId xmlns:a16="http://schemas.microsoft.com/office/drawing/2014/main" id="{D4E229D4-9FA9-41B7-B413-042C4EB580BC}"/>
              </a:ext>
            </a:extLst>
          </p:cNvPr>
          <p:cNvSpPr txBox="1"/>
          <p:nvPr/>
        </p:nvSpPr>
        <p:spPr>
          <a:xfrm>
            <a:off x="7607811" y="6115248"/>
            <a:ext cx="1583382"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falco</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C8F1FC5-7221-4D43-A6AB-0518646C5D43}"/>
              </a:ext>
            </a:extLst>
          </p:cNvPr>
          <p:cNvSpPr txBox="1"/>
          <p:nvPr/>
        </p:nvSpPr>
        <p:spPr>
          <a:xfrm>
            <a:off x="6154143" y="6473279"/>
            <a:ext cx="2989857" cy="384721"/>
          </a:xfrm>
          <a:prstGeom prst="rect">
            <a:avLst/>
          </a:prstGeom>
          <a:noFill/>
        </p:spPr>
        <p:txBody>
          <a:bodyPr wrap="none" rtlCol="0">
            <a:spAutoFit/>
          </a:bodyPr>
          <a:lstStyle/>
          <a:p>
            <a:r>
              <a:rPr lang="de-DE" sz="1900" dirty="0">
                <a:latin typeface="Gill Sans MT" panose="020B0502020104020203" pitchFamily="34" charset="0"/>
              </a:rPr>
              <a:t>Freundschaft und Geheimnis</a:t>
            </a:r>
          </a:p>
        </p:txBody>
      </p:sp>
      <p:pic>
        <p:nvPicPr>
          <p:cNvPr id="5" name="Picture 2" descr="girl in gray jacket whispering on boy's right ear">
            <a:extLst>
              <a:ext uri="{FF2B5EF4-FFF2-40B4-BE49-F238E27FC236}">
                <a16:creationId xmlns:a16="http://schemas.microsoft.com/office/drawing/2014/main" id="{CFB614D4-BF11-6B4A-B4B4-38AA5F9C6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31"/>
          <a:stretch/>
        </p:blipFill>
        <p:spPr bwMode="auto">
          <a:xfrm>
            <a:off x="0" y="0"/>
            <a:ext cx="9144001" cy="6410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90D18D3-9558-4292-9E30-91FAE13A3250}"/>
              </a:ext>
            </a:extLst>
          </p:cNvPr>
          <p:cNvSpPr txBox="1"/>
          <p:nvPr/>
        </p:nvSpPr>
        <p:spPr>
          <a:xfrm>
            <a:off x="7473351" y="6163897"/>
            <a:ext cx="167065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Annie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Spratt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040049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6559BCB-0742-DA4B-9B47-FED5318EEA96}"/>
              </a:ext>
            </a:extLst>
          </p:cNvPr>
          <p:cNvSpPr txBox="1"/>
          <p:nvPr/>
        </p:nvSpPr>
        <p:spPr>
          <a:xfrm>
            <a:off x="6880303" y="6473279"/>
            <a:ext cx="2263697" cy="384721"/>
          </a:xfrm>
          <a:prstGeom prst="rect">
            <a:avLst/>
          </a:prstGeom>
          <a:noFill/>
        </p:spPr>
        <p:txBody>
          <a:bodyPr wrap="none" rtlCol="0">
            <a:spAutoFit/>
          </a:bodyPr>
          <a:lstStyle/>
          <a:p>
            <a:r>
              <a:rPr lang="de-DE" sz="1900" dirty="0">
                <a:latin typeface="Gill Sans MT" panose="020B0502020104020203" pitchFamily="34" charset="0"/>
              </a:rPr>
              <a:t>„Das sag ich weiter!“</a:t>
            </a:r>
          </a:p>
        </p:txBody>
      </p:sp>
      <p:pic>
        <p:nvPicPr>
          <p:cNvPr id="7" name="Grafik 6">
            <a:extLst>
              <a:ext uri="{FF2B5EF4-FFF2-40B4-BE49-F238E27FC236}">
                <a16:creationId xmlns:a16="http://schemas.microsoft.com/office/drawing/2014/main" id="{4106B4F8-31BA-43EF-8F3B-50E520114B29}"/>
              </a:ext>
            </a:extLst>
          </p:cNvPr>
          <p:cNvPicPr>
            <a:picLocks noChangeAspect="1"/>
          </p:cNvPicPr>
          <p:nvPr/>
        </p:nvPicPr>
        <p:blipFill rotWithShape="1">
          <a:blip r:embed="rId3"/>
          <a:srcRect l="1884" t="5727" r="1275" b="6598"/>
          <a:stretch/>
        </p:blipFill>
        <p:spPr>
          <a:xfrm>
            <a:off x="523240" y="3307065"/>
            <a:ext cx="8097520" cy="2362201"/>
          </a:xfrm>
          <a:prstGeom prst="rect">
            <a:avLst/>
          </a:prstGeom>
        </p:spPr>
      </p:pic>
      <p:grpSp>
        <p:nvGrpSpPr>
          <p:cNvPr id="12" name="Gruppieren 11">
            <a:extLst>
              <a:ext uri="{FF2B5EF4-FFF2-40B4-BE49-F238E27FC236}">
                <a16:creationId xmlns:a16="http://schemas.microsoft.com/office/drawing/2014/main" id="{2225808D-625D-4E94-B95B-4E9CA02D6BFF}"/>
              </a:ext>
            </a:extLst>
          </p:cNvPr>
          <p:cNvGrpSpPr/>
          <p:nvPr/>
        </p:nvGrpSpPr>
        <p:grpSpPr>
          <a:xfrm>
            <a:off x="-26443" y="899214"/>
            <a:ext cx="9170443" cy="1918448"/>
            <a:chOff x="-26443" y="183425"/>
            <a:chExt cx="9170443" cy="1918448"/>
          </a:xfrm>
        </p:grpSpPr>
        <p:sp>
          <p:nvSpPr>
            <p:cNvPr id="4" name="Pfeil nach links und rechts 3">
              <a:extLst>
                <a:ext uri="{FF2B5EF4-FFF2-40B4-BE49-F238E27FC236}">
                  <a16:creationId xmlns:a16="http://schemas.microsoft.com/office/drawing/2014/main" id="{104FC3C8-A95B-2F4A-81EF-468066CAB20B}"/>
                </a:ext>
              </a:extLst>
            </p:cNvPr>
            <p:cNvSpPr/>
            <p:nvPr/>
          </p:nvSpPr>
          <p:spPr>
            <a:xfrm>
              <a:off x="1524000" y="183425"/>
              <a:ext cx="6096000" cy="1918448"/>
            </a:xfrm>
            <a:prstGeom prst="lef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900" dirty="0" err="1">
                <a:solidFill>
                  <a:schemeClr val="tx1"/>
                </a:solidFill>
                <a:latin typeface="Gill Sans MT" panose="020B0502020104020203" pitchFamily="34" charset="0"/>
              </a:endParaRPr>
            </a:p>
          </p:txBody>
        </p:sp>
        <p:sp>
          <p:nvSpPr>
            <p:cNvPr id="5" name="Textfeld 4">
              <a:extLst>
                <a:ext uri="{FF2B5EF4-FFF2-40B4-BE49-F238E27FC236}">
                  <a16:creationId xmlns:a16="http://schemas.microsoft.com/office/drawing/2014/main" id="{F8BAA23B-9E14-BC47-A1EC-122B07D91453}"/>
                </a:ext>
              </a:extLst>
            </p:cNvPr>
            <p:cNvSpPr txBox="1"/>
            <p:nvPr/>
          </p:nvSpPr>
          <p:spPr>
            <a:xfrm>
              <a:off x="1740179" y="950288"/>
              <a:ext cx="1973617" cy="384721"/>
            </a:xfrm>
            <a:prstGeom prst="rect">
              <a:avLst/>
            </a:prstGeom>
            <a:noFill/>
          </p:spPr>
          <p:txBody>
            <a:bodyPr wrap="none" rtlCol="0">
              <a:spAutoFit/>
            </a:bodyPr>
            <a:lstStyle/>
            <a:p>
              <a:r>
                <a:rPr lang="de-DE" sz="1900" dirty="0">
                  <a:latin typeface="Gill Sans MT" panose="020B0502020104020203" pitchFamily="34" charset="0"/>
                </a:rPr>
                <a:t>Gutes Geheimnis?</a:t>
              </a:r>
            </a:p>
          </p:txBody>
        </p:sp>
        <p:sp>
          <p:nvSpPr>
            <p:cNvPr id="6" name="Textfeld 5">
              <a:extLst>
                <a:ext uri="{FF2B5EF4-FFF2-40B4-BE49-F238E27FC236}">
                  <a16:creationId xmlns:a16="http://schemas.microsoft.com/office/drawing/2014/main" id="{46C560AE-A977-544E-B96F-E582D9EF6697}"/>
                </a:ext>
              </a:extLst>
            </p:cNvPr>
            <p:cNvSpPr txBox="1"/>
            <p:nvPr/>
          </p:nvSpPr>
          <p:spPr>
            <a:xfrm>
              <a:off x="4996318" y="950288"/>
              <a:ext cx="2411238" cy="384721"/>
            </a:xfrm>
            <a:prstGeom prst="rect">
              <a:avLst/>
            </a:prstGeom>
            <a:noFill/>
          </p:spPr>
          <p:txBody>
            <a:bodyPr wrap="none" rtlCol="0">
              <a:spAutoFit/>
            </a:bodyPr>
            <a:lstStyle/>
            <a:p>
              <a:r>
                <a:rPr lang="de-DE" sz="1900" dirty="0">
                  <a:latin typeface="Gill Sans MT" panose="020B0502020104020203" pitchFamily="34" charset="0"/>
                </a:rPr>
                <a:t>Schlechtes Geheimnis?</a:t>
              </a:r>
            </a:p>
          </p:txBody>
        </p:sp>
        <p:pic>
          <p:nvPicPr>
            <p:cNvPr id="9" name="Grafik 8" descr="Ein Bild, das Lampe enthält.&#10;&#10;Automatisch generierte Beschreibung">
              <a:extLst>
                <a:ext uri="{FF2B5EF4-FFF2-40B4-BE49-F238E27FC236}">
                  <a16:creationId xmlns:a16="http://schemas.microsoft.com/office/drawing/2014/main" id="{F923D996-1134-4502-A311-BEB9B406EE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43" y="361507"/>
              <a:ext cx="1648237" cy="1499191"/>
            </a:xfrm>
            <a:prstGeom prst="rect">
              <a:avLst/>
            </a:prstGeom>
          </p:spPr>
        </p:pic>
        <p:pic>
          <p:nvPicPr>
            <p:cNvPr id="11" name="Grafik 10" descr="Ein Bild, das Lampe, Zeichnung enthält.&#10;&#10;Automatisch generierte Beschreibung">
              <a:extLst>
                <a:ext uri="{FF2B5EF4-FFF2-40B4-BE49-F238E27FC236}">
                  <a16:creationId xmlns:a16="http://schemas.microsoft.com/office/drawing/2014/main" id="{8221CCBC-AEAF-4384-9B61-66074B418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77468" y="325077"/>
              <a:ext cx="1566532" cy="1497600"/>
            </a:xfrm>
            <a:prstGeom prst="rect">
              <a:avLst/>
            </a:prstGeom>
          </p:spPr>
        </p:pic>
      </p:grpSp>
    </p:spTree>
    <p:extLst>
      <p:ext uri="{BB962C8B-B14F-4D97-AF65-F5344CB8AC3E}">
        <p14:creationId xmlns:p14="http://schemas.microsoft.com/office/powerpoint/2010/main" val="407121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EF5632-64A1-4E04-AE20-55063E6D2F87}"/>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Miteinander streiten </a:t>
            </a:r>
            <a:endParaRPr lang="de-AT" sz="1900" dirty="0">
              <a:latin typeface="+mj-lt"/>
            </a:endParaRPr>
          </a:p>
        </p:txBody>
      </p:sp>
      <p:sp>
        <p:nvSpPr>
          <p:cNvPr id="2" name="Rechteck 1">
            <a:extLst>
              <a:ext uri="{FF2B5EF4-FFF2-40B4-BE49-F238E27FC236}">
                <a16:creationId xmlns:a16="http://schemas.microsoft.com/office/drawing/2014/main" id="{2F75A7F5-4245-4FCB-A39C-412C7E0773C4}"/>
              </a:ext>
            </a:extLst>
          </p:cNvPr>
          <p:cNvSpPr/>
          <p:nvPr/>
        </p:nvSpPr>
        <p:spPr>
          <a:xfrm>
            <a:off x="1685925" y="1476382"/>
            <a:ext cx="5772150" cy="3905236"/>
          </a:xfrm>
          <a:prstGeom prst="rect">
            <a:avLst/>
          </a:prstGeom>
        </p:spPr>
        <p:txBody>
          <a:bodyPr wrap="square">
            <a:spAutoFit/>
          </a:bodyPr>
          <a:lstStyle/>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Streitigkeiten </a:t>
            </a:r>
            <a:r>
              <a:rPr lang="de-AT" altLang="de-DE" sz="2400" b="1" dirty="0">
                <a:latin typeface="Gill Sans MT" panose="020B0502020104020203" pitchFamily="34" charset="0"/>
                <a:ea typeface="ＭＳ Ｐゴシック" panose="020B0600070205080204" pitchFamily="34" charset="-128"/>
              </a:rPr>
              <a:t>lösen</a:t>
            </a:r>
            <a:r>
              <a:rPr lang="de-AT" altLang="de-DE" sz="2400" dirty="0">
                <a:latin typeface="Gill Sans MT" panose="020B0502020104020203" pitchFamily="34" charset="0"/>
                <a:ea typeface="ＭＳ Ｐゴシック" panose="020B0600070205080204" pitchFamily="34" charset="-128"/>
              </a:rPr>
              <a:t>: Lernen, wie!</a:t>
            </a:r>
          </a:p>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Was </a:t>
            </a:r>
            <a:r>
              <a:rPr lang="de-AT" altLang="de-DE" sz="2400" b="1" dirty="0">
                <a:latin typeface="Gill Sans MT" panose="020B0502020104020203" pitchFamily="34" charset="0"/>
                <a:ea typeface="ＭＳ Ｐゴシック" panose="020B0600070205080204" pitchFamily="34" charset="-128"/>
              </a:rPr>
              <a:t>wissen</a:t>
            </a:r>
            <a:r>
              <a:rPr lang="de-AT" altLang="de-DE" sz="2400" dirty="0">
                <a:latin typeface="Gill Sans MT" panose="020B0502020104020203" pitchFamily="34" charset="0"/>
                <a:ea typeface="ＭＳ Ｐゴシック" panose="020B0600070205080204" pitchFamily="34" charset="-128"/>
              </a:rPr>
              <a:t> andere über mich? Im Internet, aber auch sonst…</a:t>
            </a:r>
          </a:p>
          <a:p>
            <a:pPr marL="285750" indent="-285750">
              <a:lnSpc>
                <a:spcPct val="150000"/>
              </a:lnSpc>
              <a:buClr>
                <a:srgbClr val="F39200"/>
              </a:buClr>
              <a:buFont typeface="Wingdings" panose="05000000000000000000" pitchFamily="2" charset="2"/>
              <a:buChar char="§"/>
            </a:pPr>
            <a:r>
              <a:rPr lang="de-AT" altLang="de-DE" sz="2400" b="1" dirty="0">
                <a:latin typeface="Gill Sans MT" panose="020B0502020104020203" pitchFamily="34" charset="0"/>
                <a:ea typeface="ＭＳ Ｐゴシック" panose="020B0600070205080204" pitchFamily="34" charset="-128"/>
              </a:rPr>
              <a:t>Kinder untereinander streiten lassen, </a:t>
            </a:r>
            <a:r>
              <a:rPr lang="de-AT" altLang="de-DE" sz="2400" dirty="0">
                <a:latin typeface="Gill Sans MT" panose="020B0502020104020203" pitchFamily="34" charset="0"/>
                <a:ea typeface="ＭＳ Ｐゴシック" panose="020B0600070205080204" pitchFamily="34" charset="-128"/>
              </a:rPr>
              <a:t>nicht immer sofort einmischen und lösen</a:t>
            </a:r>
            <a:endParaRPr lang="de-AT" altLang="de-DE" sz="2400" b="1" dirty="0">
              <a:latin typeface="Gill Sans MT" panose="020B0502020104020203" pitchFamily="34" charset="0"/>
              <a:ea typeface="ＭＳ Ｐゴシック" panose="020B0600070205080204" pitchFamily="34" charset="-128"/>
            </a:endParaRPr>
          </a:p>
          <a:p>
            <a:pPr marL="285750" indent="-285750">
              <a:lnSpc>
                <a:spcPct val="150000"/>
              </a:lnSpc>
              <a:buClr>
                <a:srgbClr val="F39200"/>
              </a:buClr>
              <a:buFont typeface="Wingdings" panose="05000000000000000000" pitchFamily="2" charset="2"/>
              <a:buChar char="§"/>
            </a:pPr>
            <a:r>
              <a:rPr lang="de-AT" altLang="de-DE" sz="2400" dirty="0">
                <a:latin typeface="Gill Sans MT" panose="020B0502020104020203" pitchFamily="34" charset="0"/>
                <a:ea typeface="ＭＳ Ｐゴシック" panose="020B0600070205080204" pitchFamily="34" charset="-128"/>
              </a:rPr>
              <a:t>Gute</a:t>
            </a:r>
            <a:r>
              <a:rPr lang="de-AT" altLang="de-DE" sz="2400" b="1" dirty="0">
                <a:latin typeface="Gill Sans MT" panose="020B0502020104020203" pitchFamily="34" charset="0"/>
                <a:ea typeface="ＭＳ Ｐゴシック" panose="020B0600070205080204" pitchFamily="34" charset="-128"/>
              </a:rPr>
              <a:t> </a:t>
            </a:r>
            <a:r>
              <a:rPr lang="de-AT" altLang="de-DE" sz="2400" b="1" dirty="0" err="1">
                <a:latin typeface="Gill Sans MT" panose="020B0502020104020203" pitchFamily="34" charset="0"/>
                <a:ea typeface="ＭＳ Ｐゴシック" panose="020B0600070205080204" pitchFamily="34" charset="-128"/>
              </a:rPr>
              <a:t>Konfiktlösungsstrategien</a:t>
            </a:r>
            <a:r>
              <a:rPr lang="de-AT" altLang="de-DE" sz="2400" b="1" dirty="0">
                <a:latin typeface="Gill Sans MT" panose="020B0502020104020203" pitchFamily="34" charset="0"/>
                <a:ea typeface="ＭＳ Ｐゴシック" panose="020B0600070205080204" pitchFamily="34" charset="-128"/>
              </a:rPr>
              <a:t> vorleben</a:t>
            </a:r>
          </a:p>
        </p:txBody>
      </p:sp>
    </p:spTree>
    <p:extLst>
      <p:ext uri="{BB962C8B-B14F-4D97-AF65-F5344CB8AC3E}">
        <p14:creationId xmlns:p14="http://schemas.microsoft.com/office/powerpoint/2010/main" val="1709256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A9896F7-259B-4A39-8BC3-5653BD603892}"/>
              </a:ext>
            </a:extLst>
          </p:cNvPr>
          <p:cNvSpPr txBox="1"/>
          <p:nvPr/>
        </p:nvSpPr>
        <p:spPr>
          <a:xfrm>
            <a:off x="6048472" y="6474247"/>
            <a:ext cx="3095527" cy="384721"/>
          </a:xfrm>
          <a:prstGeom prst="rect">
            <a:avLst/>
          </a:prstGeom>
          <a:noFill/>
        </p:spPr>
        <p:txBody>
          <a:bodyPr wrap="none" rtlCol="0">
            <a:spAutoFit/>
          </a:bodyPr>
          <a:lstStyle/>
          <a:p>
            <a:r>
              <a:rPr lang="de-DE" sz="1900" dirty="0">
                <a:latin typeface="Gill Sans MT" panose="020B0502020104020203" pitchFamily="34" charset="0"/>
              </a:rPr>
              <a:t>Wahr und Falsch im Internet?</a:t>
            </a:r>
          </a:p>
        </p:txBody>
      </p:sp>
      <p:pic>
        <p:nvPicPr>
          <p:cNvPr id="3" name="Grafik 2" descr="Ein Bild, das Tier, sitzend, legend, liegend enthält.&#10;&#10;Automatisch generierte Beschreibung">
            <a:extLst>
              <a:ext uri="{FF2B5EF4-FFF2-40B4-BE49-F238E27FC236}">
                <a16:creationId xmlns:a16="http://schemas.microsoft.com/office/drawing/2014/main" id="{1F13A8AB-E369-4255-9500-5B492B73E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0" cy="6462713"/>
          </a:xfrm>
          <a:prstGeom prst="rect">
            <a:avLst/>
          </a:prstGeom>
        </p:spPr>
      </p:pic>
      <p:sp>
        <p:nvSpPr>
          <p:cNvPr id="5" name="Textfeld 4">
            <a:extLst>
              <a:ext uri="{FF2B5EF4-FFF2-40B4-BE49-F238E27FC236}">
                <a16:creationId xmlns:a16="http://schemas.microsoft.com/office/drawing/2014/main" id="{1DF8531D-415B-464D-8CDC-98B44215C022}"/>
              </a:ext>
            </a:extLst>
          </p:cNvPr>
          <p:cNvSpPr txBox="1"/>
          <p:nvPr/>
        </p:nvSpPr>
        <p:spPr>
          <a:xfrm>
            <a:off x="7327477" y="6216492"/>
            <a:ext cx="1816523" cy="246221"/>
          </a:xfrm>
          <a:prstGeom prst="rect">
            <a:avLst/>
          </a:prstGeom>
          <a:noFill/>
        </p:spPr>
        <p:txBody>
          <a:bodyPr wrap="none" rtlCol="0">
            <a:spAutoFit/>
          </a:bodyPr>
          <a:lstStyle/>
          <a:p>
            <a:r>
              <a:rPr lang="de-DE"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r>
              <a:rPr lang="de-DE" sz="1000" dirty="0">
                <a:solidFill>
                  <a:schemeClr val="bg1"/>
                </a:solidFill>
                <a:latin typeface="Gill Sans MT" panose="020B0502020104020203" pitchFamily="34" charset="0"/>
              </a:rPr>
              <a:t> </a:t>
            </a:r>
          </a:p>
        </p:txBody>
      </p:sp>
    </p:spTree>
    <p:extLst>
      <p:ext uri="{BB962C8B-B14F-4D97-AF65-F5344CB8AC3E}">
        <p14:creationId xmlns:p14="http://schemas.microsoft.com/office/powerpoint/2010/main" val="2657361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Sprechblase: rechteckig mit abgerundeten Ecken 11">
            <a:extLst>
              <a:ext uri="{FF2B5EF4-FFF2-40B4-BE49-F238E27FC236}">
                <a16:creationId xmlns:a16="http://schemas.microsoft.com/office/drawing/2014/main" id="{30578F50-068C-4778-9BA4-C90081603EE9}"/>
              </a:ext>
            </a:extLst>
          </p:cNvPr>
          <p:cNvSpPr/>
          <p:nvPr/>
        </p:nvSpPr>
        <p:spPr>
          <a:xfrm>
            <a:off x="5577840" y="4246880"/>
            <a:ext cx="3291841" cy="1686560"/>
          </a:xfrm>
          <a:prstGeom prst="wedgeRoundRectCallout">
            <a:avLst>
              <a:gd name="adj1" fmla="val -43414"/>
              <a:gd name="adj2" fmla="val -77687"/>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Üben Sie regelmäßig im Alltag!</a:t>
            </a:r>
          </a:p>
          <a:p>
            <a:pPr algn="ctr"/>
            <a:r>
              <a:rPr lang="de-AT" dirty="0">
                <a:solidFill>
                  <a:schemeClr val="tx1"/>
                </a:solidFill>
              </a:rPr>
              <a:t>Damit Informationskompetenz zur Routine wird, braucht es Wiederholung.</a:t>
            </a:r>
          </a:p>
        </p:txBody>
      </p:sp>
      <p:sp>
        <p:nvSpPr>
          <p:cNvPr id="2" name="Rechteck 1">
            <a:extLst>
              <a:ext uri="{FF2B5EF4-FFF2-40B4-BE49-F238E27FC236}">
                <a16:creationId xmlns:a16="http://schemas.microsoft.com/office/drawing/2014/main" id="{428BB7C2-BC29-4569-BDA0-CBD0C8EA9BA2}"/>
              </a:ext>
            </a:extLst>
          </p:cNvPr>
          <p:cNvSpPr/>
          <p:nvPr/>
        </p:nvSpPr>
        <p:spPr>
          <a:xfrm>
            <a:off x="766762" y="1847528"/>
            <a:ext cx="7610475" cy="2308324"/>
          </a:xfrm>
          <a:prstGeom prst="rect">
            <a:avLst/>
          </a:prstGeom>
        </p:spPr>
        <p:txBody>
          <a:bodyPr wrap="square">
            <a:spAutoFit/>
          </a:bodyPr>
          <a:lstStyle/>
          <a:p>
            <a:pPr>
              <a:defRPr/>
            </a:pPr>
            <a:r>
              <a:rPr lang="de-AT" altLang="de-DE" dirty="0">
                <a:latin typeface="Gill Sans MT" panose="020B0502020104020203" pitchFamily="34" charset="0"/>
                <a:ea typeface="ＭＳ Ｐゴシック" pitchFamily="34" charset="-128"/>
                <a:cs typeface="Arial" charset="0"/>
              </a:rPr>
              <a:t>Üben Sie mit Ihrem Kind, Informationen aus dem Internet zu hinterfragen:</a:t>
            </a:r>
          </a:p>
          <a:p>
            <a:pPr>
              <a:defRPr/>
            </a:pPr>
            <a:endParaRPr lang="de-AT" altLang="de-DE" dirty="0">
              <a:latin typeface="Gill Sans MT" panose="020B0502020104020203" pitchFamily="34" charset="0"/>
              <a:ea typeface="ＭＳ Ｐゴシック" pitchFamily="34" charset="-128"/>
              <a:cs typeface="Arial" charset="0"/>
            </a:endParaRP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Warum</a:t>
            </a:r>
            <a:r>
              <a:rPr lang="de-AT" altLang="de-DE" dirty="0">
                <a:latin typeface="Gill Sans MT" panose="020B0502020104020203" pitchFamily="34" charset="0"/>
                <a:ea typeface="ＭＳ Ｐゴシック" pitchFamily="34" charset="-128"/>
                <a:cs typeface="Arial" charset="0"/>
              </a:rPr>
              <a:t> wird das geschrieben? Hintergründe,  Autor, Zweck</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soll das glauben? Zielgruppe, die angesprochen werden soll</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Wozu</a:t>
            </a:r>
            <a:r>
              <a:rPr lang="de-AT" altLang="de-DE" dirty="0">
                <a:latin typeface="Gill Sans MT" panose="020B0502020104020203" pitchFamily="34" charset="0"/>
                <a:ea typeface="ＭＳ Ｐゴシック" pitchFamily="34" charset="-128"/>
                <a:cs typeface="Arial" charset="0"/>
              </a:rPr>
              <a:t> wird das geschrieben? Welcher Zweck? Interessen der Herausgeber?</a:t>
            </a:r>
          </a:p>
          <a:p>
            <a:pPr marL="286150" indent="-286150">
              <a:buClr>
                <a:srgbClr val="F39200"/>
              </a:buClr>
              <a:buFont typeface="Wingdings" panose="05000000000000000000" pitchFamily="2" charset="2"/>
              <a:buChar char="§"/>
              <a:defRPr/>
            </a:pPr>
            <a:r>
              <a:rPr lang="de-AT" altLang="de-DE" b="1" dirty="0">
                <a:latin typeface="Gill Sans MT" panose="020B0502020104020203" pitchFamily="34" charset="0"/>
                <a:ea typeface="ＭＳ Ｐゴシック" pitchFamily="34" charset="-128"/>
                <a:cs typeface="Arial" charset="0"/>
              </a:rPr>
              <a:t>Wer</a:t>
            </a:r>
            <a:r>
              <a:rPr lang="de-AT" altLang="de-DE" dirty="0">
                <a:latin typeface="Gill Sans MT" panose="020B0502020104020203" pitchFamily="34" charset="0"/>
                <a:ea typeface="ＭＳ Ｐゴシック" pitchFamily="34" charset="-128"/>
                <a:cs typeface="Arial" charset="0"/>
              </a:rPr>
              <a:t> hat es bezahlt? Unternehmen, die Werbung schalten</a:t>
            </a:r>
          </a:p>
          <a:p>
            <a:pPr>
              <a:defRPr/>
            </a:pPr>
            <a:endParaRPr lang="de-AT" altLang="de-DE" dirty="0">
              <a:latin typeface="Gill Sans MT" panose="020B0502020104020203" pitchFamily="34" charset="0"/>
              <a:ea typeface="ＭＳ Ｐゴシック" pitchFamily="34" charset="-128"/>
              <a:cs typeface="Arial" charset="0"/>
            </a:endParaRPr>
          </a:p>
          <a:p>
            <a:endParaRPr lang="de-AT" dirty="0">
              <a:latin typeface="Gill Sans MT" panose="020B0502020104020203" pitchFamily="34" charset="0"/>
            </a:endParaRPr>
          </a:p>
        </p:txBody>
      </p:sp>
      <p:sp>
        <p:nvSpPr>
          <p:cNvPr id="3" name="Textfeld 2">
            <a:extLst>
              <a:ext uri="{FF2B5EF4-FFF2-40B4-BE49-F238E27FC236}">
                <a16:creationId xmlns:a16="http://schemas.microsoft.com/office/drawing/2014/main" id="{8EE27750-90FA-4B9D-9526-8FE98221668A}"/>
              </a:ext>
            </a:extLst>
          </p:cNvPr>
          <p:cNvSpPr txBox="1"/>
          <p:nvPr/>
        </p:nvSpPr>
        <p:spPr>
          <a:xfrm>
            <a:off x="7107865" y="6473279"/>
            <a:ext cx="2036135" cy="384721"/>
          </a:xfrm>
          <a:prstGeom prst="rect">
            <a:avLst/>
          </a:prstGeom>
          <a:noFill/>
        </p:spPr>
        <p:txBody>
          <a:bodyPr wrap="none" rtlCol="0">
            <a:spAutoFit/>
          </a:bodyPr>
          <a:lstStyle/>
          <a:p>
            <a:r>
              <a:rPr lang="de-DE" sz="1900" dirty="0">
                <a:latin typeface="Gill Sans MT" panose="020B0502020104020203" pitchFamily="34" charset="0"/>
              </a:rPr>
              <a:t>Quellenkritik üben</a:t>
            </a:r>
          </a:p>
        </p:txBody>
      </p:sp>
    </p:spTree>
    <p:extLst>
      <p:ext uri="{BB962C8B-B14F-4D97-AF65-F5344CB8AC3E}">
        <p14:creationId xmlns:p14="http://schemas.microsoft.com/office/powerpoint/2010/main" val="4114506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81D167-51A7-4D2F-B482-70E51955076D}"/>
              </a:ext>
            </a:extLst>
          </p:cNvPr>
          <p:cNvPicPr>
            <a:picLocks noChangeAspect="1"/>
          </p:cNvPicPr>
          <p:nvPr/>
        </p:nvPicPr>
        <p:blipFill rotWithShape="1">
          <a:blip r:embed="rId3"/>
          <a:srcRect r="4762"/>
          <a:stretch/>
        </p:blipFill>
        <p:spPr>
          <a:xfrm>
            <a:off x="0" y="0"/>
            <a:ext cx="9144000" cy="6390799"/>
          </a:xfrm>
          <a:prstGeom prst="rect">
            <a:avLst/>
          </a:prstGeom>
        </p:spPr>
      </p:pic>
      <p:sp>
        <p:nvSpPr>
          <p:cNvPr id="3" name="Textfeld 2">
            <a:extLst>
              <a:ext uri="{FF2B5EF4-FFF2-40B4-BE49-F238E27FC236}">
                <a16:creationId xmlns:a16="http://schemas.microsoft.com/office/drawing/2014/main" id="{BCA775E6-5488-4F1E-B986-832155818DC0}"/>
              </a:ext>
            </a:extLst>
          </p:cNvPr>
          <p:cNvSpPr txBox="1"/>
          <p:nvPr/>
        </p:nvSpPr>
        <p:spPr>
          <a:xfrm>
            <a:off x="7758684" y="6473279"/>
            <a:ext cx="1385316" cy="384721"/>
          </a:xfrm>
          <a:prstGeom prst="rect">
            <a:avLst/>
          </a:prstGeom>
          <a:noFill/>
        </p:spPr>
        <p:txBody>
          <a:bodyPr wrap="none" rtlCol="0">
            <a:spAutoFit/>
          </a:bodyPr>
          <a:lstStyle/>
          <a:p>
            <a:r>
              <a:rPr lang="de-DE" sz="1900" dirty="0">
                <a:latin typeface="Gill Sans MT" panose="020B0502020104020203" pitchFamily="34" charset="0"/>
              </a:rPr>
              <a:t>Ist das echt?</a:t>
            </a:r>
          </a:p>
        </p:txBody>
      </p:sp>
      <p:sp>
        <p:nvSpPr>
          <p:cNvPr id="4" name="Rechteck 3">
            <a:extLst>
              <a:ext uri="{FF2B5EF4-FFF2-40B4-BE49-F238E27FC236}">
                <a16:creationId xmlns:a16="http://schemas.microsoft.com/office/drawing/2014/main" id="{603A9506-543C-4BCD-8343-7EF3D3BAD7F6}"/>
              </a:ext>
            </a:extLst>
          </p:cNvPr>
          <p:cNvSpPr/>
          <p:nvPr/>
        </p:nvSpPr>
        <p:spPr>
          <a:xfrm>
            <a:off x="7362743" y="6144578"/>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9384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liennummernplatzhalter 3">
            <a:extLst>
              <a:ext uri="{FF2B5EF4-FFF2-40B4-BE49-F238E27FC236}">
                <a16:creationId xmlns:a16="http://schemas.microsoft.com/office/drawing/2014/main" id="{DB4C6DBE-613D-FE4E-8172-16354A6EF8D8}"/>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anose="020B0300000000000000" pitchFamily="34" charset="-128"/>
              </a:defRPr>
            </a:lvl1pPr>
            <a:lvl2pPr marL="742950" indent="-285750">
              <a:defRPr>
                <a:solidFill>
                  <a:schemeClr val="tx1"/>
                </a:solidFill>
                <a:latin typeface="Arial" panose="020B0604020202020204" pitchFamily="34" charset="0"/>
                <a:ea typeface="ヒラギノ角ゴ Pro W3" panose="020B0300000000000000" pitchFamily="34" charset="-128"/>
              </a:defRPr>
            </a:lvl2pPr>
            <a:lvl3pPr marL="1143000" indent="-228600">
              <a:defRPr>
                <a:solidFill>
                  <a:schemeClr val="tx1"/>
                </a:solidFill>
                <a:latin typeface="Arial" panose="020B0604020202020204" pitchFamily="34" charset="0"/>
                <a:ea typeface="ヒラギノ角ゴ Pro W3" panose="020B0300000000000000" pitchFamily="34" charset="-128"/>
              </a:defRPr>
            </a:lvl3pPr>
            <a:lvl4pPr marL="1600200" indent="-228600">
              <a:defRPr>
                <a:solidFill>
                  <a:schemeClr val="tx1"/>
                </a:solidFill>
                <a:latin typeface="Arial" panose="020B0604020202020204" pitchFamily="34" charset="0"/>
                <a:ea typeface="ヒラギノ角ゴ Pro W3" panose="020B0300000000000000" pitchFamily="34" charset="-128"/>
              </a:defRPr>
            </a:lvl4pPr>
            <a:lvl5pPr marL="2057400" indent="-228600">
              <a:defRPr>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anose="020B0300000000000000" pitchFamily="34" charset="-128"/>
              </a:defRPr>
            </a:lvl9pPr>
          </a:lstStyle>
          <a:p>
            <a:pPr eaLnBrk="1" hangingPunct="1"/>
            <a:fld id="{BAC61024-B95F-284D-9DB6-BC73E2D9DDB6}" type="slidenum">
              <a:rPr lang="de-AT" altLang="de-DE"/>
              <a:pPr eaLnBrk="1" hangingPunct="1"/>
              <a:t>5</a:t>
            </a:fld>
            <a:endParaRPr lang="de-AT" altLang="de-DE"/>
          </a:p>
        </p:txBody>
      </p:sp>
      <p:sp>
        <p:nvSpPr>
          <p:cNvPr id="3" name="Titel 2">
            <a:extLst>
              <a:ext uri="{FF2B5EF4-FFF2-40B4-BE49-F238E27FC236}">
                <a16:creationId xmlns:a16="http://schemas.microsoft.com/office/drawing/2014/main" id="{C1FA715C-E9D4-418B-8D86-7B42C5791D97}"/>
              </a:ext>
            </a:extLst>
          </p:cNvPr>
          <p:cNvSpPr>
            <a:spLocks noGrp="1"/>
          </p:cNvSpPr>
          <p:nvPr>
            <p:ph type="title"/>
          </p:nvPr>
        </p:nvSpPr>
        <p:spPr/>
        <p:txBody>
          <a:bodyPr/>
          <a:lstStyle/>
          <a:p>
            <a:endParaRPr lang="de-AT"/>
          </a:p>
        </p:txBody>
      </p:sp>
      <p:pic>
        <p:nvPicPr>
          <p:cNvPr id="4" name="Grafik 3">
            <a:extLst>
              <a:ext uri="{FF2B5EF4-FFF2-40B4-BE49-F238E27FC236}">
                <a16:creationId xmlns:a16="http://schemas.microsoft.com/office/drawing/2014/main" id="{CC3BB4B5-A2C6-44ED-8E6F-053FBE6F0C5D}"/>
              </a:ext>
            </a:extLst>
          </p:cNvPr>
          <p:cNvPicPr>
            <a:picLocks noChangeAspect="1"/>
          </p:cNvPicPr>
          <p:nvPr/>
        </p:nvPicPr>
        <p:blipFill rotWithShape="1">
          <a:blip r:embed="rId3"/>
          <a:srcRect t="2325"/>
          <a:stretch/>
        </p:blipFill>
        <p:spPr>
          <a:xfrm>
            <a:off x="-2596" y="0"/>
            <a:ext cx="9146596" cy="6400801"/>
          </a:xfrm>
          <a:prstGeom prst="rect">
            <a:avLst/>
          </a:prstGeom>
        </p:spPr>
      </p:pic>
      <p:sp>
        <p:nvSpPr>
          <p:cNvPr id="5" name="Textfeld 3">
            <a:extLst>
              <a:ext uri="{FF2B5EF4-FFF2-40B4-BE49-F238E27FC236}">
                <a16:creationId xmlns:a16="http://schemas.microsoft.com/office/drawing/2014/main" id="{B867E90A-A750-4C19-AA01-D9303A6F96D6}"/>
              </a:ext>
            </a:extLst>
          </p:cNvPr>
          <p:cNvSpPr txBox="1">
            <a:spLocks noChangeArrowheads="1"/>
          </p:cNvSpPr>
          <p:nvPr/>
        </p:nvSpPr>
        <p:spPr bwMode="auto">
          <a:xfrm>
            <a:off x="5577840" y="6473279"/>
            <a:ext cx="3642023"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9pPr>
          </a:lstStyle>
          <a:p>
            <a:pPr>
              <a:lnSpc>
                <a:spcPct val="100000"/>
              </a:lnSpc>
              <a:spcBef>
                <a:spcPct val="0"/>
              </a:spcBef>
              <a:buClrTx/>
              <a:buFontTx/>
              <a:buNone/>
            </a:pPr>
            <a:r>
              <a:rPr lang="de-DE" altLang="de-DE" sz="1900" dirty="0">
                <a:solidFill>
                  <a:schemeClr val="tx1"/>
                </a:solidFill>
                <a:latin typeface="Gill Sans MT" panose="020B0502020104020203" pitchFamily="34" charset="0"/>
              </a:rPr>
              <a:t>Die Allerjüngsten &amp; digitale Medien</a:t>
            </a:r>
          </a:p>
        </p:txBody>
      </p:sp>
    </p:spTree>
    <p:extLst>
      <p:ext uri="{BB962C8B-B14F-4D97-AF65-F5344CB8AC3E}">
        <p14:creationId xmlns:p14="http://schemas.microsoft.com/office/powerpoint/2010/main" val="2191694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CA775E6-5488-4F1E-B986-832155818DC0}"/>
              </a:ext>
            </a:extLst>
          </p:cNvPr>
          <p:cNvSpPr txBox="1"/>
          <p:nvPr/>
        </p:nvSpPr>
        <p:spPr>
          <a:xfrm>
            <a:off x="7758684" y="6473279"/>
            <a:ext cx="1385316" cy="384721"/>
          </a:xfrm>
          <a:prstGeom prst="rect">
            <a:avLst/>
          </a:prstGeom>
          <a:noFill/>
        </p:spPr>
        <p:txBody>
          <a:bodyPr wrap="none" rtlCol="0">
            <a:spAutoFit/>
          </a:bodyPr>
          <a:lstStyle/>
          <a:p>
            <a:r>
              <a:rPr lang="de-DE" sz="1900" dirty="0">
                <a:latin typeface="Gill Sans MT" panose="020B0502020104020203" pitchFamily="34" charset="0"/>
              </a:rPr>
              <a:t>Ist das echt?</a:t>
            </a:r>
          </a:p>
        </p:txBody>
      </p:sp>
      <p:pic>
        <p:nvPicPr>
          <p:cNvPr id="4" name="Grafik 3" descr="Ein Bild, das draußen, Tier, Säugetier, Gras enthält.&#10;&#10;Automatisch generierte Beschreibung">
            <a:extLst>
              <a:ext uri="{FF2B5EF4-FFF2-40B4-BE49-F238E27FC236}">
                <a16:creationId xmlns:a16="http://schemas.microsoft.com/office/drawing/2014/main" id="{92E07CD7-5395-47C0-9321-FBAE39ECA2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390640"/>
          </a:xfrm>
          <a:prstGeom prst="rect">
            <a:avLst/>
          </a:prstGeom>
        </p:spPr>
      </p:pic>
      <p:sp>
        <p:nvSpPr>
          <p:cNvPr id="5" name="Rechteck 4">
            <a:extLst>
              <a:ext uri="{FF2B5EF4-FFF2-40B4-BE49-F238E27FC236}">
                <a16:creationId xmlns:a16="http://schemas.microsoft.com/office/drawing/2014/main" id="{6876DB08-2304-4F6E-AAAC-C4E1116C6A03}"/>
              </a:ext>
            </a:extLst>
          </p:cNvPr>
          <p:cNvSpPr/>
          <p:nvPr/>
        </p:nvSpPr>
        <p:spPr>
          <a:xfrm>
            <a:off x="7362743" y="6144419"/>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2336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Gebäude, Katze, sitzend, gelb enthält.&#10;&#10;Automatisch generierte Beschreibung">
            <a:extLst>
              <a:ext uri="{FF2B5EF4-FFF2-40B4-BE49-F238E27FC236}">
                <a16:creationId xmlns:a16="http://schemas.microsoft.com/office/drawing/2014/main" id="{CF30AA81-A71D-455F-B0B9-DA966B1142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0"/>
          <a:stretch/>
        </p:blipFill>
        <p:spPr>
          <a:xfrm>
            <a:off x="-1076" y="-99478"/>
            <a:ext cx="9144001" cy="6542684"/>
          </a:xfrm>
          <a:prstGeom prst="rect">
            <a:avLst/>
          </a:prstGeom>
        </p:spPr>
      </p:pic>
      <p:sp>
        <p:nvSpPr>
          <p:cNvPr id="2" name="Textfeld 1">
            <a:extLst>
              <a:ext uri="{FF2B5EF4-FFF2-40B4-BE49-F238E27FC236}">
                <a16:creationId xmlns:a16="http://schemas.microsoft.com/office/drawing/2014/main" id="{7E738464-8D12-4E40-8066-4F6D5868F784}"/>
              </a:ext>
            </a:extLst>
          </p:cNvPr>
          <p:cNvSpPr txBox="1"/>
          <p:nvPr/>
        </p:nvSpPr>
        <p:spPr>
          <a:xfrm>
            <a:off x="6949209" y="6441680"/>
            <a:ext cx="2090572" cy="384721"/>
          </a:xfrm>
          <a:prstGeom prst="rect">
            <a:avLst/>
          </a:prstGeom>
          <a:noFill/>
        </p:spPr>
        <p:txBody>
          <a:bodyPr wrap="none" rtlCol="0">
            <a:spAutoFit/>
          </a:bodyPr>
          <a:lstStyle/>
          <a:p>
            <a:r>
              <a:rPr lang="de-DE" sz="1900" dirty="0">
                <a:latin typeface="Gill Sans MT" panose="020B0502020104020203" pitchFamily="34" charset="0"/>
              </a:rPr>
              <a:t>Regeln visualisieren</a:t>
            </a:r>
          </a:p>
        </p:txBody>
      </p:sp>
      <p:sp>
        <p:nvSpPr>
          <p:cNvPr id="3" name="Rectangle 4">
            <a:extLst>
              <a:ext uri="{FF2B5EF4-FFF2-40B4-BE49-F238E27FC236}">
                <a16:creationId xmlns:a16="http://schemas.microsoft.com/office/drawing/2014/main" id="{AF8558F7-9A51-D44F-A998-F194E16F7F3A}"/>
              </a:ext>
            </a:extLst>
          </p:cNvPr>
          <p:cNvSpPr>
            <a:spLocks noChangeArrowheads="1"/>
          </p:cNvSpPr>
          <p:nvPr/>
        </p:nvSpPr>
        <p:spPr bwMode="auto">
          <a:xfrm>
            <a:off x="1117600" y="4179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23" name="Grafik 11" descr="Stop, Road Sign, Warning, Symbol">
            <a:extLst>
              <a:ext uri="{FF2B5EF4-FFF2-40B4-BE49-F238E27FC236}">
                <a16:creationId xmlns:a16="http://schemas.microsoft.com/office/drawing/2014/main" id="{CE9C5226-5026-2141-A0E1-E0F3EDDE38C2}"/>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524134" y="416312"/>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0B6D18E2-55BA-4E4C-9E57-7C6AA8C37A2A}"/>
              </a:ext>
            </a:extLst>
          </p:cNvPr>
          <p:cNvSpPr>
            <a:spLocks noChangeArrowheads="1"/>
          </p:cNvSpPr>
          <p:nvPr/>
        </p:nvSpPr>
        <p:spPr bwMode="auto">
          <a:xfrm>
            <a:off x="6350002" y="417982"/>
            <a:ext cx="102044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5" name="Grafik 12" descr="Watching, Tv, Kid, Television, Home">
            <a:extLst>
              <a:ext uri="{FF2B5EF4-FFF2-40B4-BE49-F238E27FC236}">
                <a16:creationId xmlns:a16="http://schemas.microsoft.com/office/drawing/2014/main" id="{64FA192D-E600-6C48-A2B7-BD81B31F7A15}"/>
              </a:ext>
            </a:extLst>
          </p:cNvPr>
          <p:cNvPicPr>
            <a:picLocks noChangeAspect="1" noChangeArrowheads="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6350002" y="417982"/>
            <a:ext cx="2456108" cy="1676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83116CA8-F391-E242-8639-D275C27491B4}"/>
              </a:ext>
            </a:extLst>
          </p:cNvPr>
          <p:cNvSpPr>
            <a:spLocks noChangeArrowheads="1"/>
          </p:cNvSpPr>
          <p:nvPr/>
        </p:nvSpPr>
        <p:spPr bwMode="auto">
          <a:xfrm>
            <a:off x="6688667" y="24849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Rectangle 10">
            <a:extLst>
              <a:ext uri="{FF2B5EF4-FFF2-40B4-BE49-F238E27FC236}">
                <a16:creationId xmlns:a16="http://schemas.microsoft.com/office/drawing/2014/main" id="{53525D8A-2685-9643-809E-97A2667F4028}"/>
              </a:ext>
            </a:extLst>
          </p:cNvPr>
          <p:cNvSpPr>
            <a:spLocks noChangeArrowheads="1"/>
          </p:cNvSpPr>
          <p:nvPr/>
        </p:nvSpPr>
        <p:spPr bwMode="auto">
          <a:xfrm>
            <a:off x="562827" y="2647949"/>
            <a:ext cx="98130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5129" name="Grafik 10" descr="Questions, Demand, Doubts, Psychology">
            <a:extLst>
              <a:ext uri="{FF2B5EF4-FFF2-40B4-BE49-F238E27FC236}">
                <a16:creationId xmlns:a16="http://schemas.microsoft.com/office/drawing/2014/main" id="{DA1E216B-78AC-054E-9ECD-C715080EA45C}"/>
              </a:ext>
            </a:extLst>
          </p:cNvPr>
          <p:cNvPicPr>
            <a:picLocks noChangeAspect="1" noChangeArrowheads="1"/>
          </p:cNvPicPr>
          <p:nvPr/>
        </p:nvPicPr>
        <p:blipFill>
          <a:blip r:embed="rId8" r:link="rId9" cstate="screen">
            <a:extLst>
              <a:ext uri="{28A0092B-C50C-407E-A947-70E740481C1C}">
                <a14:useLocalDpi xmlns:a14="http://schemas.microsoft.com/office/drawing/2010/main"/>
              </a:ext>
            </a:extLst>
          </a:blip>
          <a:srcRect/>
          <a:stretch>
            <a:fillRect/>
          </a:stretch>
        </p:blipFill>
        <p:spPr bwMode="auto">
          <a:xfrm>
            <a:off x="6688667" y="2164523"/>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1B4E3C85-4F49-894E-A567-B3135517F1AE}"/>
              </a:ext>
            </a:extLst>
          </p:cNvPr>
          <p:cNvPicPr/>
          <p:nvPr/>
        </p:nvPicPr>
        <p:blipFill>
          <a:blip r:embed="rId10" cstate="screen">
            <a:extLst>
              <a:ext uri="{28A0092B-C50C-407E-A947-70E740481C1C}">
                <a14:useLocalDpi xmlns:a14="http://schemas.microsoft.com/office/drawing/2010/main"/>
              </a:ext>
            </a:extLst>
          </a:blip>
          <a:stretch>
            <a:fillRect/>
          </a:stretch>
        </p:blipFill>
        <p:spPr>
          <a:xfrm>
            <a:off x="6141124" y="3960492"/>
            <a:ext cx="1416050" cy="1794510"/>
          </a:xfrm>
          <a:prstGeom prst="rect">
            <a:avLst/>
          </a:prstGeom>
        </p:spPr>
      </p:pic>
      <p:pic>
        <p:nvPicPr>
          <p:cNvPr id="13" name="Grafik 12">
            <a:extLst>
              <a:ext uri="{FF2B5EF4-FFF2-40B4-BE49-F238E27FC236}">
                <a16:creationId xmlns:a16="http://schemas.microsoft.com/office/drawing/2014/main" id="{EFF73CC0-D698-2E43-999A-6944A837597E}"/>
              </a:ext>
            </a:extLst>
          </p:cNvPr>
          <p:cNvPicPr/>
          <p:nvPr/>
        </p:nvPicPr>
        <p:blipFill rotWithShape="1">
          <a:blip r:embed="rId11" cstate="screen">
            <a:extLst>
              <a:ext uri="{28A0092B-C50C-407E-A947-70E740481C1C}">
                <a14:useLocalDpi xmlns:a14="http://schemas.microsoft.com/office/drawing/2010/main"/>
              </a:ext>
            </a:extLst>
          </a:blip>
          <a:srcRect r="-88"/>
          <a:stretch/>
        </p:blipFill>
        <p:spPr>
          <a:xfrm>
            <a:off x="7646555" y="3960492"/>
            <a:ext cx="1416050" cy="1796400"/>
          </a:xfrm>
          <a:prstGeom prst="rect">
            <a:avLst/>
          </a:prstGeom>
        </p:spPr>
      </p:pic>
      <p:sp>
        <p:nvSpPr>
          <p:cNvPr id="7" name="Rectangle 12">
            <a:extLst>
              <a:ext uri="{FF2B5EF4-FFF2-40B4-BE49-F238E27FC236}">
                <a16:creationId xmlns:a16="http://schemas.microsoft.com/office/drawing/2014/main" id="{AFDD581A-992F-1349-A194-BD185C087118}"/>
              </a:ext>
            </a:extLst>
          </p:cNvPr>
          <p:cNvSpPr>
            <a:spLocks noChangeArrowheads="1"/>
          </p:cNvSpPr>
          <p:nvPr/>
        </p:nvSpPr>
        <p:spPr bwMode="auto">
          <a:xfrm>
            <a:off x="1142795" y="20943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31" name="Grafik 19" descr="Joystick, Video Game, Flat, X-Box, Xbox">
            <a:extLst>
              <a:ext uri="{FF2B5EF4-FFF2-40B4-BE49-F238E27FC236}">
                <a16:creationId xmlns:a16="http://schemas.microsoft.com/office/drawing/2014/main" id="{4025783D-7A1B-344F-BD9B-03B84AD28474}"/>
              </a:ext>
            </a:extLst>
          </p:cNvPr>
          <p:cNvPicPr>
            <a:picLocks noChangeAspect="1" noChangeArrowheads="1"/>
          </p:cNvPicPr>
          <p:nvPr/>
        </p:nvPicPr>
        <p:blipFill>
          <a:blip r:embed="rId12" r:link="rId13" cstate="screen">
            <a:extLst>
              <a:ext uri="{28A0092B-C50C-407E-A947-70E740481C1C}">
                <a14:useLocalDpi xmlns:a14="http://schemas.microsoft.com/office/drawing/2010/main"/>
              </a:ext>
            </a:extLst>
          </a:blip>
          <a:srcRect/>
          <a:stretch>
            <a:fillRect/>
          </a:stretch>
        </p:blipFill>
        <p:spPr bwMode="auto">
          <a:xfrm>
            <a:off x="524133" y="2309492"/>
            <a:ext cx="1651000" cy="1651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4">
            <a:extLst>
              <a:ext uri="{FF2B5EF4-FFF2-40B4-BE49-F238E27FC236}">
                <a16:creationId xmlns:a16="http://schemas.microsoft.com/office/drawing/2014/main" id="{4EC04B02-E481-084E-9C8E-DBC94C8A5FBE}"/>
              </a:ext>
            </a:extLst>
          </p:cNvPr>
          <p:cNvSpPr>
            <a:spLocks noChangeArrowheads="1"/>
          </p:cNvSpPr>
          <p:nvPr/>
        </p:nvSpPr>
        <p:spPr bwMode="auto">
          <a:xfrm>
            <a:off x="1430866" y="39740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133" name="Grafik 23" descr="African, African American, Black">
            <a:extLst>
              <a:ext uri="{FF2B5EF4-FFF2-40B4-BE49-F238E27FC236}">
                <a16:creationId xmlns:a16="http://schemas.microsoft.com/office/drawing/2014/main" id="{07605834-C862-8D49-A578-88E7636B2BCD}"/>
              </a:ext>
            </a:extLst>
          </p:cNvPr>
          <p:cNvPicPr>
            <a:picLocks noChangeAspect="1" noChangeArrowheads="1"/>
          </p:cNvPicPr>
          <p:nvPr/>
        </p:nvPicPr>
        <p:blipFill>
          <a:blip r:embed="rId14" r:link="rId15" cstate="screen">
            <a:extLst>
              <a:ext uri="{28A0092B-C50C-407E-A947-70E740481C1C}">
                <a14:useLocalDpi xmlns:a14="http://schemas.microsoft.com/office/drawing/2010/main"/>
              </a:ext>
            </a:extLst>
          </a:blip>
          <a:srcRect/>
          <a:stretch>
            <a:fillRect/>
          </a:stretch>
        </p:blipFill>
        <p:spPr bwMode="auto">
          <a:xfrm>
            <a:off x="730973" y="4173964"/>
            <a:ext cx="1237321" cy="1367565"/>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7D83B0B9-2EFE-4B0B-A318-966F6934119D}"/>
              </a:ext>
            </a:extLst>
          </p:cNvPr>
          <p:cNvSpPr/>
          <p:nvPr/>
        </p:nvSpPr>
        <p:spPr>
          <a:xfrm>
            <a:off x="7331211" y="6192562"/>
            <a:ext cx="1811714"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16">
                  <a:extLst>
                    <a:ext uri="{A12FA001-AC4F-418D-AE19-62706E023703}">
                      <ahyp:hlinkClr xmlns:ahyp="http://schemas.microsoft.com/office/drawing/2018/hyperlinkcolor" val="tx"/>
                    </a:ext>
                  </a:extLst>
                </a:hlinkClick>
              </a:rPr>
              <a:t>NeONBRAND</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9745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5B72D83-1EA8-4DA4-8D43-59AA04F39BF8}"/>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pic>
        <p:nvPicPr>
          <p:cNvPr id="6146" name="Picture 2" descr="two babies and woman sitting on sofa while holding baby and watching on tablet">
            <a:extLst>
              <a:ext uri="{FF2B5EF4-FFF2-40B4-BE49-F238E27FC236}">
                <a16:creationId xmlns:a16="http://schemas.microsoft.com/office/drawing/2014/main" id="{DFA1985A-2E6E-0240-9FED-59852FA1F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9"/>
          <a:stretch/>
        </p:blipFill>
        <p:spPr bwMode="auto">
          <a:xfrm>
            <a:off x="-1" y="-50799"/>
            <a:ext cx="9143999" cy="643844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D8ECEAD2-7F5C-49B0-8DF9-6DE8263CCAEB}"/>
              </a:ext>
            </a:extLst>
          </p:cNvPr>
          <p:cNvSpPr/>
          <p:nvPr/>
        </p:nvSpPr>
        <p:spPr>
          <a:xfrm>
            <a:off x="6983606" y="6166821"/>
            <a:ext cx="2124299" cy="246221"/>
          </a:xfrm>
          <a:prstGeom prst="rect">
            <a:avLst/>
          </a:prstGeom>
        </p:spPr>
        <p:txBody>
          <a:bodyPr wrap="none">
            <a:spAutoFit/>
          </a:bodyPr>
          <a:lstStyle/>
          <a:p>
            <a:r>
              <a:rPr lang="de-AT" sz="1000" dirty="0">
                <a:solidFill>
                  <a:schemeClr val="bg1"/>
                </a:solidFill>
                <a:latin typeface="Gill Sans MT" panose="020B0502020104020203" pitchFamily="34" charset="0"/>
              </a:rPr>
              <a:t>Bild: Saferinternet.at CC-BY-NC-ND</a:t>
            </a:r>
          </a:p>
        </p:txBody>
      </p:sp>
    </p:spTree>
    <p:extLst>
      <p:ext uri="{BB962C8B-B14F-4D97-AF65-F5344CB8AC3E}">
        <p14:creationId xmlns:p14="http://schemas.microsoft.com/office/powerpoint/2010/main" val="273251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EDF3B8-2A81-456C-AC75-478F52D5855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
        <p:nvSpPr>
          <p:cNvPr id="3" name="Rechteck 2">
            <a:extLst>
              <a:ext uri="{FF2B5EF4-FFF2-40B4-BE49-F238E27FC236}">
                <a16:creationId xmlns:a16="http://schemas.microsoft.com/office/drawing/2014/main" id="{52549600-3DAA-4E93-BDB0-C69A108640E3}"/>
              </a:ext>
            </a:extLst>
          </p:cNvPr>
          <p:cNvSpPr/>
          <p:nvPr/>
        </p:nvSpPr>
        <p:spPr>
          <a:xfrm>
            <a:off x="1477996" y="1102145"/>
            <a:ext cx="6188007" cy="4038478"/>
          </a:xfrm>
          <a:prstGeom prst="rect">
            <a:avLst/>
          </a:prstGeom>
        </p:spPr>
        <p:txBody>
          <a:bodyPr wrap="square">
            <a:spAutoFit/>
          </a:bodyPr>
          <a:lstStyle/>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Entdecken Sie das Internet</a:t>
            </a:r>
            <a:r>
              <a:rPr lang="de-AT" altLang="de-DE" dirty="0">
                <a:latin typeface="Gill Sans MT" panose="020B0502020104020203" pitchFamily="34" charset="0"/>
              </a:rPr>
              <a:t> gemeinsam mit Ihrem Kind.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Vereinbaren Sie Regeln </a:t>
            </a:r>
            <a:r>
              <a:rPr lang="de-AT" altLang="de-DE" dirty="0">
                <a:latin typeface="Gill Sans MT" panose="020B0502020104020203" pitchFamily="34" charset="0"/>
              </a:rPr>
              <a:t>für die Internet- und Handynutzung. Diese können z.B. den </a:t>
            </a:r>
            <a:br>
              <a:rPr lang="de-AT" altLang="de-DE" dirty="0">
                <a:latin typeface="Gill Sans MT" panose="020B0502020104020203" pitchFamily="34" charset="0"/>
              </a:rPr>
            </a:br>
            <a:r>
              <a:rPr lang="de-AT" altLang="de-DE" dirty="0">
                <a:latin typeface="Gill Sans MT" panose="020B0502020104020203" pitchFamily="34" charset="0"/>
              </a:rPr>
              <a:t>zeitlichen Umfang, die genutzten Inhalte, den Umgang mit Bildern und persönlichen Daten </a:t>
            </a:r>
            <a:br>
              <a:rPr lang="de-AT" altLang="de-DE" dirty="0">
                <a:latin typeface="Gill Sans MT" panose="020B0502020104020203" pitchFamily="34" charset="0"/>
              </a:rPr>
            </a:br>
            <a:r>
              <a:rPr lang="de-AT" altLang="de-DE" dirty="0">
                <a:latin typeface="Gill Sans MT" panose="020B0502020104020203" pitchFamily="34" charset="0"/>
              </a:rPr>
              <a:t>oder die Kosten betreffen.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Medienfreie Mahlzeiten </a:t>
            </a:r>
            <a:r>
              <a:rPr lang="de-AT" altLang="de-DE" dirty="0">
                <a:latin typeface="Gill Sans MT" panose="020B0502020104020203" pitchFamily="34" charset="0"/>
              </a:rPr>
              <a:t>für die gesamte Familie (gilt auch für Zeitung, TV und Radio!). </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Jugendschutzeinstellungen und Filter</a:t>
            </a:r>
            <a:r>
              <a:rPr lang="de-AT" altLang="de-DE" dirty="0">
                <a:latin typeface="Gill Sans MT" panose="020B0502020104020203" pitchFamily="34" charset="0"/>
              </a:rPr>
              <a:t> sind </a:t>
            </a:r>
            <a:r>
              <a:rPr lang="de-AT" altLang="de-DE" b="1" dirty="0">
                <a:latin typeface="Gill Sans MT" panose="020B0502020104020203" pitchFamily="34" charset="0"/>
              </a:rPr>
              <a:t>bei jüngeren Kindern </a:t>
            </a:r>
            <a:r>
              <a:rPr lang="de-AT" altLang="de-DE" dirty="0">
                <a:latin typeface="Gill Sans MT" panose="020B0502020104020203" pitchFamily="34" charset="0"/>
              </a:rPr>
              <a:t>als Ergänzung sinnvoll, können aber die Begleitung durch Erwachsene nicht ersetzen!</a:t>
            </a:r>
            <a:endParaRPr lang="de-AT" dirty="0">
              <a:latin typeface="Gill Sans MT" panose="020B0502020104020203" pitchFamily="34" charset="0"/>
            </a:endParaRPr>
          </a:p>
        </p:txBody>
      </p:sp>
    </p:spTree>
    <p:extLst>
      <p:ext uri="{BB962C8B-B14F-4D97-AF65-F5344CB8AC3E}">
        <p14:creationId xmlns:p14="http://schemas.microsoft.com/office/powerpoint/2010/main" val="716206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4EA40D5-4031-4B73-84D8-5ED2AD3C4A09}"/>
              </a:ext>
            </a:extLst>
          </p:cNvPr>
          <p:cNvSpPr/>
          <p:nvPr/>
        </p:nvSpPr>
        <p:spPr>
          <a:xfrm>
            <a:off x="1225685" y="1384247"/>
            <a:ext cx="6682902" cy="3733779"/>
          </a:xfrm>
          <a:prstGeom prst="rect">
            <a:avLst/>
          </a:prstGeom>
        </p:spPr>
        <p:txBody>
          <a:bodyPr wrap="square">
            <a:spAutoFit/>
          </a:bodyPr>
          <a:lstStyle/>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Informieren Sie sich über die Mediennutzung Ihres Kindes. </a:t>
            </a:r>
            <a:r>
              <a:rPr lang="de-AT" altLang="de-DE" dirty="0">
                <a:latin typeface="Gill Sans MT" panose="020B0502020104020203" pitchFamily="34" charset="0"/>
              </a:rPr>
              <a:t>Lassen Sie sich von Ihrem Kind aktuelle Lieblingsseiten, -spiele oder -</a:t>
            </a:r>
            <a:r>
              <a:rPr lang="de-AT" altLang="de-DE" dirty="0" err="1">
                <a:latin typeface="Gill Sans MT" panose="020B0502020104020203" pitchFamily="34" charset="0"/>
              </a:rPr>
              <a:t>apps</a:t>
            </a:r>
            <a:r>
              <a:rPr lang="de-AT" altLang="de-DE" dirty="0">
                <a:latin typeface="Gill Sans MT" panose="020B0502020104020203" pitchFamily="34" charset="0"/>
              </a:rPr>
              <a:t> zeigen und versuchen Sie zu verstehen, warum es diese toll findet.</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Sprechen Sie über Ihre </a:t>
            </a:r>
            <a:r>
              <a:rPr lang="de-AT" altLang="de-DE" b="1" dirty="0">
                <a:latin typeface="Gill Sans MT" panose="020B0502020104020203" pitchFamily="34" charset="0"/>
              </a:rPr>
              <a:t>Meinung und Gefühle </a:t>
            </a:r>
            <a:r>
              <a:rPr lang="de-AT" altLang="de-DE" dirty="0">
                <a:latin typeface="Gill Sans MT" panose="020B0502020104020203" pitchFamily="34" charset="0"/>
              </a:rPr>
              <a:t>zu ungeeigneten Inhalten!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b="1" dirty="0">
                <a:latin typeface="Gill Sans MT" panose="020B0502020104020203" pitchFamily="34" charset="0"/>
              </a:rPr>
              <a:t>Seien Sie ein Vorbild!</a:t>
            </a:r>
            <a:r>
              <a:rPr lang="de-AT" altLang="de-DE" dirty="0">
                <a:latin typeface="Gill Sans MT" panose="020B0502020104020203" pitchFamily="34" charset="0"/>
              </a:rPr>
              <a:t> Leben Sie jenen kompetenten Umgang mit Medien vor, den Sie sich auch von Ihren Kindern erwarten.</a:t>
            </a:r>
          </a:p>
          <a:p>
            <a:pPr marL="285750" indent="-285750">
              <a:lnSpc>
                <a:spcPct val="110000"/>
              </a:lnSpc>
              <a:spcBef>
                <a:spcPts val="800"/>
              </a:spcBef>
              <a:spcAft>
                <a:spcPts val="800"/>
              </a:spcAft>
              <a:buClr>
                <a:srgbClr val="F39200"/>
              </a:buClr>
              <a:buFont typeface="Wingdings" panose="05000000000000000000" pitchFamily="2" charset="2"/>
              <a:buChar char="§"/>
            </a:pPr>
            <a:r>
              <a:rPr lang="de-AT" altLang="de-DE" dirty="0">
                <a:latin typeface="Gill Sans MT" panose="020B0502020104020203" pitchFamily="34" charset="0"/>
              </a:rPr>
              <a:t>Vergessen Sie nicht: Die </a:t>
            </a:r>
            <a:r>
              <a:rPr lang="de-AT" altLang="de-DE" b="1" dirty="0">
                <a:latin typeface="Gill Sans MT" panose="020B0502020104020203" pitchFamily="34" charset="0"/>
              </a:rPr>
              <a:t>Chancen digitaler Medien</a:t>
            </a:r>
            <a:r>
              <a:rPr lang="de-AT" altLang="de-DE" dirty="0">
                <a:latin typeface="Gill Sans MT" panose="020B0502020104020203" pitchFamily="34" charset="0"/>
              </a:rPr>
              <a:t> übertreffen die Risiken bei weitem!</a:t>
            </a:r>
          </a:p>
        </p:txBody>
      </p:sp>
      <p:sp>
        <p:nvSpPr>
          <p:cNvPr id="3" name="Textfeld 2">
            <a:extLst>
              <a:ext uri="{FF2B5EF4-FFF2-40B4-BE49-F238E27FC236}">
                <a16:creationId xmlns:a16="http://schemas.microsoft.com/office/drawing/2014/main" id="{9DF4FE69-5652-491E-B805-D9678DB1AFA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Tipps für die Medienerziehung</a:t>
            </a:r>
            <a:endParaRPr lang="de-AT" sz="1900" dirty="0">
              <a:latin typeface="+mj-lt"/>
            </a:endParaRPr>
          </a:p>
        </p:txBody>
      </p:sp>
    </p:spTree>
    <p:extLst>
      <p:ext uri="{BB962C8B-B14F-4D97-AF65-F5344CB8AC3E}">
        <p14:creationId xmlns:p14="http://schemas.microsoft.com/office/powerpoint/2010/main" val="1687625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Automatisch generierte Beschreibung">
            <a:hlinkClick r:id="rId3"/>
            <a:extLst>
              <a:ext uri="{FF2B5EF4-FFF2-40B4-BE49-F238E27FC236}">
                <a16:creationId xmlns:a16="http://schemas.microsoft.com/office/drawing/2014/main" id="{FA380781-0F6C-D246-BA5A-4571EFE2DF72}"/>
              </a:ext>
            </a:extLst>
          </p:cNvPr>
          <p:cNvPicPr>
            <a:picLocks noChangeAspect="1"/>
          </p:cNvPicPr>
          <p:nvPr/>
        </p:nvPicPr>
        <p:blipFill rotWithShape="1">
          <a:blip r:embed="rId4">
            <a:extLst>
              <a:ext uri="{28A0092B-C50C-407E-A947-70E740481C1C}">
                <a14:useLocalDpi xmlns:a14="http://schemas.microsoft.com/office/drawing/2010/main" val="0"/>
              </a:ext>
            </a:extLst>
          </a:blip>
          <a:srcRect l="1736" t="1119" r="1036"/>
          <a:stretch/>
        </p:blipFill>
        <p:spPr>
          <a:xfrm>
            <a:off x="2318887" y="-2202"/>
            <a:ext cx="4506225" cy="6475481"/>
          </a:xfrm>
          <a:prstGeom prst="rect">
            <a:avLst/>
          </a:prstGeom>
        </p:spPr>
      </p:pic>
      <p:sp>
        <p:nvSpPr>
          <p:cNvPr id="5" name="Textfeld 4">
            <a:extLst>
              <a:ext uri="{FF2B5EF4-FFF2-40B4-BE49-F238E27FC236}">
                <a16:creationId xmlns:a16="http://schemas.microsoft.com/office/drawing/2014/main" id="{6A31EB4B-65EB-184E-BE78-87A9C5DED253}"/>
              </a:ext>
            </a:extLst>
          </p:cNvPr>
          <p:cNvSpPr txBox="1"/>
          <p:nvPr/>
        </p:nvSpPr>
        <p:spPr>
          <a:xfrm>
            <a:off x="7529455" y="6473279"/>
            <a:ext cx="1614545" cy="384721"/>
          </a:xfrm>
          <a:prstGeom prst="rect">
            <a:avLst/>
          </a:prstGeom>
          <a:noFill/>
        </p:spPr>
        <p:txBody>
          <a:bodyPr wrap="none" rtlCol="0">
            <a:spAutoFit/>
          </a:bodyPr>
          <a:lstStyle/>
          <a:p>
            <a:r>
              <a:rPr lang="de-DE" sz="1900" dirty="0">
                <a:latin typeface="Gill Sans MT" panose="020B0502020104020203" pitchFamily="34" charset="0"/>
              </a:rPr>
              <a:t>Elternratgeber</a:t>
            </a:r>
          </a:p>
        </p:txBody>
      </p:sp>
    </p:spTree>
    <p:extLst>
      <p:ext uri="{BB962C8B-B14F-4D97-AF65-F5344CB8AC3E}">
        <p14:creationId xmlns:p14="http://schemas.microsoft.com/office/powerpoint/2010/main" val="1804878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hlinkClick r:id="rId3"/>
            <a:extLst>
              <a:ext uri="{FF2B5EF4-FFF2-40B4-BE49-F238E27FC236}">
                <a16:creationId xmlns:a16="http://schemas.microsoft.com/office/drawing/2014/main" id="{A69539AE-D156-491F-ADEA-97DB38322370}"/>
              </a:ext>
            </a:extLst>
          </p:cNvPr>
          <p:cNvPicPr>
            <a:picLocks noChangeAspect="1"/>
          </p:cNvPicPr>
          <p:nvPr/>
        </p:nvPicPr>
        <p:blipFill>
          <a:blip r:embed="rId4"/>
          <a:stretch>
            <a:fillRect/>
          </a:stretch>
        </p:blipFill>
        <p:spPr>
          <a:xfrm>
            <a:off x="2319159" y="0"/>
            <a:ext cx="4505681" cy="6403550"/>
          </a:xfrm>
          <a:prstGeom prst="rect">
            <a:avLst/>
          </a:prstGeom>
        </p:spPr>
      </p:pic>
      <p:sp>
        <p:nvSpPr>
          <p:cNvPr id="3" name="Textfeld 2">
            <a:extLst>
              <a:ext uri="{FF2B5EF4-FFF2-40B4-BE49-F238E27FC236}">
                <a16:creationId xmlns:a16="http://schemas.microsoft.com/office/drawing/2014/main" id="{9AD23F6F-9C3B-4714-BA0D-91D204751A07}"/>
              </a:ext>
            </a:extLst>
          </p:cNvPr>
          <p:cNvSpPr txBox="1"/>
          <p:nvPr/>
        </p:nvSpPr>
        <p:spPr>
          <a:xfrm>
            <a:off x="7529455" y="6473279"/>
            <a:ext cx="1614545" cy="384721"/>
          </a:xfrm>
          <a:prstGeom prst="rect">
            <a:avLst/>
          </a:prstGeom>
          <a:noFill/>
        </p:spPr>
        <p:txBody>
          <a:bodyPr wrap="none" rtlCol="0">
            <a:spAutoFit/>
          </a:bodyPr>
          <a:lstStyle/>
          <a:p>
            <a:r>
              <a:rPr lang="de-DE" sz="1900" dirty="0">
                <a:latin typeface="Gill Sans MT" panose="020B0502020104020203" pitchFamily="34" charset="0"/>
              </a:rPr>
              <a:t>Elternratgeber</a:t>
            </a:r>
          </a:p>
        </p:txBody>
      </p:sp>
    </p:spTree>
    <p:extLst>
      <p:ext uri="{BB962C8B-B14F-4D97-AF65-F5344CB8AC3E}">
        <p14:creationId xmlns:p14="http://schemas.microsoft.com/office/powerpoint/2010/main" val="1534240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yeglasses with black frames">
            <a:extLst>
              <a:ext uri="{FF2B5EF4-FFF2-40B4-BE49-F238E27FC236}">
                <a16:creationId xmlns:a16="http://schemas.microsoft.com/office/drawing/2014/main" id="{B5B0B6C6-E718-2A44-A2E0-B617130B6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0" r="5298"/>
          <a:stretch/>
        </p:blipFill>
        <p:spPr bwMode="auto">
          <a:xfrm>
            <a:off x="0" y="-57852"/>
            <a:ext cx="9144000" cy="6531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CA50EB68-62D1-454B-BA3E-41A3B7CA3D33}"/>
              </a:ext>
            </a:extLst>
          </p:cNvPr>
          <p:cNvSpPr txBox="1"/>
          <p:nvPr/>
        </p:nvSpPr>
        <p:spPr>
          <a:xfrm>
            <a:off x="7292467" y="6473279"/>
            <a:ext cx="1851533" cy="384721"/>
          </a:xfrm>
          <a:prstGeom prst="rect">
            <a:avLst/>
          </a:prstGeom>
          <a:noFill/>
        </p:spPr>
        <p:txBody>
          <a:bodyPr wrap="none" rtlCol="0">
            <a:spAutoFit/>
          </a:bodyPr>
          <a:lstStyle/>
          <a:p>
            <a:r>
              <a:rPr lang="de-DE" sz="1900" dirty="0">
                <a:latin typeface="Gill Sans MT" panose="020B0502020104020203" pitchFamily="34" charset="0"/>
              </a:rPr>
              <a:t>Wo informieren?</a:t>
            </a:r>
          </a:p>
        </p:txBody>
      </p:sp>
      <p:sp>
        <p:nvSpPr>
          <p:cNvPr id="3" name="Rechteck 2">
            <a:extLst>
              <a:ext uri="{FF2B5EF4-FFF2-40B4-BE49-F238E27FC236}">
                <a16:creationId xmlns:a16="http://schemas.microsoft.com/office/drawing/2014/main" id="{10204026-5120-4FF9-9D13-C4837DC8C7E9}"/>
              </a:ext>
            </a:extLst>
          </p:cNvPr>
          <p:cNvSpPr/>
          <p:nvPr/>
        </p:nvSpPr>
        <p:spPr>
          <a:xfrm>
            <a:off x="7659298" y="6227058"/>
            <a:ext cx="1484702" cy="246221"/>
          </a:xfrm>
          <a:prstGeom prst="rect">
            <a:avLst/>
          </a:prstGeom>
        </p:spPr>
        <p:txBody>
          <a:bodyPr wrap="none">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MARK S.</a:t>
            </a:r>
            <a:r>
              <a:rPr lang="de-AT" sz="1000" dirty="0">
                <a:latin typeface="Gill Sans MT" panose="020B0502020104020203" pitchFamily="34" charset="0"/>
              </a:rPr>
              <a:t> / </a:t>
            </a:r>
            <a:r>
              <a:rPr lang="de-AT" sz="1000" dirty="0" err="1">
                <a:latin typeface="Gill Sans MT" panose="020B0502020104020203" pitchFamily="34" charset="0"/>
              </a:rPr>
              <a:t>Unsplash</a:t>
            </a:r>
            <a:endParaRPr lang="de-AT" sz="1000" dirty="0">
              <a:latin typeface="Gill Sans MT" panose="020B0502020104020203" pitchFamily="34" charset="0"/>
            </a:endParaRPr>
          </a:p>
        </p:txBody>
      </p:sp>
    </p:spTree>
    <p:extLst>
      <p:ext uri="{BB962C8B-B14F-4D97-AF65-F5344CB8AC3E}">
        <p14:creationId xmlns:p14="http://schemas.microsoft.com/office/powerpoint/2010/main" val="2059204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8534A316-C839-DE4E-88EF-93BFEA490B1C}"/>
              </a:ext>
            </a:extLst>
          </p:cNvPr>
          <p:cNvSpPr>
            <a:spLocks noGrp="1"/>
          </p:cNvSpPr>
          <p:nvPr>
            <p:ph idx="1"/>
          </p:nvPr>
        </p:nvSpPr>
        <p:spPr/>
        <p:txBody>
          <a:bodyPr/>
          <a:lstStyle/>
          <a:p>
            <a:r>
              <a:rPr lang="de-DE" b="1" dirty="0"/>
              <a:t>Seriöse Informationen?</a:t>
            </a:r>
          </a:p>
          <a:p>
            <a:pPr lvl="1"/>
            <a:r>
              <a:rPr lang="de-DE" dirty="0"/>
              <a:t>Werbung nicht immer leicht erkennbar!</a:t>
            </a:r>
          </a:p>
          <a:p>
            <a:pPr lvl="1"/>
            <a:r>
              <a:rPr lang="de-DE" dirty="0"/>
              <a:t>Von </a:t>
            </a:r>
            <a:r>
              <a:rPr lang="de-DE" dirty="0" err="1"/>
              <a:t>InfluencerInnen</a:t>
            </a:r>
            <a:r>
              <a:rPr lang="de-DE" dirty="0"/>
              <a:t> betrieben:  Wo ist die Grenze zwischen </a:t>
            </a:r>
            <a:r>
              <a:rPr lang="de-DE" dirty="0" err="1"/>
              <a:t>InfluencerInnen</a:t>
            </a:r>
            <a:r>
              <a:rPr lang="de-DE" dirty="0"/>
              <a:t> und eigenen Erfahrungen?</a:t>
            </a:r>
          </a:p>
          <a:p>
            <a:pPr lvl="1"/>
            <a:r>
              <a:rPr lang="de-DE" dirty="0"/>
              <a:t>Warum bewerben manche Mamablogs bestimmte Inhalte und Produkte?</a:t>
            </a:r>
          </a:p>
          <a:p>
            <a:pPr lvl="1"/>
            <a:endParaRPr lang="de-DE" dirty="0"/>
          </a:p>
          <a:p>
            <a:r>
              <a:rPr lang="de-DE" b="1" dirty="0"/>
              <a:t>Quellkritik - mehrere Quellen überprüfen</a:t>
            </a:r>
          </a:p>
          <a:p>
            <a:pPr lvl="1"/>
            <a:r>
              <a:rPr lang="de-DE" dirty="0"/>
              <a:t>Gesundheit - hier auf offizielle Informationen verlassen, Dr. Google ersetzt nicht den Arzt</a:t>
            </a:r>
          </a:p>
          <a:p>
            <a:pPr lvl="1"/>
            <a:r>
              <a:rPr lang="de-DE" dirty="0">
                <a:hlinkClick r:id="rId2"/>
              </a:rPr>
              <a:t>https://www.netdoktor.at/kindergesundheit</a:t>
            </a:r>
            <a:endParaRPr lang="de-DE" dirty="0"/>
          </a:p>
          <a:p>
            <a:pPr lvl="1"/>
            <a:endParaRPr lang="de-DE" dirty="0"/>
          </a:p>
          <a:p>
            <a:pPr lvl="1"/>
            <a:endParaRPr lang="de-DE" dirty="0"/>
          </a:p>
        </p:txBody>
      </p:sp>
      <p:sp>
        <p:nvSpPr>
          <p:cNvPr id="4" name="Textfeld 3">
            <a:extLst>
              <a:ext uri="{FF2B5EF4-FFF2-40B4-BE49-F238E27FC236}">
                <a16:creationId xmlns:a16="http://schemas.microsoft.com/office/drawing/2014/main" id="{A63F1708-EE47-42BA-BEA9-C6F98AD2098E}"/>
              </a:ext>
            </a:extLst>
          </p:cNvPr>
          <p:cNvSpPr txBox="1"/>
          <p:nvPr/>
        </p:nvSpPr>
        <p:spPr>
          <a:xfrm>
            <a:off x="6440183" y="6473279"/>
            <a:ext cx="2703817" cy="384721"/>
          </a:xfrm>
          <a:prstGeom prst="rect">
            <a:avLst/>
          </a:prstGeom>
          <a:noFill/>
        </p:spPr>
        <p:txBody>
          <a:bodyPr wrap="none" rtlCol="0">
            <a:spAutoFit/>
          </a:bodyPr>
          <a:lstStyle/>
          <a:p>
            <a:r>
              <a:rPr lang="de-DE" sz="1900" dirty="0">
                <a:latin typeface="Gill Sans MT" panose="020B0502020104020203" pitchFamily="34" charset="0"/>
              </a:rPr>
              <a:t>Mamablogs als Infoquelle?</a:t>
            </a:r>
          </a:p>
        </p:txBody>
      </p:sp>
    </p:spTree>
    <p:extLst>
      <p:ext uri="{BB962C8B-B14F-4D97-AF65-F5344CB8AC3E}">
        <p14:creationId xmlns:p14="http://schemas.microsoft.com/office/powerpoint/2010/main" val="666043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Elternratgeber für den Alltag im Internet</a:t>
            </a:r>
          </a:p>
        </p:txBody>
      </p:sp>
      <p:grpSp>
        <p:nvGrpSpPr>
          <p:cNvPr id="7" name="Gruppieren 6">
            <a:extLst>
              <a:ext uri="{FF2B5EF4-FFF2-40B4-BE49-F238E27FC236}">
                <a16:creationId xmlns:a16="http://schemas.microsoft.com/office/drawing/2014/main" id="{86F1CB8B-69E6-4322-A753-6E287972AF61}"/>
              </a:ext>
            </a:extLst>
          </p:cNvPr>
          <p:cNvGrpSpPr/>
          <p:nvPr/>
        </p:nvGrpSpPr>
        <p:grpSpPr>
          <a:xfrm>
            <a:off x="916655" y="901701"/>
            <a:ext cx="7310689" cy="4210310"/>
            <a:chOff x="1511410" y="1373761"/>
            <a:chExt cx="6442577" cy="3623949"/>
          </a:xfrm>
        </p:grpSpPr>
        <p:pic>
          <p:nvPicPr>
            <p:cNvPr id="8" name="Grafik 7">
              <a:hlinkClick r:id="rId3"/>
              <a:extLst>
                <a:ext uri="{FF2B5EF4-FFF2-40B4-BE49-F238E27FC236}">
                  <a16:creationId xmlns:a16="http://schemas.microsoft.com/office/drawing/2014/main" id="{8DFFD528-1DFA-4643-9BFF-C71A251323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1410" y="1373761"/>
              <a:ext cx="6442577" cy="3623949"/>
            </a:xfrm>
            <a:prstGeom prst="rect">
              <a:avLst/>
            </a:prstGeom>
            <a:ln>
              <a:noFill/>
            </a:ln>
            <a:effectLst>
              <a:outerShdw blurRad="292100" dist="139700" dir="2700000" algn="tl" rotWithShape="0">
                <a:srgbClr val="333333">
                  <a:alpha val="65000"/>
                </a:srgbClr>
              </a:outerShdw>
            </a:effectLst>
          </p:spPr>
        </p:pic>
        <p:pic>
          <p:nvPicPr>
            <p:cNvPr id="9" name="Grafik 8">
              <a:hlinkClick r:id="rId3"/>
              <a:extLst>
                <a:ext uri="{FF2B5EF4-FFF2-40B4-BE49-F238E27FC236}">
                  <a16:creationId xmlns:a16="http://schemas.microsoft.com/office/drawing/2014/main" id="{8930AC9E-2B69-4079-8B89-6AFDEE4B5D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9153" y="3749038"/>
              <a:ext cx="1219519" cy="1219519"/>
            </a:xfrm>
            <a:prstGeom prst="rect">
              <a:avLst/>
            </a:prstGeom>
          </p:spPr>
        </p:pic>
      </p:grpSp>
    </p:spTree>
    <p:extLst>
      <p:ext uri="{BB962C8B-B14F-4D97-AF65-F5344CB8AC3E}">
        <p14:creationId xmlns:p14="http://schemas.microsoft.com/office/powerpoint/2010/main" val="304994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B38CD-5971-0149-B9A0-7FAB2D029A57}"/>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2BC5D918-595B-3941-878C-3306EC5BD001}"/>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6</a:t>
            </a:fld>
            <a:endParaRPr lang="de-AT" dirty="0"/>
          </a:p>
        </p:txBody>
      </p:sp>
      <p:pic>
        <p:nvPicPr>
          <p:cNvPr id="7" name="Grafik 6" descr="Ein Bild, das Person, sitzend, Wand, Tisch enthält.&#10;&#10;Automatisch generierte Beschreibung">
            <a:extLst>
              <a:ext uri="{FF2B5EF4-FFF2-40B4-BE49-F238E27FC236}">
                <a16:creationId xmlns:a16="http://schemas.microsoft.com/office/drawing/2014/main" id="{7A309EFC-26EE-1F4C-A6AC-D3E6E0E431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17" y="-33050"/>
            <a:ext cx="9155018" cy="6448531"/>
          </a:xfrm>
          <a:prstGeom prst="rect">
            <a:avLst/>
          </a:prstGeom>
        </p:spPr>
      </p:pic>
      <p:sp>
        <p:nvSpPr>
          <p:cNvPr id="5" name="Textfeld 3">
            <a:extLst>
              <a:ext uri="{FF2B5EF4-FFF2-40B4-BE49-F238E27FC236}">
                <a16:creationId xmlns:a16="http://schemas.microsoft.com/office/drawing/2014/main" id="{EC812483-985B-4DCD-AD1E-B99F43F459CC}"/>
              </a:ext>
            </a:extLst>
          </p:cNvPr>
          <p:cNvSpPr txBox="1">
            <a:spLocks noChangeArrowheads="1"/>
          </p:cNvSpPr>
          <p:nvPr/>
        </p:nvSpPr>
        <p:spPr bwMode="auto">
          <a:xfrm>
            <a:off x="6096000" y="6452245"/>
            <a:ext cx="304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9pPr>
          </a:lstStyle>
          <a:p>
            <a:pPr>
              <a:lnSpc>
                <a:spcPct val="100000"/>
              </a:lnSpc>
              <a:spcBef>
                <a:spcPct val="0"/>
              </a:spcBef>
              <a:buClrTx/>
              <a:buFontTx/>
              <a:buNone/>
            </a:pPr>
            <a:r>
              <a:rPr lang="de-DE" altLang="de-DE" sz="1900" dirty="0">
                <a:solidFill>
                  <a:schemeClr val="tx1"/>
                </a:solidFill>
                <a:latin typeface="Gill Sans MT" panose="020B0502020104020203" pitchFamily="34" charset="0"/>
              </a:rPr>
              <a:t>Wer kümmert sich um mich?</a:t>
            </a:r>
          </a:p>
        </p:txBody>
      </p:sp>
      <p:sp>
        <p:nvSpPr>
          <p:cNvPr id="6" name="Textfeld 4">
            <a:extLst>
              <a:ext uri="{FF2B5EF4-FFF2-40B4-BE49-F238E27FC236}">
                <a16:creationId xmlns:a16="http://schemas.microsoft.com/office/drawing/2014/main" id="{D5F0FCA4-B66F-4584-BECF-FE6C6AB85F20}"/>
              </a:ext>
            </a:extLst>
          </p:cNvPr>
          <p:cNvSpPr txBox="1">
            <a:spLocks noChangeArrowheads="1"/>
          </p:cNvSpPr>
          <p:nvPr/>
        </p:nvSpPr>
        <p:spPr bwMode="auto">
          <a:xfrm>
            <a:off x="-11017" y="6206024"/>
            <a:ext cx="3493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000" dirty="0">
                <a:solidFill>
                  <a:schemeClr val="bg1"/>
                </a:solidFill>
              </a:rPr>
              <a:t>Bild: </a:t>
            </a:r>
            <a:r>
              <a:rPr lang="fr-FR" altLang="de-DE" sz="1000" dirty="0">
                <a:solidFill>
                  <a:schemeClr val="bg1"/>
                </a:solidFill>
              </a:rPr>
              <a:t>CC-BY 4.0 Service National de la Jeunesse  (BEE SECURE)</a:t>
            </a:r>
            <a:endParaRPr lang="de-DE" altLang="de-DE" sz="1000" dirty="0">
              <a:solidFill>
                <a:schemeClr val="bg1"/>
              </a:solidFill>
            </a:endParaRPr>
          </a:p>
        </p:txBody>
      </p:sp>
    </p:spTree>
    <p:extLst>
      <p:ext uri="{BB962C8B-B14F-4D97-AF65-F5344CB8AC3E}">
        <p14:creationId xmlns:p14="http://schemas.microsoft.com/office/powerpoint/2010/main" val="3280646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1544311-E57B-4CA3-B347-76D73AA031B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Du bist nicht allein!</a:t>
            </a:r>
          </a:p>
        </p:txBody>
      </p:sp>
      <p:pic>
        <p:nvPicPr>
          <p:cNvPr id="3" name="Grafik 2">
            <a:hlinkClick r:id="rId3"/>
            <a:extLst>
              <a:ext uri="{FF2B5EF4-FFF2-40B4-BE49-F238E27FC236}">
                <a16:creationId xmlns:a16="http://schemas.microsoft.com/office/drawing/2014/main" id="{6FB8BC20-7D94-4910-9EE0-FCD48A4A15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2786" y="1198255"/>
            <a:ext cx="6616087" cy="3678545"/>
          </a:xfrm>
          <a:prstGeom prst="rect">
            <a:avLst/>
          </a:prstGeom>
        </p:spPr>
      </p:pic>
    </p:spTree>
    <p:extLst>
      <p:ext uri="{BB962C8B-B14F-4D97-AF65-F5344CB8AC3E}">
        <p14:creationId xmlns:p14="http://schemas.microsoft.com/office/powerpoint/2010/main" val="38671400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338554"/>
            </a:xfrm>
            <a:prstGeom prst="rect">
              <a:avLst/>
            </a:prstGeom>
            <a:noFill/>
          </p:spPr>
          <p:txBody>
            <a:bodyPr wrap="square" rtlCol="0">
              <a:spAutoFit/>
            </a:bodyPr>
            <a:lstStyle/>
            <a:p>
              <a:pPr algn="ct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384721"/>
          </a:xfrm>
          <a:prstGeom prst="rect">
            <a:avLst/>
          </a:prstGeom>
          <a:noFill/>
        </p:spPr>
        <p:txBody>
          <a:bodyPr wrap="square" rtlCol="0">
            <a:spAutoFit/>
          </a:bodyPr>
          <a:lstStyle/>
          <a:p>
            <a:pPr algn="ctr"/>
            <a:r>
              <a:rPr lang="de-AT" sz="1900" dirty="0">
                <a:latin typeface="Gill Sans MT" panose="020B0502020104020203" pitchFamily="34" charset="0"/>
              </a:rPr>
              <a:t>Vorlesegeschichten</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
        <p:nvSpPr>
          <p:cNvPr id="2" name="Rechteck 1">
            <a:extLst>
              <a:ext uri="{FF2B5EF4-FFF2-40B4-BE49-F238E27FC236}">
                <a16:creationId xmlns:a16="http://schemas.microsoft.com/office/drawing/2014/main" id="{02524C7E-6AC8-47AF-8D21-CC62144577C9}"/>
              </a:ext>
            </a:extLst>
          </p:cNvPr>
          <p:cNvSpPr/>
          <p:nvPr/>
        </p:nvSpPr>
        <p:spPr>
          <a:xfrm>
            <a:off x="6087426" y="5141483"/>
            <a:ext cx="2705700" cy="584775"/>
          </a:xfrm>
          <a:prstGeom prst="rect">
            <a:avLst/>
          </a:prstGeom>
        </p:spPr>
        <p:txBody>
          <a:bodyPr wrap="square">
            <a:spAutoFit/>
          </a:bodyPr>
          <a:lstStyle/>
          <a:p>
            <a:pPr algn="ctr"/>
            <a:r>
              <a:rPr lang="de-AT" sz="1600" dirty="0">
                <a:solidFill>
                  <a:schemeClr val="bg1"/>
                </a:solidFill>
                <a:latin typeface="Gill Sans MT" panose="020B0502020104020203" pitchFamily="34" charset="0"/>
              </a:rPr>
              <a:t>www.saferinternet.at/zielgruppen/lehrende/kindergarten</a:t>
            </a:r>
          </a:p>
        </p:txBody>
      </p:sp>
      <p:pic>
        <p:nvPicPr>
          <p:cNvPr id="4" name="Grafik 3" descr="Bücher">
            <a:extLst>
              <a:ext uri="{FF2B5EF4-FFF2-40B4-BE49-F238E27FC236}">
                <a16:creationId xmlns:a16="http://schemas.microsoft.com/office/drawing/2014/main" id="{126C01C2-079A-4AA4-B561-FC71EDFF1FA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899567" y="4113937"/>
            <a:ext cx="1058424" cy="1058424"/>
          </a:xfrm>
          <a:prstGeom prst="rect">
            <a:avLst/>
          </a:prstGeom>
        </p:spPr>
      </p:pic>
    </p:spTree>
    <p:extLst>
      <p:ext uri="{BB962C8B-B14F-4D97-AF65-F5344CB8AC3E}">
        <p14:creationId xmlns:p14="http://schemas.microsoft.com/office/powerpoint/2010/main" val="251184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31220B0-3DE3-2F4C-BE83-4EA18370E6E9}"/>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7</a:t>
            </a:fld>
            <a:endParaRPr lang="de-AT" dirty="0"/>
          </a:p>
        </p:txBody>
      </p:sp>
      <p:grpSp>
        <p:nvGrpSpPr>
          <p:cNvPr id="13" name="Gruppieren 12">
            <a:extLst>
              <a:ext uri="{FF2B5EF4-FFF2-40B4-BE49-F238E27FC236}">
                <a16:creationId xmlns:a16="http://schemas.microsoft.com/office/drawing/2014/main" id="{51FF4572-0240-4268-9C00-304C8FEE901A}"/>
              </a:ext>
            </a:extLst>
          </p:cNvPr>
          <p:cNvGrpSpPr/>
          <p:nvPr/>
        </p:nvGrpSpPr>
        <p:grpSpPr>
          <a:xfrm>
            <a:off x="377677" y="376981"/>
            <a:ext cx="8388645" cy="5618473"/>
            <a:chOff x="636813" y="1104094"/>
            <a:chExt cx="8388645" cy="5618473"/>
          </a:xfrm>
        </p:grpSpPr>
        <p:pic>
          <p:nvPicPr>
            <p:cNvPr id="6" name="Grafik 5">
              <a:extLst>
                <a:ext uri="{FF2B5EF4-FFF2-40B4-BE49-F238E27FC236}">
                  <a16:creationId xmlns:a16="http://schemas.microsoft.com/office/drawing/2014/main" id="{A423B465-8A6F-9044-B65E-1AFE4A733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258" y="1337985"/>
              <a:ext cx="3378200" cy="4356100"/>
            </a:xfrm>
            <a:prstGeom prst="rect">
              <a:avLst/>
            </a:prstGeom>
          </p:spPr>
        </p:pic>
        <p:sp>
          <p:nvSpPr>
            <p:cNvPr id="8" name="Rechteckige Legende 7">
              <a:extLst>
                <a:ext uri="{FF2B5EF4-FFF2-40B4-BE49-F238E27FC236}">
                  <a16:creationId xmlns:a16="http://schemas.microsoft.com/office/drawing/2014/main" id="{61FF3984-23C6-A74F-AE36-3FCE469B2657}"/>
                </a:ext>
              </a:extLst>
            </p:cNvPr>
            <p:cNvSpPr/>
            <p:nvPr/>
          </p:nvSpPr>
          <p:spPr>
            <a:xfrm>
              <a:off x="636813" y="1104094"/>
              <a:ext cx="5208815" cy="855435"/>
            </a:xfrm>
            <a:prstGeom prst="wedgeRectCallout">
              <a:avLst>
                <a:gd name="adj1" fmla="val 60045"/>
                <a:gd name="adj2" fmla="val 4800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den eigenen körperlichen Grenzen umgehen: Wann wird es zu viel?</a:t>
              </a:r>
            </a:p>
          </p:txBody>
        </p:sp>
        <p:sp>
          <p:nvSpPr>
            <p:cNvPr id="9" name="Rechteckige Legende 8">
              <a:extLst>
                <a:ext uri="{FF2B5EF4-FFF2-40B4-BE49-F238E27FC236}">
                  <a16:creationId xmlns:a16="http://schemas.microsoft.com/office/drawing/2014/main" id="{56409005-D720-654E-9B1B-50E06A21468C}"/>
                </a:ext>
              </a:extLst>
            </p:cNvPr>
            <p:cNvSpPr/>
            <p:nvPr/>
          </p:nvSpPr>
          <p:spPr>
            <a:xfrm>
              <a:off x="636813" y="2180050"/>
              <a:ext cx="5208815" cy="855435"/>
            </a:xfrm>
            <a:prstGeom prst="wedgeRectCallout">
              <a:avLst>
                <a:gd name="adj1" fmla="val 58478"/>
                <a:gd name="adj2" fmla="val 3273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Langeweile umgehen:  Was kann ich tun, wenn mir fad ist?</a:t>
              </a:r>
            </a:p>
          </p:txBody>
        </p:sp>
        <p:sp>
          <p:nvSpPr>
            <p:cNvPr id="10" name="Rechteckige Legende 9">
              <a:extLst>
                <a:ext uri="{FF2B5EF4-FFF2-40B4-BE49-F238E27FC236}">
                  <a16:creationId xmlns:a16="http://schemas.microsoft.com/office/drawing/2014/main" id="{62670AEE-9A27-7F43-BADB-359DA2612A14}"/>
                </a:ext>
              </a:extLst>
            </p:cNvPr>
            <p:cNvSpPr/>
            <p:nvPr/>
          </p:nvSpPr>
          <p:spPr>
            <a:xfrm>
              <a:off x="636813" y="3165492"/>
              <a:ext cx="5208815" cy="855435"/>
            </a:xfrm>
            <a:prstGeom prst="wedgeRectCallout">
              <a:avLst>
                <a:gd name="adj1" fmla="val 56597"/>
                <a:gd name="adj2" fmla="val 792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Gruppendruck umgehen:  Wie kann ich sagen, dass ich nicht mitmachen will?</a:t>
              </a:r>
            </a:p>
          </p:txBody>
        </p:sp>
        <p:sp>
          <p:nvSpPr>
            <p:cNvPr id="11" name="Rechteckige Legende 10">
              <a:extLst>
                <a:ext uri="{FF2B5EF4-FFF2-40B4-BE49-F238E27FC236}">
                  <a16:creationId xmlns:a16="http://schemas.microsoft.com/office/drawing/2014/main" id="{A4242DC1-66B0-6D4C-88F2-E1530A64A6B6}"/>
                </a:ext>
              </a:extLst>
            </p:cNvPr>
            <p:cNvSpPr/>
            <p:nvPr/>
          </p:nvSpPr>
          <p:spPr>
            <a:xfrm>
              <a:off x="636814" y="4193353"/>
              <a:ext cx="5208815" cy="855435"/>
            </a:xfrm>
            <a:prstGeom prst="wedgeRectCallout">
              <a:avLst>
                <a:gd name="adj1" fmla="val 63180"/>
                <a:gd name="adj2" fmla="val 9830"/>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Ängsten umgehen:  Was kann ich tun, wenn ich nicht schlafen kann?</a:t>
              </a:r>
            </a:p>
          </p:txBody>
        </p:sp>
        <p:sp>
          <p:nvSpPr>
            <p:cNvPr id="12" name="Rechteckige Legende 11">
              <a:extLst>
                <a:ext uri="{FF2B5EF4-FFF2-40B4-BE49-F238E27FC236}">
                  <a16:creationId xmlns:a16="http://schemas.microsoft.com/office/drawing/2014/main" id="{D6DF57B1-207B-3947-AE7B-10334D37CBAD}"/>
                </a:ext>
              </a:extLst>
            </p:cNvPr>
            <p:cNvSpPr/>
            <p:nvPr/>
          </p:nvSpPr>
          <p:spPr>
            <a:xfrm>
              <a:off x="2226728" y="5867132"/>
              <a:ext cx="5208815" cy="855435"/>
            </a:xfrm>
            <a:prstGeom prst="wedgeRectCallout">
              <a:avLst>
                <a:gd name="adj1" fmla="val 48231"/>
                <a:gd name="adj2" fmla="val -95660"/>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Vorbildern umgehen: Ich möchte auch Fotos machen und spielen, wie mein Papa.</a:t>
              </a:r>
            </a:p>
          </p:txBody>
        </p:sp>
      </p:grpSp>
      <p:sp>
        <p:nvSpPr>
          <p:cNvPr id="14" name="Textfeld 13">
            <a:extLst>
              <a:ext uri="{FF2B5EF4-FFF2-40B4-BE49-F238E27FC236}">
                <a16:creationId xmlns:a16="http://schemas.microsoft.com/office/drawing/2014/main" id="{96CF8E8F-002F-4AF9-ADFC-CEA1C26764B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Kindergartenkinder</a:t>
            </a:r>
          </a:p>
        </p:txBody>
      </p:sp>
    </p:spTree>
    <p:extLst>
      <p:ext uri="{BB962C8B-B14F-4D97-AF65-F5344CB8AC3E}">
        <p14:creationId xmlns:p14="http://schemas.microsoft.com/office/powerpoint/2010/main" val="57868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31220B0-3DE3-2F4C-BE83-4EA18370E6E9}"/>
              </a:ext>
            </a:extLst>
          </p:cNvPr>
          <p:cNvSpPr>
            <a:spLocks noGrp="1"/>
          </p:cNvSpPr>
          <p:nvPr>
            <p:ph type="sldNum" sz="quarter" idx="12"/>
          </p:nvPr>
        </p:nvSpPr>
        <p:spPr>
          <a:xfrm>
            <a:off x="8454257" y="6399798"/>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922093-6066-4C73-9215-88E20F9F9CC5}" type="slidenum">
              <a:rPr lang="de-AT" smtClean="0"/>
              <a:pPr/>
              <a:t>8</a:t>
            </a:fld>
            <a:endParaRPr lang="de-AT" dirty="0"/>
          </a:p>
        </p:txBody>
      </p:sp>
      <p:grpSp>
        <p:nvGrpSpPr>
          <p:cNvPr id="7" name="Gruppieren 6">
            <a:extLst>
              <a:ext uri="{FF2B5EF4-FFF2-40B4-BE49-F238E27FC236}">
                <a16:creationId xmlns:a16="http://schemas.microsoft.com/office/drawing/2014/main" id="{4BDD8D44-F2A1-4AEA-A6D1-38F4FA24E257}"/>
              </a:ext>
            </a:extLst>
          </p:cNvPr>
          <p:cNvGrpSpPr/>
          <p:nvPr/>
        </p:nvGrpSpPr>
        <p:grpSpPr>
          <a:xfrm>
            <a:off x="295288" y="941378"/>
            <a:ext cx="8388647" cy="4356100"/>
            <a:chOff x="636811" y="1337985"/>
            <a:chExt cx="8388647" cy="4356100"/>
          </a:xfrm>
        </p:grpSpPr>
        <p:pic>
          <p:nvPicPr>
            <p:cNvPr id="6" name="Grafik 5">
              <a:extLst>
                <a:ext uri="{FF2B5EF4-FFF2-40B4-BE49-F238E27FC236}">
                  <a16:creationId xmlns:a16="http://schemas.microsoft.com/office/drawing/2014/main" id="{A423B465-8A6F-9044-B65E-1AFE4A733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258" y="1337985"/>
              <a:ext cx="3378200" cy="4356100"/>
            </a:xfrm>
            <a:prstGeom prst="rect">
              <a:avLst/>
            </a:prstGeom>
          </p:spPr>
        </p:pic>
        <p:sp>
          <p:nvSpPr>
            <p:cNvPr id="8" name="Rechteckige Legende 7">
              <a:extLst>
                <a:ext uri="{FF2B5EF4-FFF2-40B4-BE49-F238E27FC236}">
                  <a16:creationId xmlns:a16="http://schemas.microsoft.com/office/drawing/2014/main" id="{61FF3984-23C6-A74F-AE36-3FCE469B2657}"/>
                </a:ext>
              </a:extLst>
            </p:cNvPr>
            <p:cNvSpPr/>
            <p:nvPr/>
          </p:nvSpPr>
          <p:spPr>
            <a:xfrm>
              <a:off x="636811" y="2477579"/>
              <a:ext cx="5208815" cy="855435"/>
            </a:xfrm>
            <a:prstGeom prst="wedgeRectCallout">
              <a:avLst>
                <a:gd name="adj1" fmla="val 60045"/>
                <a:gd name="adj2" fmla="val 4800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Kostenfallen und Werbung in Spielen:  Was kann echtes Geld kosten?</a:t>
              </a:r>
            </a:p>
          </p:txBody>
        </p:sp>
        <p:sp>
          <p:nvSpPr>
            <p:cNvPr id="9" name="Rechteckige Legende 8">
              <a:extLst>
                <a:ext uri="{FF2B5EF4-FFF2-40B4-BE49-F238E27FC236}">
                  <a16:creationId xmlns:a16="http://schemas.microsoft.com/office/drawing/2014/main" id="{56409005-D720-654E-9B1B-50E06A21468C}"/>
                </a:ext>
              </a:extLst>
            </p:cNvPr>
            <p:cNvSpPr/>
            <p:nvPr/>
          </p:nvSpPr>
          <p:spPr>
            <a:xfrm>
              <a:off x="636811" y="3542283"/>
              <a:ext cx="5208815" cy="855435"/>
            </a:xfrm>
            <a:prstGeom prst="wedgeRectCallout">
              <a:avLst>
                <a:gd name="adj1" fmla="val 58478"/>
                <a:gd name="adj2" fmla="val 3273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Gefühlen umgehen:  Wie mit positiven und negativen Gefühlen umgehen?</a:t>
              </a:r>
            </a:p>
          </p:txBody>
        </p:sp>
        <p:sp>
          <p:nvSpPr>
            <p:cNvPr id="10" name="Rechteckige Legende 9">
              <a:extLst>
                <a:ext uri="{FF2B5EF4-FFF2-40B4-BE49-F238E27FC236}">
                  <a16:creationId xmlns:a16="http://schemas.microsoft.com/office/drawing/2014/main" id="{62670AEE-9A27-7F43-BADB-359DA2612A14}"/>
                </a:ext>
              </a:extLst>
            </p:cNvPr>
            <p:cNvSpPr/>
            <p:nvPr/>
          </p:nvSpPr>
          <p:spPr>
            <a:xfrm>
              <a:off x="636811" y="4606987"/>
              <a:ext cx="5208815" cy="855435"/>
            </a:xfrm>
            <a:prstGeom prst="wedgeRectCallout">
              <a:avLst>
                <a:gd name="adj1" fmla="val 56597"/>
                <a:gd name="adj2" fmla="val 792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Regeln in Familien und im Kindergarten:  Welche Regeln haben wir?</a:t>
              </a:r>
            </a:p>
          </p:txBody>
        </p:sp>
        <p:sp>
          <p:nvSpPr>
            <p:cNvPr id="13" name="Rechteckige Legende 12">
              <a:extLst>
                <a:ext uri="{FF2B5EF4-FFF2-40B4-BE49-F238E27FC236}">
                  <a16:creationId xmlns:a16="http://schemas.microsoft.com/office/drawing/2014/main" id="{31E29F96-2AD5-6840-AC44-089D0F1A6ED9}"/>
                </a:ext>
              </a:extLst>
            </p:cNvPr>
            <p:cNvSpPr/>
            <p:nvPr/>
          </p:nvSpPr>
          <p:spPr>
            <a:xfrm>
              <a:off x="636811" y="1476308"/>
              <a:ext cx="5208815" cy="788078"/>
            </a:xfrm>
            <a:prstGeom prst="wedgeRectCallout">
              <a:avLst>
                <a:gd name="adj1" fmla="val 63815"/>
                <a:gd name="adj2" fmla="val 26211"/>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Mit Fotos umgehen: Posen und Mitbestimmen können/ Recht am eigenen Bild</a:t>
              </a:r>
            </a:p>
          </p:txBody>
        </p:sp>
      </p:grpSp>
      <p:sp>
        <p:nvSpPr>
          <p:cNvPr id="11" name="Textfeld 10">
            <a:extLst>
              <a:ext uri="{FF2B5EF4-FFF2-40B4-BE49-F238E27FC236}">
                <a16:creationId xmlns:a16="http://schemas.microsoft.com/office/drawing/2014/main" id="{5B48816E-2466-4F70-B04E-5A0227C63E3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Themen für Kindergartenkinder</a:t>
            </a:r>
          </a:p>
        </p:txBody>
      </p:sp>
    </p:spTree>
    <p:extLst>
      <p:ext uri="{BB962C8B-B14F-4D97-AF65-F5344CB8AC3E}">
        <p14:creationId xmlns:p14="http://schemas.microsoft.com/office/powerpoint/2010/main" val="2145425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Mit hoher Zuverlässigkeit generierte Beschreibung">
            <a:extLst>
              <a:ext uri="{FF2B5EF4-FFF2-40B4-BE49-F238E27FC236}">
                <a16:creationId xmlns:a16="http://schemas.microsoft.com/office/drawing/2014/main" id="{87AE9B52-A846-4A31-A3B4-5413A00307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613" y="249619"/>
            <a:ext cx="4225692" cy="5541582"/>
          </a:xfrm>
          <a:prstGeom prst="rect">
            <a:avLst/>
          </a:prstGeom>
          <a:ln>
            <a:noFill/>
          </a:ln>
          <a:effectLst>
            <a:outerShdw blurRad="292100" dist="139700" dir="2700000" algn="tl" rotWithShape="0">
              <a:srgbClr val="333333">
                <a:alpha val="65000"/>
              </a:srgbClr>
            </a:outerShdw>
          </a:effectLst>
        </p:spPr>
      </p:pic>
      <p:sp>
        <p:nvSpPr>
          <p:cNvPr id="4" name="Textfeld 3">
            <a:extLst>
              <a:ext uri="{FF2B5EF4-FFF2-40B4-BE49-F238E27FC236}">
                <a16:creationId xmlns:a16="http://schemas.microsoft.com/office/drawing/2014/main" id="{C78483A2-120F-4644-8872-A392FAB81D6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Was Eltern beschäftigt</a:t>
            </a:r>
          </a:p>
        </p:txBody>
      </p:sp>
      <p:pic>
        <p:nvPicPr>
          <p:cNvPr id="5" name="Grafik 4" descr="Ein Bild, das Text enthält.&#10;&#10;Automatisch generierte Beschreibung">
            <a:extLst>
              <a:ext uri="{FF2B5EF4-FFF2-40B4-BE49-F238E27FC236}">
                <a16:creationId xmlns:a16="http://schemas.microsoft.com/office/drawing/2014/main" id="{22086FE9-8315-4E70-9768-3C7D817B5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9514" y="249618"/>
            <a:ext cx="4250645" cy="554158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0050088"/>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5871</Words>
  <Application>Microsoft Office PowerPoint</Application>
  <PresentationFormat>Bildschirmpräsentation (4:3)</PresentationFormat>
  <Paragraphs>576</Paragraphs>
  <Slides>61</Slides>
  <Notes>51</Notes>
  <HiddenSlides>17</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61</vt:i4>
      </vt:variant>
    </vt:vector>
  </HeadingPairs>
  <TitlesOfParts>
    <vt:vector size="68" baseType="lpstr">
      <vt:lpstr>Arial</vt:lpstr>
      <vt:lpstr>Calibri</vt:lpstr>
      <vt:lpstr>Calibri Light</vt:lpstr>
      <vt:lpstr>Gill Sans MT</vt:lpstr>
      <vt:lpstr>Times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321</cp:revision>
  <dcterms:created xsi:type="dcterms:W3CDTF">2018-07-11T13:12:25Z</dcterms:created>
  <dcterms:modified xsi:type="dcterms:W3CDTF">2023-04-26T07:12:10Z</dcterms:modified>
</cp:coreProperties>
</file>