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66" r:id="rId3"/>
    <p:sldId id="260" r:id="rId4"/>
    <p:sldId id="261" r:id="rId5"/>
    <p:sldId id="267" r:id="rId6"/>
    <p:sldId id="262" r:id="rId7"/>
    <p:sldId id="265" r:id="rId8"/>
    <p:sldId id="263" r:id="rId9"/>
    <p:sldId id="264"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7" autoAdjust="0"/>
    <p:restoredTop sz="81195" autoAdjust="0"/>
  </p:normalViewPr>
  <p:slideViewPr>
    <p:cSldViewPr snapToGrid="0">
      <p:cViewPr varScale="1">
        <p:scale>
          <a:sx n="99" d="100"/>
          <a:sy n="99" d="100"/>
        </p:scale>
        <p:origin x="245"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21C2F-7B60-4ECC-AF58-5C31FA590E05}" type="datetimeFigureOut">
              <a:rPr lang="de-AT" smtClean="0"/>
              <a:t>30.01.2018</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C5F974-BCCC-49E2-BC91-6542328569BB}" type="slidenum">
              <a:rPr lang="de-AT" smtClean="0"/>
              <a:t>‹Nr.›</a:t>
            </a:fld>
            <a:endParaRPr lang="de-AT"/>
          </a:p>
        </p:txBody>
      </p:sp>
    </p:spTree>
    <p:extLst>
      <p:ext uri="{BB962C8B-B14F-4D97-AF65-F5344CB8AC3E}">
        <p14:creationId xmlns:p14="http://schemas.microsoft.com/office/powerpoint/2010/main" val="487386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Internet Ombudsmann#</a:t>
            </a:r>
          </a:p>
        </p:txBody>
      </p:sp>
      <p:sp>
        <p:nvSpPr>
          <p:cNvPr id="4" name="Foliennummernplatzhalter 3"/>
          <p:cNvSpPr>
            <a:spLocks noGrp="1"/>
          </p:cNvSpPr>
          <p:nvPr>
            <p:ph type="sldNum" sz="quarter" idx="10"/>
          </p:nvPr>
        </p:nvSpPr>
        <p:spPr/>
        <p:txBody>
          <a:bodyPr/>
          <a:lstStyle/>
          <a:p>
            <a:fld id="{BFE539CC-B75D-42BB-B2AF-11DBEDAF35BD}" type="slidenum">
              <a:rPr lang="de-AT" smtClean="0"/>
              <a:t>1</a:t>
            </a:fld>
            <a:endParaRPr lang="de-AT"/>
          </a:p>
        </p:txBody>
      </p:sp>
    </p:spTree>
    <p:extLst>
      <p:ext uri="{BB962C8B-B14F-4D97-AF65-F5344CB8AC3E}">
        <p14:creationId xmlns:p14="http://schemas.microsoft.com/office/powerpoint/2010/main" val="408226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In Österreich werden viele Spielzeuge verkauft, die als Internet </a:t>
            </a:r>
            <a:r>
              <a:rPr lang="de-AT" dirty="0" err="1"/>
              <a:t>of</a:t>
            </a:r>
            <a:r>
              <a:rPr lang="de-AT" dirty="0"/>
              <a:t> Toys gelten können. </a:t>
            </a:r>
          </a:p>
          <a:p>
            <a:r>
              <a:rPr lang="de-AT" dirty="0"/>
              <a:t>Dabei geht es um klassisch traditionelle Spielzeuge, die auf die eine oder andere Weise vernetzt oder smart sind – nicht alle davon bergen Risiken für die Privatsphäre.</a:t>
            </a:r>
          </a:p>
          <a:p>
            <a:endParaRPr lang="de-AT" dirty="0"/>
          </a:p>
          <a:p>
            <a:r>
              <a:rPr lang="de-AT" dirty="0"/>
              <a:t>Die Vernetzung kann unterschiedlich ausfallen: </a:t>
            </a:r>
          </a:p>
          <a:p>
            <a:pPr marL="228600" indent="-228600">
              <a:buAutoNum type="arabicPeriod"/>
            </a:pPr>
            <a:r>
              <a:rPr lang="de-AT" dirty="0"/>
              <a:t>untereinander, z.B. ein Plüschhund erkennt wenn ein Plüschhund derselben Marke in der Nähe ist und reagiert darauf mit Wedeln und Bellen. (Harmlos)</a:t>
            </a:r>
          </a:p>
          <a:p>
            <a:pPr marL="228600" indent="-228600">
              <a:buAutoNum type="arabicPeriod"/>
            </a:pPr>
            <a:r>
              <a:rPr lang="de-AT" dirty="0"/>
              <a:t>Mit einer App</a:t>
            </a:r>
          </a:p>
          <a:p>
            <a:pPr marL="685800" lvl="1" indent="-228600">
              <a:buAutoNum type="alphaLcPeriod"/>
            </a:pPr>
            <a:r>
              <a:rPr lang="de-AT" dirty="0"/>
              <a:t>Die App wird genutzt, um ein Datenprofil des Kindes zu erstellen und der Teddybär wirkt danach als ob er das Kind „kennen“ würde. Er spricht das Kind mit Vornamen an und kann Bezüge zu den Interessen und Freund*innen des Kindes machen. </a:t>
            </a:r>
          </a:p>
          <a:p>
            <a:pPr marL="685800" lvl="1" indent="-228600">
              <a:buAutoNum type="alphaLcPeriod"/>
            </a:pPr>
            <a:r>
              <a:rPr lang="de-AT" dirty="0"/>
              <a:t>Die App wird genutzt um das Spielzeug zu lenken. Klassisches Beispiel dafür sind Drohnen oder andere Fahrzeuge. Es ist allerdings auch bei den Puppen und Roboter solche Nutzung von Apps zu sehen. Zum Beispiel wird ein Plüschtier über die App ernährt, es reagiert allerdings als physisches Objekt und nicht im Spiel am Bildschirm. </a:t>
            </a:r>
          </a:p>
          <a:p>
            <a:pPr marL="685800" lvl="1" indent="-228600">
              <a:buAutoNum type="alphaLcPeriod"/>
            </a:pPr>
            <a:r>
              <a:rPr lang="de-AT" dirty="0"/>
              <a:t>Das Spielzeug wird gekauft, vom Smartphone oder einem anderen Gerät gescannt und in ein Computerspiel integriert. Es gibt die einfachen Versionen von Lego für einfache App-Spiele und die größeren Versionen von Toys </a:t>
            </a:r>
            <a:r>
              <a:rPr lang="de-AT" dirty="0" err="1"/>
              <a:t>to</a:t>
            </a:r>
            <a:r>
              <a:rPr lang="de-AT" dirty="0"/>
              <a:t> Internet. </a:t>
            </a:r>
          </a:p>
        </p:txBody>
      </p:sp>
      <p:sp>
        <p:nvSpPr>
          <p:cNvPr id="4" name="Foliennummernplatzhalter 3"/>
          <p:cNvSpPr>
            <a:spLocks noGrp="1"/>
          </p:cNvSpPr>
          <p:nvPr>
            <p:ph type="sldNum" sz="quarter" idx="10"/>
          </p:nvPr>
        </p:nvSpPr>
        <p:spPr/>
        <p:txBody>
          <a:bodyPr/>
          <a:lstStyle/>
          <a:p>
            <a:fld id="{22C5F974-BCCC-49E2-BC91-6542328569BB}" type="slidenum">
              <a:rPr lang="de-AT" smtClean="0"/>
              <a:t>2</a:t>
            </a:fld>
            <a:endParaRPr lang="de-AT"/>
          </a:p>
        </p:txBody>
      </p:sp>
    </p:spTree>
    <p:extLst>
      <p:ext uri="{BB962C8B-B14F-4D97-AF65-F5344CB8AC3E}">
        <p14:creationId xmlns:p14="http://schemas.microsoft.com/office/powerpoint/2010/main" val="112011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 Beispiel für ein relativ weit entwickeltes Produkt am Markt derzeit: der Cognitoys Dinosaurier ist mit Spracherkennung ausgestattet. </a:t>
            </a:r>
          </a:p>
        </p:txBody>
      </p:sp>
      <p:sp>
        <p:nvSpPr>
          <p:cNvPr id="4" name="Foliennummernplatzhalter 3"/>
          <p:cNvSpPr>
            <a:spLocks noGrp="1"/>
          </p:cNvSpPr>
          <p:nvPr>
            <p:ph type="sldNum" sz="quarter" idx="10"/>
          </p:nvPr>
        </p:nvSpPr>
        <p:spPr/>
        <p:txBody>
          <a:bodyPr/>
          <a:lstStyle/>
          <a:p>
            <a:fld id="{BFE539CC-B75D-42BB-B2AF-11DBEDAF35BD}" type="slidenum">
              <a:rPr lang="de-AT" smtClean="0"/>
              <a:t>3</a:t>
            </a:fld>
            <a:endParaRPr lang="de-AT"/>
          </a:p>
        </p:txBody>
      </p:sp>
    </p:spTree>
    <p:extLst>
      <p:ext uri="{BB962C8B-B14F-4D97-AF65-F5344CB8AC3E}">
        <p14:creationId xmlns:p14="http://schemas.microsoft.com/office/powerpoint/2010/main" val="119734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b="1" dirty="0"/>
              <a:t>Datensicherheit</a:t>
            </a:r>
            <a:endParaRPr lang="de-AT" dirty="0"/>
          </a:p>
          <a:p>
            <a:pPr lvl="0"/>
            <a:endParaRPr lang="de-AT" b="1" dirty="0"/>
          </a:p>
          <a:p>
            <a:pPr lvl="0"/>
            <a:r>
              <a:rPr lang="de-AT" b="1" dirty="0"/>
              <a:t>Gerätesicherheit</a:t>
            </a:r>
            <a:r>
              <a:rPr lang="de-AT" dirty="0"/>
              <a:t>: Die Sorge, dass ein Spielzeug gehackt werden, als Überwachungsgerät genutzt werden bzw. von fremden Personen übernommen werden könnte. Dazu zählt auch die Sorge, Kinder könnten mit den Standortdaten eines Spielzeugs geortet werden. </a:t>
            </a:r>
          </a:p>
          <a:p>
            <a:pPr lvl="0"/>
            <a:endParaRPr lang="de-AT" dirty="0"/>
          </a:p>
          <a:p>
            <a:pPr lvl="0"/>
            <a:r>
              <a:rPr lang="de-AT" b="1" dirty="0"/>
              <a:t>Privatsphäre von Kindern</a:t>
            </a:r>
            <a:r>
              <a:rPr lang="de-AT" dirty="0"/>
              <a:t>: Es könnte zu geheimen Aufzeichnungen und zur Sammlung von Daten zu einem Kind kommen, die langfristigen Effekt auf dessen Leben haben. </a:t>
            </a:r>
          </a:p>
          <a:p>
            <a:pPr lvl="0"/>
            <a:r>
              <a:rPr lang="de-AT" b="1" dirty="0"/>
              <a:t>Entwicklungspsychologische bzw. gesellschaftliche Bedenken</a:t>
            </a:r>
            <a:r>
              <a:rPr lang="de-AT" dirty="0"/>
              <a:t>: Es sei über zu viel Nutzung zu Problemen bei Schlaf, physischer Aktivität und Sozialisation zu rechnen. Es könne zu einem Mangel an real authentischem Spiel und an Eltern-Kind Interaktion führen. Die Skripten und Algorithmen würden Spiel zu sehr kontrollieren und limitieren. Codierte Werthaltungen</a:t>
            </a:r>
          </a:p>
          <a:p>
            <a:pPr lvl="0"/>
            <a:r>
              <a:rPr lang="de-AT" b="1" dirty="0"/>
              <a:t>Gesundheitsimplikationen</a:t>
            </a:r>
            <a:r>
              <a:rPr lang="de-AT" dirty="0"/>
              <a:t> durch elektromagnetische Strahlen (EMR) </a:t>
            </a:r>
          </a:p>
          <a:p>
            <a:r>
              <a:rPr lang="de-AT" dirty="0"/>
              <a:t>Diese Risiken, decken sich weitläufig mit den in der Sekundärliteratur erwähnten. Zusätzlich sind noch die Ängste um </a:t>
            </a:r>
            <a:r>
              <a:rPr lang="de-AT" b="1" dirty="0"/>
              <a:t>unerwünschte Kontaktaufnahmen</a:t>
            </a:r>
            <a:r>
              <a:rPr lang="de-AT" dirty="0"/>
              <a:t> und </a:t>
            </a:r>
            <a:r>
              <a:rPr lang="de-AT" b="1" dirty="0"/>
              <a:t>Identitäts­diebstahl</a:t>
            </a:r>
            <a:r>
              <a:rPr lang="de-AT" dirty="0"/>
              <a:t> zu nennen. Die Enthüllung von persönlichen Informationen Ähnlich argumentiert auch die niederländische Studie zu Internet </a:t>
            </a:r>
            <a:r>
              <a:rPr lang="de-AT" dirty="0" err="1"/>
              <a:t>of</a:t>
            </a:r>
            <a:r>
              <a:rPr lang="de-AT" dirty="0"/>
              <a:t> Toys. Vernetztes Spielzeug berge Risiken für die Privatsphäre von Kindern und für DDOS-Angriffe.</a:t>
            </a:r>
          </a:p>
          <a:p>
            <a:endParaRPr lang="de-AT" dirty="0"/>
          </a:p>
        </p:txBody>
      </p:sp>
      <p:sp>
        <p:nvSpPr>
          <p:cNvPr id="4" name="Foliennummernplatzhalter 3"/>
          <p:cNvSpPr>
            <a:spLocks noGrp="1"/>
          </p:cNvSpPr>
          <p:nvPr>
            <p:ph type="sldNum" sz="quarter" idx="10"/>
          </p:nvPr>
        </p:nvSpPr>
        <p:spPr/>
        <p:txBody>
          <a:bodyPr/>
          <a:lstStyle/>
          <a:p>
            <a:fld id="{BFE539CC-B75D-42BB-B2AF-11DBEDAF35BD}" type="slidenum">
              <a:rPr lang="de-AT" smtClean="0"/>
              <a:t>4</a:t>
            </a:fld>
            <a:endParaRPr lang="de-AT"/>
          </a:p>
        </p:txBody>
      </p:sp>
    </p:spTree>
    <p:extLst>
      <p:ext uri="{BB962C8B-B14F-4D97-AF65-F5344CB8AC3E}">
        <p14:creationId xmlns:p14="http://schemas.microsoft.com/office/powerpoint/2010/main" val="395801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Risiken bei „Internet </a:t>
            </a:r>
            <a:r>
              <a:rPr lang="de-AT" dirty="0" err="1"/>
              <a:t>of</a:t>
            </a:r>
            <a:r>
              <a:rPr lang="de-AT" dirty="0"/>
              <a:t> Toys“ lassen sich grob abschätzen, indem darauf geachtet wird, auf welche Weise ein Spielzeug vernetzt oder smart ist. </a:t>
            </a:r>
          </a:p>
          <a:p>
            <a:r>
              <a:rPr lang="de-AT" dirty="0"/>
              <a:t>Die folgende Kategorisierung ermöglicht die Risiken abzuwägen – am risikoreichsten sind smarte und vernetzte Produkte, wie zum Beispiel jene Puppen, die mit Spracherkennung arbeiten und Daten online speichern. </a:t>
            </a:r>
          </a:p>
          <a:p>
            <a:endParaRPr lang="de-AT" dirty="0"/>
          </a:p>
        </p:txBody>
      </p:sp>
      <p:sp>
        <p:nvSpPr>
          <p:cNvPr id="4" name="Foliennummernplatzhalter 3"/>
          <p:cNvSpPr>
            <a:spLocks noGrp="1"/>
          </p:cNvSpPr>
          <p:nvPr>
            <p:ph type="sldNum" sz="quarter" idx="10"/>
          </p:nvPr>
        </p:nvSpPr>
        <p:spPr/>
        <p:txBody>
          <a:bodyPr/>
          <a:lstStyle/>
          <a:p>
            <a:fld id="{22C5F974-BCCC-49E2-BC91-6542328569BB}" type="slidenum">
              <a:rPr lang="de-AT" smtClean="0"/>
              <a:t>5</a:t>
            </a:fld>
            <a:endParaRPr lang="de-AT"/>
          </a:p>
        </p:txBody>
      </p:sp>
    </p:spTree>
    <p:extLst>
      <p:ext uri="{BB962C8B-B14F-4D97-AF65-F5344CB8AC3E}">
        <p14:creationId xmlns:p14="http://schemas.microsoft.com/office/powerpoint/2010/main" val="161895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Chancen der Entwicklung des „Internet </a:t>
            </a:r>
            <a:r>
              <a:rPr lang="de-AT" dirty="0" err="1"/>
              <a:t>of</a:t>
            </a:r>
            <a:r>
              <a:rPr lang="de-AT" dirty="0"/>
              <a:t> Toys“ werden gesehen in: </a:t>
            </a:r>
          </a:p>
          <a:p>
            <a:pPr marL="171450" indent="-171450">
              <a:buFontTx/>
              <a:buChar char="-"/>
            </a:pPr>
            <a:r>
              <a:rPr lang="de-AT" dirty="0"/>
              <a:t>Spielspaß: manche der Spielzeuge erfüllen vor allem den Zweck Kindern Freude am Spielen zu vermitteln. Oben zu sehen sind die Spielfiguren von </a:t>
            </a:r>
            <a:r>
              <a:rPr lang="de-AT" dirty="0" err="1"/>
              <a:t>VaiKai</a:t>
            </a:r>
            <a:r>
              <a:rPr lang="de-AT" dirty="0"/>
              <a:t>, die ohne App funktionieren. Sie reagieren aufeinander und ermöglichen eine Reihe an Spielen.</a:t>
            </a:r>
          </a:p>
          <a:p>
            <a:pPr marL="171450" indent="-171450">
              <a:buFontTx/>
              <a:buChar char="-"/>
            </a:pPr>
            <a:r>
              <a:rPr lang="de-AT" dirty="0"/>
              <a:t>Weniger Bildschirme: Eltern, die finden ihre Kinder verbringen zu viel Zeit hinter dem Bildschirm ihres Smartphones oder Computers erhoffen sich durch diese Spielzeuge Abhilfe. </a:t>
            </a:r>
          </a:p>
          <a:p>
            <a:pPr marL="0" indent="0">
              <a:buFontTx/>
              <a:buNone/>
            </a:pPr>
            <a:r>
              <a:rPr lang="de-AT" dirty="0"/>
              <a:t>Bislang gibt es dazu keine Untersuchungen, die zeigen würden, dass ein Kind deshalb weniger am Computer spielt, oft sind die damit verbundenen Apps gleichzeitig auch mit Spielen digital angereichert. Dazu kommt, dass Expert/innen derzeit raten, vor allem auf den Inhalt zu achten, nicht so sehr auf die Zeit. Eltern sollten sich eher die Frage stellen: was macht mein Kind hinter dem Bildschirm, als nur wie lange ist es hinter dem Bildschirm. </a:t>
            </a:r>
          </a:p>
          <a:p>
            <a:pPr marL="171450" indent="-171450">
              <a:buFontTx/>
              <a:buChar char="-"/>
            </a:pPr>
            <a:r>
              <a:rPr lang="de-AT" dirty="0"/>
              <a:t>Verschränktes Spielen: Mit Toys </a:t>
            </a:r>
            <a:r>
              <a:rPr lang="de-AT" dirty="0" err="1"/>
              <a:t>to</a:t>
            </a:r>
            <a:r>
              <a:rPr lang="de-AT" dirty="0"/>
              <a:t> Internet entwickeln sich neue Formen der Verbindung von physischen Spielzeugen und digitalen Computerspielen. Siehe: </a:t>
            </a:r>
            <a:r>
              <a:rPr lang="de-AT" dirty="0" err="1"/>
              <a:t>Skylanders</a:t>
            </a:r>
            <a:r>
              <a:rPr lang="de-AT" dirty="0"/>
              <a:t> Imaginators!</a:t>
            </a:r>
          </a:p>
          <a:p>
            <a:pPr marL="171450" indent="-171450">
              <a:buFontTx/>
              <a:buChar char="-"/>
            </a:pPr>
            <a:r>
              <a:rPr lang="de-AT" dirty="0"/>
              <a:t>Wissenserwerb: Über lexikarische Spielzeuge, die Fragen beantworten können, erhoffen sich Eltern vermehrten Wissenserwerb. </a:t>
            </a:r>
          </a:p>
          <a:p>
            <a:pPr marL="0" indent="0">
              <a:buFontTx/>
              <a:buNone/>
            </a:pPr>
            <a:r>
              <a:rPr lang="de-AT" dirty="0"/>
              <a:t>Jedenfalls als Chance anzusehen sind jene Spielzeuge, die Fähigkeiten vermitteln – bei denen z.B. ein Kind lernt zu programmieren.</a:t>
            </a:r>
          </a:p>
        </p:txBody>
      </p:sp>
      <p:sp>
        <p:nvSpPr>
          <p:cNvPr id="4" name="Foliennummernplatzhalter 3"/>
          <p:cNvSpPr>
            <a:spLocks noGrp="1"/>
          </p:cNvSpPr>
          <p:nvPr>
            <p:ph type="sldNum" sz="quarter" idx="10"/>
          </p:nvPr>
        </p:nvSpPr>
        <p:spPr/>
        <p:txBody>
          <a:bodyPr/>
          <a:lstStyle/>
          <a:p>
            <a:fld id="{22C5F974-BCCC-49E2-BC91-6542328569BB}" type="slidenum">
              <a:rPr lang="de-AT" smtClean="0"/>
              <a:t>7</a:t>
            </a:fld>
            <a:endParaRPr lang="de-AT"/>
          </a:p>
        </p:txBody>
      </p:sp>
    </p:spTree>
    <p:extLst>
      <p:ext uri="{BB962C8B-B14F-4D97-AF65-F5344CB8AC3E}">
        <p14:creationId xmlns:p14="http://schemas.microsoft.com/office/powerpoint/2010/main" val="243998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FE539CC-B75D-42BB-B2AF-11DBEDAF35BD}" type="slidenum">
              <a:rPr lang="de-AT" smtClean="0"/>
              <a:t>8</a:t>
            </a:fld>
            <a:endParaRPr lang="de-AT"/>
          </a:p>
        </p:txBody>
      </p:sp>
    </p:spTree>
    <p:extLst>
      <p:ext uri="{BB962C8B-B14F-4D97-AF65-F5344CB8AC3E}">
        <p14:creationId xmlns:p14="http://schemas.microsoft.com/office/powerpoint/2010/main" val="342887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Netidee</a:t>
            </a:r>
            <a:r>
              <a:rPr lang="de-AT" dirty="0"/>
              <a:t> Logo </a:t>
            </a:r>
          </a:p>
          <a:p>
            <a:endParaRPr lang="de-AT" dirty="0"/>
          </a:p>
          <a:p>
            <a:r>
              <a:rPr lang="de-AT" dirty="0"/>
              <a:t>Internet Ombudsmann Logo </a:t>
            </a:r>
          </a:p>
        </p:txBody>
      </p:sp>
      <p:sp>
        <p:nvSpPr>
          <p:cNvPr id="4" name="Foliennummernplatzhalter 3"/>
          <p:cNvSpPr>
            <a:spLocks noGrp="1"/>
          </p:cNvSpPr>
          <p:nvPr>
            <p:ph type="sldNum" sz="quarter" idx="10"/>
          </p:nvPr>
        </p:nvSpPr>
        <p:spPr/>
        <p:txBody>
          <a:bodyPr/>
          <a:lstStyle/>
          <a:p>
            <a:fld id="{BFE539CC-B75D-42BB-B2AF-11DBEDAF35BD}" type="slidenum">
              <a:rPr lang="de-AT" smtClean="0"/>
              <a:t>9</a:t>
            </a:fld>
            <a:endParaRPr lang="de-AT"/>
          </a:p>
        </p:txBody>
      </p:sp>
    </p:spTree>
    <p:extLst>
      <p:ext uri="{BB962C8B-B14F-4D97-AF65-F5344CB8AC3E}">
        <p14:creationId xmlns:p14="http://schemas.microsoft.com/office/powerpoint/2010/main" val="377676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61054-8DEF-465A-8C31-7E11A793249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048673CE-8DEA-4705-9355-A4E4E8C485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C1ECBE8D-5EB9-4F55-B5D5-4791606EE4CE}"/>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5" name="Fußzeilenplatzhalter 4">
            <a:extLst>
              <a:ext uri="{FF2B5EF4-FFF2-40B4-BE49-F238E27FC236}">
                <a16:creationId xmlns:a16="http://schemas.microsoft.com/office/drawing/2014/main" id="{4EF9AE49-A064-4BF2-A97E-2A0DD7540E5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AAEA461-7489-4F8B-9C50-10B4590B37B1}"/>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788996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4367A9-4BFE-48D6-BC8C-628661CEECC9}"/>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5A79D2F8-F8A1-4F9A-8A1E-A9862ED40A1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80ADB2C4-B77A-447C-8CE6-2F9C5B485E2E}"/>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5" name="Fußzeilenplatzhalter 4">
            <a:extLst>
              <a:ext uri="{FF2B5EF4-FFF2-40B4-BE49-F238E27FC236}">
                <a16:creationId xmlns:a16="http://schemas.microsoft.com/office/drawing/2014/main" id="{41535ADB-C455-4E51-AFC6-AA5D89181D3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E323855D-5DC0-4209-B228-CBC54CB47734}"/>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140731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74A82C0-790D-46D7-9BB0-2D5C00C47918}"/>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13C21F1E-F1A5-4852-9EAE-3979C39DD9F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8B0DA049-67BC-480A-B989-B4A15FD7349C}"/>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5" name="Fußzeilenplatzhalter 4">
            <a:extLst>
              <a:ext uri="{FF2B5EF4-FFF2-40B4-BE49-F238E27FC236}">
                <a16:creationId xmlns:a16="http://schemas.microsoft.com/office/drawing/2014/main" id="{0CAA2966-06D5-4FA9-B5E5-9B0EC06271B8}"/>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C7B7A4DD-FD78-411E-82F4-14AA288EDF15}"/>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3216337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7" name="Rechteck 6"/>
          <p:cNvSpPr/>
          <p:nvPr userDrawn="1"/>
        </p:nvSpPr>
        <p:spPr>
          <a:xfrm>
            <a:off x="0" y="6325985"/>
            <a:ext cx="12192000" cy="532015"/>
          </a:xfrm>
          <a:prstGeom prst="rect">
            <a:avLst/>
          </a:prstGeom>
          <a:solidFill>
            <a:srgbClr val="253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el 1"/>
          <p:cNvSpPr>
            <a:spLocks noGrp="1"/>
          </p:cNvSpPr>
          <p:nvPr>
            <p:ph type="ctrTitle"/>
          </p:nvPr>
        </p:nvSpPr>
        <p:spPr>
          <a:xfrm>
            <a:off x="1500351" y="1122363"/>
            <a:ext cx="9144000" cy="2387600"/>
          </a:xfrm>
        </p:spPr>
        <p:txBody>
          <a:bodyPr anchor="b"/>
          <a:lstStyle>
            <a:lvl1pPr algn="l">
              <a:defRPr sz="6000" b="1">
                <a:solidFill>
                  <a:srgbClr val="25378D"/>
                </a:solidFill>
              </a:defRPr>
            </a:lvl1pPr>
          </a:lstStyle>
          <a:p>
            <a:r>
              <a:rPr lang="de-DE" dirty="0"/>
              <a:t>Titelmasterformat durch Klicken bearbeiten</a:t>
            </a:r>
            <a:endParaRPr lang="de-AT" dirty="0"/>
          </a:p>
        </p:txBody>
      </p:sp>
      <p:sp>
        <p:nvSpPr>
          <p:cNvPr id="3" name="Untertitel 2"/>
          <p:cNvSpPr>
            <a:spLocks noGrp="1"/>
          </p:cNvSpPr>
          <p:nvPr>
            <p:ph type="subTitle" idx="1"/>
          </p:nvPr>
        </p:nvSpPr>
        <p:spPr>
          <a:xfrm>
            <a:off x="1524000" y="3602038"/>
            <a:ext cx="9144000" cy="1143698"/>
          </a:xfrm>
        </p:spPr>
        <p:txBody>
          <a:bodyPr>
            <a:normAutofit/>
          </a:bodyPr>
          <a:lstStyle>
            <a:lvl1pPr marL="0" indent="0" algn="l">
              <a:buNone/>
              <a:defRPr sz="3000" b="1">
                <a:solidFill>
                  <a:srgbClr val="B2B2B2"/>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AT"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0947" y="431014"/>
            <a:ext cx="2164994" cy="850394"/>
          </a:xfrm>
          <a:prstGeom prst="rect">
            <a:avLst/>
          </a:prstGeom>
        </p:spPr>
      </p:pic>
      <p:sp>
        <p:nvSpPr>
          <p:cNvPr id="9" name="Textfeld 8"/>
          <p:cNvSpPr txBox="1"/>
          <p:nvPr userDrawn="1"/>
        </p:nvSpPr>
        <p:spPr>
          <a:xfrm>
            <a:off x="1524000" y="6391937"/>
            <a:ext cx="10025150" cy="400110"/>
          </a:xfrm>
          <a:prstGeom prst="rect">
            <a:avLst/>
          </a:prstGeom>
          <a:noFill/>
        </p:spPr>
        <p:txBody>
          <a:bodyPr wrap="square" rtlCol="0">
            <a:spAutoFit/>
          </a:bodyPr>
          <a:lstStyle/>
          <a:p>
            <a:r>
              <a:rPr lang="de-AT" sz="2000" b="1" i="1" dirty="0">
                <a:solidFill>
                  <a:schemeClr val="bg1"/>
                </a:solidFill>
                <a:latin typeface="Gill Sans MT" panose="020B0502020104020203" pitchFamily="34" charset="0"/>
              </a:rPr>
              <a:t>Österreichisches</a:t>
            </a:r>
            <a:r>
              <a:rPr lang="de-AT" sz="2000" b="1" i="1" baseline="0" dirty="0">
                <a:solidFill>
                  <a:schemeClr val="bg1"/>
                </a:solidFill>
                <a:latin typeface="Gill Sans MT" panose="020B0502020104020203" pitchFamily="34" charset="0"/>
              </a:rPr>
              <a:t> Institut für angewandte Telekommunikation </a:t>
            </a:r>
            <a:endParaRPr lang="de-AT" sz="2000" b="1" i="1" dirty="0">
              <a:solidFill>
                <a:schemeClr val="bg1"/>
              </a:solidFill>
              <a:latin typeface="Gill Sans MT" panose="020B0502020104020203" pitchFamily="34" charset="0"/>
            </a:endParaRPr>
          </a:p>
        </p:txBody>
      </p:sp>
      <p:sp>
        <p:nvSpPr>
          <p:cNvPr id="10" name="Foliennummernplatzhalter 5"/>
          <p:cNvSpPr>
            <a:spLocks noGrp="1"/>
          </p:cNvSpPr>
          <p:nvPr>
            <p:ph type="sldNum" sz="quarter" idx="12"/>
          </p:nvPr>
        </p:nvSpPr>
        <p:spPr>
          <a:xfrm>
            <a:off x="8615313" y="6381202"/>
            <a:ext cx="2743200" cy="365125"/>
          </a:xfrm>
          <a:prstGeom prst="rect">
            <a:avLst/>
          </a:prstGeom>
        </p:spPr>
        <p:txBody>
          <a:bodyPr/>
          <a:lstStyle>
            <a:lvl1pPr algn="r">
              <a:defRPr sz="2000">
                <a:solidFill>
                  <a:schemeClr val="bg1"/>
                </a:solidFill>
                <a:latin typeface="Gill Sans MT" panose="020B0502020104020203" pitchFamily="34" charset="0"/>
              </a:defRPr>
            </a:lvl1pPr>
          </a:lstStyle>
          <a:p>
            <a:r>
              <a:rPr lang="de-AT" dirty="0"/>
              <a:t>Seite </a:t>
            </a:r>
            <a:fld id="{040BD4EF-FE9F-432A-B927-5F3D699C72AC}" type="slidenum">
              <a:rPr lang="de-AT" smtClean="0"/>
              <a:pPr/>
              <a:t>‹Nr.›</a:t>
            </a:fld>
            <a:endParaRPr lang="de-AT" dirty="0"/>
          </a:p>
        </p:txBody>
      </p:sp>
      <p:sp>
        <p:nvSpPr>
          <p:cNvPr id="11" name="Inhaltsplatzhalter 2"/>
          <p:cNvSpPr>
            <a:spLocks noGrp="1"/>
          </p:cNvSpPr>
          <p:nvPr>
            <p:ph idx="13"/>
          </p:nvPr>
        </p:nvSpPr>
        <p:spPr>
          <a:xfrm>
            <a:off x="1515591" y="4970351"/>
            <a:ext cx="10515600" cy="565509"/>
          </a:xfrm>
        </p:spPr>
        <p:txBody>
          <a:bodyPr/>
          <a:lstStyle>
            <a:lvl1pPr marL="0" indent="0">
              <a:buNone/>
              <a:defRPr b="1" i="1">
                <a:solidFill>
                  <a:srgbClr val="25378D"/>
                </a:solidFill>
              </a:defRPr>
            </a:lvl1pPr>
            <a:lvl5pPr>
              <a:defRPr b="0">
                <a:solidFill>
                  <a:schemeClr val="tx1"/>
                </a:solidFill>
              </a:defRPr>
            </a:lvl5pPr>
          </a:lstStyle>
          <a:p>
            <a:pPr lvl="0"/>
            <a:r>
              <a:rPr lang="de-DE" dirty="0"/>
              <a:t>Formatvorlagen des Textmasters bearbeiten</a:t>
            </a:r>
          </a:p>
        </p:txBody>
      </p:sp>
    </p:spTree>
    <p:extLst>
      <p:ext uri="{BB962C8B-B14F-4D97-AF65-F5344CB8AC3E}">
        <p14:creationId xmlns:p14="http://schemas.microsoft.com/office/powerpoint/2010/main" val="4187982298"/>
      </p:ext>
    </p:extLst>
  </p:cSld>
  <p:clrMapOvr>
    <a:masterClrMapping/>
  </p:clrMapOvr>
  <p:extLst mod="1">
    <p:ext uri="{DCECCB84-F9BA-43D5-87BE-67443E8EF086}">
      <p15:sldGuideLst xmlns:p15="http://schemas.microsoft.com/office/powerpoint/2012/main">
        <p15:guide id="1" orient="horz" pos="4224">
          <p15:clr>
            <a:srgbClr val="FBAE40"/>
          </p15:clr>
        </p15:guide>
        <p15:guide id="2" pos="10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38200" y="1335070"/>
            <a:ext cx="5181600" cy="4549354"/>
          </a:xfrm>
        </p:spPr>
        <p:txBody>
          <a:bodyPr/>
          <a:lstStyle>
            <a:lvl2pPr>
              <a:defRPr b="0">
                <a:solidFill>
                  <a:schemeClr val="tx1"/>
                </a:solidFill>
              </a:defRPr>
            </a:lvl2pPr>
            <a:lvl3pPr>
              <a:defRPr b="0">
                <a:solidFill>
                  <a:schemeClr val="tx1"/>
                </a:solidFill>
              </a:defRPr>
            </a:lvl3pPr>
            <a:lvl4pPr>
              <a:defRPr b="0">
                <a:solidFill>
                  <a:schemeClr val="tx1"/>
                </a:solidFill>
              </a:defRPr>
            </a:lvl4pPr>
            <a:lvl5pPr>
              <a:defRPr b="0">
                <a:solidFill>
                  <a:schemeClr val="tx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Inhaltsplatzhalter 3"/>
          <p:cNvSpPr>
            <a:spLocks noGrp="1"/>
          </p:cNvSpPr>
          <p:nvPr>
            <p:ph sz="half" idx="2"/>
          </p:nvPr>
        </p:nvSpPr>
        <p:spPr>
          <a:xfrm>
            <a:off x="6172200" y="1335070"/>
            <a:ext cx="5181600" cy="4549354"/>
          </a:xfrm>
        </p:spPr>
        <p:txBody>
          <a:bodyPr/>
          <a:lstStyle>
            <a:lvl5pPr>
              <a:defRPr b="0">
                <a:solidFill>
                  <a:schemeClr val="tx1"/>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14" name="Titel 1"/>
          <p:cNvSpPr>
            <a:spLocks noGrp="1"/>
          </p:cNvSpPr>
          <p:nvPr>
            <p:ph type="title"/>
          </p:nvPr>
        </p:nvSpPr>
        <p:spPr>
          <a:xfrm>
            <a:off x="838200" y="523370"/>
            <a:ext cx="10515600" cy="557791"/>
          </a:xfrm>
        </p:spPr>
        <p:txBody>
          <a:bodyPr>
            <a:noAutofit/>
          </a:bodyPr>
          <a:lstStyle>
            <a:lvl1pPr>
              <a:defRPr sz="3600"/>
            </a:lvl1pPr>
          </a:lstStyle>
          <a:p>
            <a:r>
              <a:rPr lang="de-DE" dirty="0"/>
              <a:t>Titelmasterformat durch Klicken bearbeiten</a:t>
            </a:r>
            <a:endParaRPr lang="de-AT" dirty="0"/>
          </a:p>
        </p:txBody>
      </p:sp>
      <p:cxnSp>
        <p:nvCxnSpPr>
          <p:cNvPr id="15" name="Gerader Verbinder 14"/>
          <p:cNvCxnSpPr/>
          <p:nvPr userDrawn="1"/>
        </p:nvCxnSpPr>
        <p:spPr>
          <a:xfrm>
            <a:off x="918633" y="1141815"/>
            <a:ext cx="10435167" cy="0"/>
          </a:xfrm>
          <a:prstGeom prst="line">
            <a:avLst/>
          </a:prstGeom>
          <a:ln w="19050">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userDrawn="1"/>
        </p:nvCxnSpPr>
        <p:spPr>
          <a:xfrm>
            <a:off x="-13682" y="6171485"/>
            <a:ext cx="12205682" cy="0"/>
          </a:xfrm>
          <a:prstGeom prst="line">
            <a:avLst/>
          </a:prstGeom>
          <a:ln w="19050">
            <a:solidFill>
              <a:srgbClr val="B2B2B2"/>
            </a:solidFill>
          </a:ln>
        </p:spPr>
        <p:style>
          <a:lnRef idx="1">
            <a:schemeClr val="accent3"/>
          </a:lnRef>
          <a:fillRef idx="0">
            <a:schemeClr val="accent3"/>
          </a:fillRef>
          <a:effectRef idx="0">
            <a:schemeClr val="accent3"/>
          </a:effectRef>
          <a:fontRef idx="minor">
            <a:schemeClr val="tx1"/>
          </a:fontRef>
        </p:style>
      </p:cxnSp>
      <p:sp>
        <p:nvSpPr>
          <p:cNvPr id="11" name="Foliennummernplatzhalter 5"/>
          <p:cNvSpPr>
            <a:spLocks noGrp="1"/>
          </p:cNvSpPr>
          <p:nvPr>
            <p:ph type="sldNum" sz="quarter" idx="12"/>
          </p:nvPr>
        </p:nvSpPr>
        <p:spPr>
          <a:xfrm>
            <a:off x="8610600" y="6300874"/>
            <a:ext cx="2743200" cy="365125"/>
          </a:xfrm>
          <a:prstGeom prst="rect">
            <a:avLst/>
          </a:prstGeom>
        </p:spPr>
        <p:txBody>
          <a:bodyPr/>
          <a:lstStyle>
            <a:lvl1pPr algn="r">
              <a:defRPr sz="2000">
                <a:solidFill>
                  <a:srgbClr val="25378D"/>
                </a:solidFill>
                <a:latin typeface="Gill Sans MT" panose="020B0502020104020203" pitchFamily="34" charset="0"/>
              </a:defRPr>
            </a:lvl1pPr>
          </a:lstStyle>
          <a:p>
            <a:r>
              <a:rPr lang="de-AT" dirty="0"/>
              <a:t>Seite </a:t>
            </a:r>
            <a:fld id="{040BD4EF-FE9F-432A-B927-5F3D699C72AC}" type="slidenum">
              <a:rPr lang="de-AT" smtClean="0"/>
              <a:pPr/>
              <a:t>‹Nr.›</a:t>
            </a:fld>
            <a:endParaRPr lang="de-AT" dirty="0"/>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801" y="6293754"/>
            <a:ext cx="1215742" cy="477535"/>
          </a:xfrm>
          <a:prstGeom prst="rect">
            <a:avLst/>
          </a:prstGeom>
        </p:spPr>
      </p:pic>
    </p:spTree>
    <p:extLst>
      <p:ext uri="{BB962C8B-B14F-4D97-AF65-F5344CB8AC3E}">
        <p14:creationId xmlns:p14="http://schemas.microsoft.com/office/powerpoint/2010/main" val="2594869245"/>
      </p:ext>
    </p:extLst>
  </p:cSld>
  <p:clrMapOvr>
    <a:masterClrMapping/>
  </p:clrMapOvr>
  <p:extLst mod="1">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fußzeile_bildplatzhalter">
    <p:spTree>
      <p:nvGrpSpPr>
        <p:cNvPr id="1" name=""/>
        <p:cNvGrpSpPr/>
        <p:nvPr/>
      </p:nvGrpSpPr>
      <p:grpSpPr>
        <a:xfrm>
          <a:off x="0" y="0"/>
          <a:ext cx="0" cy="0"/>
          <a:chOff x="0" y="0"/>
          <a:chExt cx="0" cy="0"/>
        </a:xfrm>
      </p:grpSpPr>
      <p:cxnSp>
        <p:nvCxnSpPr>
          <p:cNvPr id="9" name="Gerader Verbinder 8"/>
          <p:cNvCxnSpPr/>
          <p:nvPr userDrawn="1"/>
        </p:nvCxnSpPr>
        <p:spPr>
          <a:xfrm>
            <a:off x="-13682" y="6171485"/>
            <a:ext cx="12205682" cy="0"/>
          </a:xfrm>
          <a:prstGeom prst="line">
            <a:avLst/>
          </a:prstGeom>
          <a:ln w="19050">
            <a:solidFill>
              <a:srgbClr val="B2B2B2"/>
            </a:solidFill>
          </a:ln>
        </p:spPr>
        <p:style>
          <a:lnRef idx="1">
            <a:schemeClr val="accent3"/>
          </a:lnRef>
          <a:fillRef idx="0">
            <a:schemeClr val="accent3"/>
          </a:fillRef>
          <a:effectRef idx="0">
            <a:schemeClr val="accent3"/>
          </a:effectRef>
          <a:fontRef idx="minor">
            <a:schemeClr val="tx1"/>
          </a:fontRef>
        </p:style>
      </p:cxnSp>
      <p:sp>
        <p:nvSpPr>
          <p:cNvPr id="3" name="Bildplatzhalter 2"/>
          <p:cNvSpPr>
            <a:spLocks noGrp="1"/>
          </p:cNvSpPr>
          <p:nvPr>
            <p:ph type="pic" sz="quarter" idx="13"/>
          </p:nvPr>
        </p:nvSpPr>
        <p:spPr>
          <a:xfrm>
            <a:off x="-14288" y="0"/>
            <a:ext cx="12206288" cy="6172200"/>
          </a:xfrm>
        </p:spPr>
        <p:txBody>
          <a:bodyPr/>
          <a:lstStyle/>
          <a:p>
            <a:endParaRPr lang="de-AT"/>
          </a:p>
        </p:txBody>
      </p:sp>
      <p:sp>
        <p:nvSpPr>
          <p:cNvPr id="6" name="Foliennummernplatzhalter 5"/>
          <p:cNvSpPr>
            <a:spLocks noGrp="1"/>
          </p:cNvSpPr>
          <p:nvPr>
            <p:ph type="sldNum" sz="quarter" idx="12"/>
          </p:nvPr>
        </p:nvSpPr>
        <p:spPr>
          <a:xfrm>
            <a:off x="8610600" y="6300874"/>
            <a:ext cx="2743200" cy="365125"/>
          </a:xfrm>
          <a:prstGeom prst="rect">
            <a:avLst/>
          </a:prstGeom>
        </p:spPr>
        <p:txBody>
          <a:bodyPr/>
          <a:lstStyle>
            <a:lvl1pPr algn="r">
              <a:defRPr sz="2000">
                <a:solidFill>
                  <a:srgbClr val="25378D"/>
                </a:solidFill>
                <a:latin typeface="Gill Sans MT" panose="020B0502020104020203" pitchFamily="34" charset="0"/>
              </a:defRPr>
            </a:lvl1pPr>
          </a:lstStyle>
          <a:p>
            <a:r>
              <a:rPr lang="de-AT" dirty="0"/>
              <a:t>Seite </a:t>
            </a:r>
            <a:fld id="{040BD4EF-FE9F-432A-B927-5F3D699C72AC}" type="slidenum">
              <a:rPr lang="de-AT" smtClean="0"/>
              <a:pPr/>
              <a:t>‹Nr.›</a:t>
            </a:fld>
            <a:endParaRPr lang="de-AT"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801" y="6293754"/>
            <a:ext cx="1215742" cy="477535"/>
          </a:xfrm>
          <a:prstGeom prst="rect">
            <a:avLst/>
          </a:prstGeom>
        </p:spPr>
      </p:pic>
    </p:spTree>
    <p:extLst>
      <p:ext uri="{BB962C8B-B14F-4D97-AF65-F5344CB8AC3E}">
        <p14:creationId xmlns:p14="http://schemas.microsoft.com/office/powerpoint/2010/main" val="1723108719"/>
      </p:ext>
    </p:extLst>
  </p:cSld>
  <p:clrMapOvr>
    <a:masterClrMapping/>
  </p:clrMapOvr>
  <p:extLst mod="1">
    <p:ext uri="{DCECCB84-F9BA-43D5-87BE-67443E8EF086}">
      <p15:sldGuideLst xmlns:p15="http://schemas.microsoft.com/office/powerpoint/2012/main">
        <p15:guide id="1" orient="horz" pos="4247">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eere Folie mit Logo">
    <p:spTree>
      <p:nvGrpSpPr>
        <p:cNvPr id="1" name=""/>
        <p:cNvGrpSpPr/>
        <p:nvPr/>
      </p:nvGrpSpPr>
      <p:grpSpPr>
        <a:xfrm>
          <a:off x="0" y="0"/>
          <a:ext cx="0" cy="0"/>
          <a:chOff x="0" y="0"/>
          <a:chExt cx="0" cy="0"/>
        </a:xfrm>
      </p:grpSpPr>
      <p:sp>
        <p:nvSpPr>
          <p:cNvPr id="3" name="Rechteck 2"/>
          <p:cNvSpPr/>
          <p:nvPr userDrawn="1"/>
        </p:nvSpPr>
        <p:spPr>
          <a:xfrm>
            <a:off x="0" y="6325985"/>
            <a:ext cx="12192000" cy="532015"/>
          </a:xfrm>
          <a:prstGeom prst="rect">
            <a:avLst/>
          </a:prstGeom>
          <a:solidFill>
            <a:srgbClr val="253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0947" y="431014"/>
            <a:ext cx="2164994" cy="850394"/>
          </a:xfrm>
          <a:prstGeom prst="rect">
            <a:avLst/>
          </a:prstGeom>
        </p:spPr>
      </p:pic>
      <p:sp>
        <p:nvSpPr>
          <p:cNvPr id="7" name="Textfeld 6"/>
          <p:cNvSpPr txBox="1"/>
          <p:nvPr userDrawn="1"/>
        </p:nvSpPr>
        <p:spPr>
          <a:xfrm>
            <a:off x="838198" y="6360969"/>
            <a:ext cx="10025150" cy="400110"/>
          </a:xfrm>
          <a:prstGeom prst="rect">
            <a:avLst/>
          </a:prstGeom>
          <a:noFill/>
        </p:spPr>
        <p:txBody>
          <a:bodyPr wrap="square" rtlCol="0">
            <a:spAutoFit/>
          </a:bodyPr>
          <a:lstStyle/>
          <a:p>
            <a:r>
              <a:rPr lang="de-AT" sz="2000" b="1" i="1" dirty="0">
                <a:solidFill>
                  <a:schemeClr val="bg1"/>
                </a:solidFill>
                <a:latin typeface="Gill Sans MT" panose="020B0502020104020203" pitchFamily="34" charset="0"/>
              </a:rPr>
              <a:t>Österreichisches</a:t>
            </a:r>
            <a:r>
              <a:rPr lang="de-AT" sz="2000" b="1" i="1" baseline="0" dirty="0">
                <a:solidFill>
                  <a:schemeClr val="bg1"/>
                </a:solidFill>
                <a:latin typeface="Gill Sans MT" panose="020B0502020104020203" pitchFamily="34" charset="0"/>
              </a:rPr>
              <a:t> Institut für angewandte Telekommunikation </a:t>
            </a:r>
            <a:endParaRPr lang="de-AT" sz="2000" b="1" i="1" dirty="0">
              <a:solidFill>
                <a:schemeClr val="bg1"/>
              </a:solidFill>
              <a:latin typeface="Gill Sans MT" panose="020B0502020104020203" pitchFamily="34" charset="0"/>
            </a:endParaRPr>
          </a:p>
        </p:txBody>
      </p:sp>
      <p:sp>
        <p:nvSpPr>
          <p:cNvPr id="8" name="Foliennummernplatzhalter 5"/>
          <p:cNvSpPr>
            <a:spLocks noGrp="1"/>
          </p:cNvSpPr>
          <p:nvPr>
            <p:ph type="sldNum" sz="quarter" idx="12"/>
          </p:nvPr>
        </p:nvSpPr>
        <p:spPr>
          <a:xfrm>
            <a:off x="8615313" y="6353770"/>
            <a:ext cx="2743200" cy="365125"/>
          </a:xfrm>
          <a:prstGeom prst="rect">
            <a:avLst/>
          </a:prstGeom>
        </p:spPr>
        <p:txBody>
          <a:bodyPr/>
          <a:lstStyle>
            <a:lvl1pPr algn="r">
              <a:defRPr sz="2000">
                <a:solidFill>
                  <a:schemeClr val="bg1"/>
                </a:solidFill>
                <a:latin typeface="Gill Sans MT" panose="020B0502020104020203" pitchFamily="34" charset="0"/>
              </a:defRPr>
            </a:lvl1pPr>
          </a:lstStyle>
          <a:p>
            <a:r>
              <a:rPr lang="de-AT" dirty="0"/>
              <a:t>Seite </a:t>
            </a:r>
            <a:fld id="{040BD4EF-FE9F-432A-B927-5F3D699C72AC}" type="slidenum">
              <a:rPr lang="de-AT" smtClean="0"/>
              <a:pPr/>
              <a:t>‹Nr.›</a:t>
            </a:fld>
            <a:endParaRPr lang="de-AT" dirty="0"/>
          </a:p>
        </p:txBody>
      </p:sp>
    </p:spTree>
    <p:extLst>
      <p:ext uri="{BB962C8B-B14F-4D97-AF65-F5344CB8AC3E}">
        <p14:creationId xmlns:p14="http://schemas.microsoft.com/office/powerpoint/2010/main" val="2151470629"/>
      </p:ext>
    </p:extLst>
  </p:cSld>
  <p:clrMapOvr>
    <a:masterClrMapping/>
  </p:clrMapOvr>
  <p:extLst mod="1">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DFE5FD-555A-4206-9B92-E11E651007E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CF79A011-7FE8-4318-9E7D-2F404EB8264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1089ED-9D01-44EB-9E9C-5669F10AB88A}"/>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5" name="Fußzeilenplatzhalter 4">
            <a:extLst>
              <a:ext uri="{FF2B5EF4-FFF2-40B4-BE49-F238E27FC236}">
                <a16:creationId xmlns:a16="http://schemas.microsoft.com/office/drawing/2014/main" id="{8A886890-9721-43BB-81DB-3D2E6BFE6A4B}"/>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ECD22BD-3689-429F-B551-A3CC35870B71}"/>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273718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4B29C-969C-4345-87EE-754452B1707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5EEE911E-F930-45A3-92A9-3E494D361F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E69BB6B-C77C-47DB-9CCC-ADAFEA820235}"/>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5" name="Fußzeilenplatzhalter 4">
            <a:extLst>
              <a:ext uri="{FF2B5EF4-FFF2-40B4-BE49-F238E27FC236}">
                <a16:creationId xmlns:a16="http://schemas.microsoft.com/office/drawing/2014/main" id="{976D63ED-5DBE-4D19-87B4-30B9D77D224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6812C8F8-2068-4404-857D-6B677B8AF9DB}"/>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3835140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47004-05E3-4236-AC8A-C58C23C7D5EC}"/>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280E7B89-21D4-41B9-B647-CA9E7E7D674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966DC66C-DC4D-4687-A8DB-4C306A9DDAB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685EEFE9-CD50-479A-8E5A-491A652AE7EE}"/>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6" name="Fußzeilenplatzhalter 5">
            <a:extLst>
              <a:ext uri="{FF2B5EF4-FFF2-40B4-BE49-F238E27FC236}">
                <a16:creationId xmlns:a16="http://schemas.microsoft.com/office/drawing/2014/main" id="{A6482746-65D9-4CBB-BFAE-CBA8D2D50385}"/>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B8004922-EC9A-4B79-82AF-7AEECF074F82}"/>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330250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C1A775-A00B-49AA-A392-3973D84C1454}"/>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25880EE5-08BC-4BD5-A074-AA413334C6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E1C1428-2D0C-4E5F-A402-8F89EF755E0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169083F3-EB7F-45BC-BDC2-3CDB5F6653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67A2A6D-7A31-4B25-B3B9-B898383ABDF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607C8C72-AA65-4FE9-8A44-0ED42245616B}"/>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8" name="Fußzeilenplatzhalter 7">
            <a:extLst>
              <a:ext uri="{FF2B5EF4-FFF2-40B4-BE49-F238E27FC236}">
                <a16:creationId xmlns:a16="http://schemas.microsoft.com/office/drawing/2014/main" id="{C3D85940-AFDA-43D0-901E-234CF9A4C3D3}"/>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EEA22C83-19B6-4385-B74F-C0FE1D6F8C46}"/>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218590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C7303-DC21-4758-B6AB-F08BCB21D6C5}"/>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E1E4F94C-2DFE-4042-AD44-5271138DDCC4}"/>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4" name="Fußzeilenplatzhalter 3">
            <a:extLst>
              <a:ext uri="{FF2B5EF4-FFF2-40B4-BE49-F238E27FC236}">
                <a16:creationId xmlns:a16="http://schemas.microsoft.com/office/drawing/2014/main" id="{D9B91BF7-AAC0-4BD7-860D-022FCBF61275}"/>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B37E8439-73EE-4FEF-A976-0FA60EFA3B69}"/>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1854198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FE82880-4E76-4B70-BA5C-634E7B9A6626}"/>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3" name="Fußzeilenplatzhalter 2">
            <a:extLst>
              <a:ext uri="{FF2B5EF4-FFF2-40B4-BE49-F238E27FC236}">
                <a16:creationId xmlns:a16="http://schemas.microsoft.com/office/drawing/2014/main" id="{0BFD3C09-0CE9-4864-B1BB-7E97AA23495D}"/>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7675D76F-923C-4C52-BF09-6B01D3DC7D18}"/>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1340896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8AE378-64EF-4684-8F4C-8E31B0F397A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621D4DA5-FE41-47F2-8030-8CC6D35EED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9B957727-39C2-4C2B-B7EB-E54CBAAA3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D869C8D-2D4F-4F29-BF8C-1A10F94313F6}"/>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6" name="Fußzeilenplatzhalter 5">
            <a:extLst>
              <a:ext uri="{FF2B5EF4-FFF2-40B4-BE49-F238E27FC236}">
                <a16:creationId xmlns:a16="http://schemas.microsoft.com/office/drawing/2014/main" id="{81D3B0B4-CA72-49B1-A71B-34EEA5EC032E}"/>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2A6D428-6BF2-4FB1-AB41-27B49EC25C86}"/>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3879709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09B4E-2199-4620-8D0C-56E54AB27B1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844D6743-8AD4-43F3-957D-553F1461C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39273765-1EA1-4F4F-B09E-14E347082B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3C2CB13-F511-4AF6-99F0-2233940C4B10}"/>
              </a:ext>
            </a:extLst>
          </p:cNvPr>
          <p:cNvSpPr>
            <a:spLocks noGrp="1"/>
          </p:cNvSpPr>
          <p:nvPr>
            <p:ph type="dt" sz="half" idx="10"/>
          </p:nvPr>
        </p:nvSpPr>
        <p:spPr/>
        <p:txBody>
          <a:bodyPr/>
          <a:lstStyle/>
          <a:p>
            <a:fld id="{9A58DB87-78B3-4555-B713-78487346A4B8}" type="datetimeFigureOut">
              <a:rPr lang="de-AT" smtClean="0"/>
              <a:t>30.01.2018</a:t>
            </a:fld>
            <a:endParaRPr lang="de-AT"/>
          </a:p>
        </p:txBody>
      </p:sp>
      <p:sp>
        <p:nvSpPr>
          <p:cNvPr id="6" name="Fußzeilenplatzhalter 5">
            <a:extLst>
              <a:ext uri="{FF2B5EF4-FFF2-40B4-BE49-F238E27FC236}">
                <a16:creationId xmlns:a16="http://schemas.microsoft.com/office/drawing/2014/main" id="{B813645A-4D7A-4AE2-8272-ED63FC5696F4}"/>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F8E2A633-F426-482B-A7BE-A0B1BA02FAC8}"/>
              </a:ext>
            </a:extLst>
          </p:cNvPr>
          <p:cNvSpPr>
            <a:spLocks noGrp="1"/>
          </p:cNvSpPr>
          <p:nvPr>
            <p:ph type="sldNum" sz="quarter" idx="12"/>
          </p:nvPr>
        </p:nvSpPr>
        <p:spPr/>
        <p:txBody>
          <a:bodyPr/>
          <a:lstStyle/>
          <a:p>
            <a:fld id="{5572FA5D-628D-4392-9547-349274EE94DC}" type="slidenum">
              <a:rPr lang="de-AT" smtClean="0"/>
              <a:t>‹Nr.›</a:t>
            </a:fld>
            <a:endParaRPr lang="de-AT"/>
          </a:p>
        </p:txBody>
      </p:sp>
    </p:spTree>
    <p:extLst>
      <p:ext uri="{BB962C8B-B14F-4D97-AF65-F5344CB8AC3E}">
        <p14:creationId xmlns:p14="http://schemas.microsoft.com/office/powerpoint/2010/main" val="3949021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6AE550F-DA8F-468E-8EDD-C3BE90377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39D4633B-6D28-4AD8-8952-F82D89958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96ECA63-6CDF-456A-A819-ADDF2D06F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8DB87-78B3-4555-B713-78487346A4B8}" type="datetimeFigureOut">
              <a:rPr lang="de-AT" smtClean="0"/>
              <a:t>30.01.2018</a:t>
            </a:fld>
            <a:endParaRPr lang="de-AT"/>
          </a:p>
        </p:txBody>
      </p:sp>
      <p:sp>
        <p:nvSpPr>
          <p:cNvPr id="5" name="Fußzeilenplatzhalter 4">
            <a:extLst>
              <a:ext uri="{FF2B5EF4-FFF2-40B4-BE49-F238E27FC236}">
                <a16:creationId xmlns:a16="http://schemas.microsoft.com/office/drawing/2014/main" id="{42988816-DA6F-4C7D-BDC3-66801B32F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A6672D1B-3B54-49A2-A20E-CF0F0A87C2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2FA5D-628D-4392-9547-349274EE94DC}" type="slidenum">
              <a:rPr lang="de-AT" smtClean="0"/>
              <a:t>‹Nr.›</a:t>
            </a:fld>
            <a:endParaRPr lang="de-AT"/>
          </a:p>
        </p:txBody>
      </p:sp>
    </p:spTree>
    <p:extLst>
      <p:ext uri="{BB962C8B-B14F-4D97-AF65-F5344CB8AC3E}">
        <p14:creationId xmlns:p14="http://schemas.microsoft.com/office/powerpoint/2010/main" val="512839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www.internetoftoys.a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D4E74DA-0748-458E-A1D3-2E3605C77DB1}"/>
              </a:ext>
            </a:extLst>
          </p:cNvPr>
          <p:cNvPicPr>
            <a:picLocks noChangeAspect="1"/>
          </p:cNvPicPr>
          <p:nvPr/>
        </p:nvPicPr>
        <p:blipFill>
          <a:blip r:embed="rId3"/>
          <a:stretch>
            <a:fillRect/>
          </a:stretch>
        </p:blipFill>
        <p:spPr>
          <a:xfrm>
            <a:off x="7972047" y="2873542"/>
            <a:ext cx="3397351" cy="1979812"/>
          </a:xfrm>
          <a:prstGeom prst="rect">
            <a:avLst/>
          </a:prstGeom>
        </p:spPr>
      </p:pic>
      <p:sp>
        <p:nvSpPr>
          <p:cNvPr id="5" name="Titel 4"/>
          <p:cNvSpPr>
            <a:spLocks noGrp="1"/>
          </p:cNvSpPr>
          <p:nvPr>
            <p:ph type="ctrTitle"/>
          </p:nvPr>
        </p:nvSpPr>
        <p:spPr>
          <a:xfrm>
            <a:off x="1524000" y="1256380"/>
            <a:ext cx="9144000" cy="2387600"/>
          </a:xfrm>
        </p:spPr>
        <p:txBody>
          <a:bodyPr/>
          <a:lstStyle/>
          <a:p>
            <a:r>
              <a:rPr lang="de-AT" dirty="0"/>
              <a:t>Vernetzte Spielwelten</a:t>
            </a:r>
          </a:p>
        </p:txBody>
      </p:sp>
      <p:sp>
        <p:nvSpPr>
          <p:cNvPr id="6" name="Untertitel 5"/>
          <p:cNvSpPr>
            <a:spLocks noGrp="1"/>
          </p:cNvSpPr>
          <p:nvPr>
            <p:ph type="subTitle" idx="1"/>
          </p:nvPr>
        </p:nvSpPr>
        <p:spPr>
          <a:xfrm>
            <a:off x="1631782" y="3984458"/>
            <a:ext cx="9144000" cy="1143698"/>
          </a:xfrm>
        </p:spPr>
        <p:txBody>
          <a:bodyPr>
            <a:normAutofit/>
          </a:bodyPr>
          <a:lstStyle/>
          <a:p>
            <a:r>
              <a:rPr lang="de-AT" dirty="0"/>
              <a:t>Das „Internet </a:t>
            </a:r>
            <a:r>
              <a:rPr lang="de-AT" dirty="0" err="1"/>
              <a:t>of</a:t>
            </a:r>
            <a:r>
              <a:rPr lang="de-AT" dirty="0"/>
              <a:t>  Toys“</a:t>
            </a:r>
          </a:p>
        </p:txBody>
      </p:sp>
      <p:pic>
        <p:nvPicPr>
          <p:cNvPr id="3" name="Grafik 2">
            <a:extLst>
              <a:ext uri="{FF2B5EF4-FFF2-40B4-BE49-F238E27FC236}">
                <a16:creationId xmlns:a16="http://schemas.microsoft.com/office/drawing/2014/main" id="{95FA7DBB-9673-40BB-B3C2-442DD0014B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223" y="548599"/>
            <a:ext cx="2423885" cy="749722"/>
          </a:xfrm>
          <a:prstGeom prst="rect">
            <a:avLst/>
          </a:prstGeom>
        </p:spPr>
      </p:pic>
    </p:spTree>
    <p:extLst>
      <p:ext uri="{BB962C8B-B14F-4D97-AF65-F5344CB8AC3E}">
        <p14:creationId xmlns:p14="http://schemas.microsoft.com/office/powerpoint/2010/main" val="3258183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559EBA4-847E-40F0-806B-CB2B5A3B9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38" y="232419"/>
            <a:ext cx="7410450" cy="5991225"/>
          </a:xfrm>
          <a:prstGeom prst="rect">
            <a:avLst/>
          </a:prstGeom>
        </p:spPr>
      </p:pic>
      <p:sp>
        <p:nvSpPr>
          <p:cNvPr id="2" name="Textfeld 1">
            <a:extLst>
              <a:ext uri="{FF2B5EF4-FFF2-40B4-BE49-F238E27FC236}">
                <a16:creationId xmlns:a16="http://schemas.microsoft.com/office/drawing/2014/main" id="{4D5706B5-A7D6-49EF-BCE6-2EFF76AB9092}"/>
              </a:ext>
            </a:extLst>
          </p:cNvPr>
          <p:cNvSpPr txBox="1"/>
          <p:nvPr/>
        </p:nvSpPr>
        <p:spPr>
          <a:xfrm>
            <a:off x="5569058" y="5788617"/>
            <a:ext cx="4233620" cy="246221"/>
          </a:xfrm>
          <a:prstGeom prst="rect">
            <a:avLst/>
          </a:prstGeom>
          <a:noFill/>
        </p:spPr>
        <p:txBody>
          <a:bodyPr wrap="square" rtlCol="0">
            <a:spAutoFit/>
          </a:bodyPr>
          <a:lstStyle/>
          <a:p>
            <a:r>
              <a:rPr lang="de-AT" sz="1000" dirty="0">
                <a:latin typeface="Gill Sans MT" panose="020B0502020104020203" pitchFamily="34" charset="0"/>
              </a:rPr>
              <a:t>Illustration: CC0 (ÖIAT), Icons von </a:t>
            </a:r>
            <a:r>
              <a:rPr lang="de-AT" sz="1000" dirty="0" err="1">
                <a:latin typeface="Gill Sans MT" panose="020B0502020104020203" pitchFamily="34" charset="0"/>
              </a:rPr>
              <a:t>Freepik</a:t>
            </a:r>
            <a:endParaRPr lang="de-AT" sz="1000" dirty="0">
              <a:latin typeface="Gill Sans MT" panose="020B0502020104020203" pitchFamily="34" charset="0"/>
            </a:endParaRPr>
          </a:p>
        </p:txBody>
      </p:sp>
    </p:spTree>
    <p:extLst>
      <p:ext uri="{BB962C8B-B14F-4D97-AF65-F5344CB8AC3E}">
        <p14:creationId xmlns:p14="http://schemas.microsoft.com/office/powerpoint/2010/main" val="210917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ein Film">
            <a:hlinkClick r:id="" action="ppaction://media"/>
            <a:extLst>
              <a:ext uri="{FF2B5EF4-FFF2-40B4-BE49-F238E27FC236}">
                <a16:creationId xmlns:a16="http://schemas.microsoft.com/office/drawing/2014/main" id="{A7F7B9E3-723E-486F-970D-E3FB753B9F4B}"/>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1130300" y="1335088"/>
            <a:ext cx="8094663" cy="4549775"/>
          </a:xfrm>
        </p:spPr>
      </p:pic>
      <p:sp>
        <p:nvSpPr>
          <p:cNvPr id="5" name="Foliennummernplatzhalter 4">
            <a:extLst>
              <a:ext uri="{FF2B5EF4-FFF2-40B4-BE49-F238E27FC236}">
                <a16:creationId xmlns:a16="http://schemas.microsoft.com/office/drawing/2014/main" id="{D4592785-8DF5-47F5-B34E-090C4F051B62}"/>
              </a:ext>
            </a:extLst>
          </p:cNvPr>
          <p:cNvSpPr>
            <a:spLocks noGrp="1"/>
          </p:cNvSpPr>
          <p:nvPr>
            <p:ph type="sldNum" sz="quarter" idx="12"/>
          </p:nvPr>
        </p:nvSpPr>
        <p:spPr/>
        <p:txBody>
          <a:bodyPr/>
          <a:lstStyle/>
          <a:p>
            <a:r>
              <a:rPr lang="de-AT"/>
              <a:t>Seite </a:t>
            </a:r>
            <a:fld id="{040BD4EF-FE9F-432A-B927-5F3D699C72AC}" type="slidenum">
              <a:rPr lang="de-AT" smtClean="0"/>
              <a:pPr/>
              <a:t>3</a:t>
            </a:fld>
            <a:endParaRPr lang="de-AT" dirty="0"/>
          </a:p>
        </p:txBody>
      </p:sp>
      <p:sp>
        <p:nvSpPr>
          <p:cNvPr id="2" name="Textfeld 1">
            <a:extLst>
              <a:ext uri="{FF2B5EF4-FFF2-40B4-BE49-F238E27FC236}">
                <a16:creationId xmlns:a16="http://schemas.microsoft.com/office/drawing/2014/main" id="{60D0392C-711A-4C40-A40E-CB7CC462B1B0}"/>
              </a:ext>
            </a:extLst>
          </p:cNvPr>
          <p:cNvSpPr txBox="1"/>
          <p:nvPr/>
        </p:nvSpPr>
        <p:spPr>
          <a:xfrm>
            <a:off x="9446216" y="5610386"/>
            <a:ext cx="2131017" cy="246221"/>
          </a:xfrm>
          <a:prstGeom prst="rect">
            <a:avLst/>
          </a:prstGeom>
          <a:noFill/>
        </p:spPr>
        <p:txBody>
          <a:bodyPr wrap="square" rtlCol="0">
            <a:spAutoFit/>
          </a:bodyPr>
          <a:lstStyle/>
          <a:p>
            <a:r>
              <a:rPr lang="de-AT" sz="1000" dirty="0">
                <a:latin typeface="Gill Sans MT" panose="020B0502020104020203" pitchFamily="34" charset="0"/>
              </a:rPr>
              <a:t>Video: CC-BY (ÖIAT)</a:t>
            </a:r>
          </a:p>
        </p:txBody>
      </p:sp>
    </p:spTree>
    <p:extLst>
      <p:ext uri="{BB962C8B-B14F-4D97-AF65-F5344CB8AC3E}">
        <p14:creationId xmlns:p14="http://schemas.microsoft.com/office/powerpoint/2010/main" val="123582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sz="half" idx="1"/>
          </p:nvPr>
        </p:nvSpPr>
        <p:spPr>
          <a:xfrm>
            <a:off x="838199" y="1335070"/>
            <a:ext cx="8958943" cy="4549354"/>
          </a:xfrm>
        </p:spPr>
        <p:txBody>
          <a:bodyPr>
            <a:normAutofit/>
          </a:bodyPr>
          <a:lstStyle/>
          <a:p>
            <a:pPr lvl="0"/>
            <a:r>
              <a:rPr lang="de-AT" b="1" dirty="0"/>
              <a:t>Datensicherheit</a:t>
            </a:r>
            <a:endParaRPr lang="de-AT" dirty="0"/>
          </a:p>
          <a:p>
            <a:pPr lvl="0"/>
            <a:r>
              <a:rPr lang="de-AT" b="1" dirty="0"/>
              <a:t>Gerätesicherheit</a:t>
            </a:r>
            <a:endParaRPr lang="de-AT" dirty="0"/>
          </a:p>
          <a:p>
            <a:pPr lvl="0"/>
            <a:r>
              <a:rPr lang="de-AT" b="1" dirty="0"/>
              <a:t>Privatsphäre von Kindern</a:t>
            </a:r>
            <a:endParaRPr lang="de-AT" dirty="0"/>
          </a:p>
          <a:p>
            <a:pPr lvl="0"/>
            <a:r>
              <a:rPr lang="de-AT" b="1" dirty="0"/>
              <a:t>Entwicklungspsychologische bzw. gesellschaftliche Bedenken</a:t>
            </a:r>
            <a:endParaRPr lang="de-AT" dirty="0"/>
          </a:p>
          <a:p>
            <a:pPr lvl="0"/>
            <a:r>
              <a:rPr lang="de-AT" b="1" dirty="0"/>
              <a:t>Gesundheitsimplikationen</a:t>
            </a:r>
            <a:r>
              <a:rPr lang="de-AT" dirty="0"/>
              <a:t> durch elektromagnetische Strahlen (EMR) </a:t>
            </a:r>
          </a:p>
          <a:p>
            <a:r>
              <a:rPr lang="de-AT" dirty="0"/>
              <a:t>Ängste um </a:t>
            </a:r>
            <a:r>
              <a:rPr lang="de-AT" b="1" dirty="0"/>
              <a:t>unerwünschte Kontaktaufnahmen</a:t>
            </a:r>
            <a:r>
              <a:rPr lang="de-AT" dirty="0"/>
              <a:t> und </a:t>
            </a:r>
            <a:r>
              <a:rPr lang="de-AT" b="1" dirty="0"/>
              <a:t>Identitäts­diebstahl</a:t>
            </a:r>
            <a:r>
              <a:rPr lang="de-AT" dirty="0"/>
              <a:t> </a:t>
            </a:r>
          </a:p>
        </p:txBody>
      </p:sp>
      <p:sp>
        <p:nvSpPr>
          <p:cNvPr id="5" name="Titel 4"/>
          <p:cNvSpPr>
            <a:spLocks noGrp="1"/>
          </p:cNvSpPr>
          <p:nvPr>
            <p:ph type="title"/>
          </p:nvPr>
        </p:nvSpPr>
        <p:spPr/>
        <p:txBody>
          <a:bodyPr/>
          <a:lstStyle/>
          <a:p>
            <a:r>
              <a:rPr lang="de-AT" sz="6000" b="1" dirty="0">
                <a:solidFill>
                  <a:srgbClr val="25408F"/>
                </a:solidFill>
                <a:latin typeface="Gill Sans MT" panose="020B0502020104020203" pitchFamily="34" charset="0"/>
                <a:ea typeface="+mn-ea"/>
                <a:cs typeface="+mn-cs"/>
              </a:rPr>
              <a:t>Risiken</a:t>
            </a:r>
          </a:p>
        </p:txBody>
      </p:sp>
      <p:sp>
        <p:nvSpPr>
          <p:cNvPr id="4" name="Foliennummernplatzhalter 3"/>
          <p:cNvSpPr>
            <a:spLocks noGrp="1"/>
          </p:cNvSpPr>
          <p:nvPr>
            <p:ph type="sldNum" sz="quarter" idx="12"/>
          </p:nvPr>
        </p:nvSpPr>
        <p:spPr>
          <a:prstGeom prst="rect">
            <a:avLst/>
          </a:prstGeom>
        </p:spPr>
        <p:txBody>
          <a:bodyPr/>
          <a:lstStyle/>
          <a:p>
            <a:r>
              <a:rPr lang="de-AT"/>
              <a:t>Seite </a:t>
            </a:r>
            <a:fld id="{040BD4EF-FE9F-432A-B927-5F3D699C72AC}" type="slidenum">
              <a:rPr lang="de-AT" smtClean="0"/>
              <a:pPr/>
              <a:t>4</a:t>
            </a:fld>
            <a:endParaRPr lang="de-AT" dirty="0"/>
          </a:p>
        </p:txBody>
      </p:sp>
      <p:pic>
        <p:nvPicPr>
          <p:cNvPr id="9" name="Inhaltsplatzhalter 8">
            <a:extLst>
              <a:ext uri="{FF2B5EF4-FFF2-40B4-BE49-F238E27FC236}">
                <a16:creationId xmlns:a16="http://schemas.microsoft.com/office/drawing/2014/main" id="{546D45ED-9B28-4BBD-8072-7962555ABF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217678" y="1154112"/>
            <a:ext cx="1391337" cy="4549775"/>
          </a:xfrm>
        </p:spPr>
      </p:pic>
      <p:sp>
        <p:nvSpPr>
          <p:cNvPr id="2" name="Rechteck 1">
            <a:extLst>
              <a:ext uri="{FF2B5EF4-FFF2-40B4-BE49-F238E27FC236}">
                <a16:creationId xmlns:a16="http://schemas.microsoft.com/office/drawing/2014/main" id="{391004F2-C303-4903-AC61-8AF1132DECBA}"/>
              </a:ext>
            </a:extLst>
          </p:cNvPr>
          <p:cNvSpPr/>
          <p:nvPr/>
        </p:nvSpPr>
        <p:spPr>
          <a:xfrm>
            <a:off x="9797142" y="5699758"/>
            <a:ext cx="2087230" cy="246221"/>
          </a:xfrm>
          <a:prstGeom prst="rect">
            <a:avLst/>
          </a:prstGeom>
        </p:spPr>
        <p:txBody>
          <a:bodyPr wrap="square">
            <a:spAutoFit/>
          </a:bodyPr>
          <a:lstStyle/>
          <a:p>
            <a:r>
              <a:rPr lang="de-AT" sz="1000" dirty="0">
                <a:latin typeface="Gill Sans MT" panose="020B0502020104020203" pitchFamily="34" charset="0"/>
              </a:rPr>
              <a:t>Bild: CC-BY (Somerset </a:t>
            </a:r>
            <a:r>
              <a:rPr lang="de-AT" sz="1000" dirty="0" err="1">
                <a:latin typeface="Gill Sans MT" panose="020B0502020104020203" pitchFamily="34" charset="0"/>
              </a:rPr>
              <a:t>Recon</a:t>
            </a:r>
            <a:r>
              <a:rPr lang="de-AT" sz="1000" dirty="0">
                <a:latin typeface="Gill Sans MT" panose="020B0502020104020203" pitchFamily="34" charset="0"/>
              </a:rPr>
              <a:t>)</a:t>
            </a:r>
          </a:p>
        </p:txBody>
      </p:sp>
    </p:spTree>
    <p:extLst>
      <p:ext uri="{BB962C8B-B14F-4D97-AF65-F5344CB8AC3E}">
        <p14:creationId xmlns:p14="http://schemas.microsoft.com/office/powerpoint/2010/main" val="3952067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3065FB4-84BF-4B0E-B607-C5CFD1C0E44F}"/>
              </a:ext>
            </a:extLst>
          </p:cNvPr>
          <p:cNvPicPr>
            <a:picLocks noChangeAspect="1"/>
          </p:cNvPicPr>
          <p:nvPr/>
        </p:nvPicPr>
        <p:blipFill rotWithShape="1">
          <a:blip r:embed="rId3">
            <a:extLst>
              <a:ext uri="{28A0092B-C50C-407E-A947-70E740481C1C}">
                <a14:useLocalDpi xmlns:a14="http://schemas.microsoft.com/office/drawing/2010/main" val="0"/>
              </a:ext>
            </a:extLst>
          </a:blip>
          <a:srcRect l="207" t="-733" r="-207" b="47399"/>
          <a:stretch/>
        </p:blipFill>
        <p:spPr>
          <a:xfrm>
            <a:off x="598099" y="225649"/>
            <a:ext cx="7822420" cy="5903846"/>
          </a:xfrm>
          <a:prstGeom prst="rect">
            <a:avLst/>
          </a:prstGeom>
        </p:spPr>
      </p:pic>
      <p:sp>
        <p:nvSpPr>
          <p:cNvPr id="4" name="Textfeld 3">
            <a:extLst>
              <a:ext uri="{FF2B5EF4-FFF2-40B4-BE49-F238E27FC236}">
                <a16:creationId xmlns:a16="http://schemas.microsoft.com/office/drawing/2014/main" id="{048DE012-AEF2-43B4-AF69-BF154AAD1A5A}"/>
              </a:ext>
            </a:extLst>
          </p:cNvPr>
          <p:cNvSpPr txBox="1"/>
          <p:nvPr/>
        </p:nvSpPr>
        <p:spPr>
          <a:xfrm>
            <a:off x="4809641" y="6006384"/>
            <a:ext cx="4233620" cy="246221"/>
          </a:xfrm>
          <a:prstGeom prst="rect">
            <a:avLst/>
          </a:prstGeom>
          <a:noFill/>
        </p:spPr>
        <p:txBody>
          <a:bodyPr wrap="square" rtlCol="0">
            <a:spAutoFit/>
          </a:bodyPr>
          <a:lstStyle/>
          <a:p>
            <a:r>
              <a:rPr lang="de-AT" sz="1000" dirty="0">
                <a:latin typeface="Gill Sans MT" panose="020B0502020104020203" pitchFamily="34" charset="0"/>
              </a:rPr>
              <a:t>Illustration: CC0 (ÖIAT), Icons von </a:t>
            </a:r>
            <a:r>
              <a:rPr lang="de-AT" sz="1000" dirty="0" err="1">
                <a:latin typeface="Gill Sans MT" panose="020B0502020104020203" pitchFamily="34" charset="0"/>
              </a:rPr>
              <a:t>Freepik</a:t>
            </a:r>
            <a:endParaRPr lang="de-AT" sz="1000" dirty="0">
              <a:latin typeface="Gill Sans MT" panose="020B0502020104020203" pitchFamily="34" charset="0"/>
            </a:endParaRPr>
          </a:p>
        </p:txBody>
      </p:sp>
    </p:spTree>
    <p:extLst>
      <p:ext uri="{BB962C8B-B14F-4D97-AF65-F5344CB8AC3E}">
        <p14:creationId xmlns:p14="http://schemas.microsoft.com/office/powerpoint/2010/main" val="304556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D7E105AE-1446-4455-9CBA-A77E86ECD15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720" r="24720"/>
          <a:stretch>
            <a:fillRect/>
          </a:stretch>
        </p:blipFill>
        <p:spPr>
          <a:xfrm rot="5400000">
            <a:off x="3017838" y="-3017838"/>
            <a:ext cx="6172200" cy="12207876"/>
          </a:xfrm>
        </p:spPr>
      </p:pic>
      <p:sp>
        <p:nvSpPr>
          <p:cNvPr id="3" name="Foliennummernplatzhalter 2">
            <a:extLst>
              <a:ext uri="{FF2B5EF4-FFF2-40B4-BE49-F238E27FC236}">
                <a16:creationId xmlns:a16="http://schemas.microsoft.com/office/drawing/2014/main" id="{1E3C456C-00DB-4947-8033-C84B512B6874}"/>
              </a:ext>
            </a:extLst>
          </p:cNvPr>
          <p:cNvSpPr>
            <a:spLocks noGrp="1"/>
          </p:cNvSpPr>
          <p:nvPr>
            <p:ph type="sldNum" sz="quarter" idx="12"/>
          </p:nvPr>
        </p:nvSpPr>
        <p:spPr/>
        <p:txBody>
          <a:bodyPr/>
          <a:lstStyle/>
          <a:p>
            <a:r>
              <a:rPr lang="de-AT"/>
              <a:t>Seite </a:t>
            </a:r>
            <a:fld id="{040BD4EF-FE9F-432A-B927-5F3D699C72AC}" type="slidenum">
              <a:rPr lang="de-AT" smtClean="0"/>
              <a:pPr/>
              <a:t>6</a:t>
            </a:fld>
            <a:endParaRPr lang="de-AT" dirty="0"/>
          </a:p>
        </p:txBody>
      </p:sp>
      <p:sp>
        <p:nvSpPr>
          <p:cNvPr id="4" name="Textfeld 3">
            <a:extLst>
              <a:ext uri="{FF2B5EF4-FFF2-40B4-BE49-F238E27FC236}">
                <a16:creationId xmlns:a16="http://schemas.microsoft.com/office/drawing/2014/main" id="{27CA5617-4BE3-410B-AE1F-6BBA73FA02D6}"/>
              </a:ext>
            </a:extLst>
          </p:cNvPr>
          <p:cNvSpPr txBox="1"/>
          <p:nvPr/>
        </p:nvSpPr>
        <p:spPr>
          <a:xfrm>
            <a:off x="1272418" y="1489511"/>
            <a:ext cx="10226856" cy="1015663"/>
          </a:xfrm>
          <a:prstGeom prst="rect">
            <a:avLst/>
          </a:prstGeom>
          <a:noFill/>
        </p:spPr>
        <p:txBody>
          <a:bodyPr wrap="square" rtlCol="0">
            <a:spAutoFit/>
          </a:bodyPr>
          <a:lstStyle/>
          <a:p>
            <a:r>
              <a:rPr lang="de-AT" sz="6000" b="1" dirty="0">
                <a:solidFill>
                  <a:srgbClr val="25408F"/>
                </a:solidFill>
                <a:latin typeface="Gill Sans MT" panose="020B0502020104020203" pitchFamily="34" charset="0"/>
              </a:rPr>
              <a:t>Wo liegen die Chancen? </a:t>
            </a:r>
          </a:p>
        </p:txBody>
      </p:sp>
      <p:sp>
        <p:nvSpPr>
          <p:cNvPr id="2" name="Textfeld 1">
            <a:extLst>
              <a:ext uri="{FF2B5EF4-FFF2-40B4-BE49-F238E27FC236}">
                <a16:creationId xmlns:a16="http://schemas.microsoft.com/office/drawing/2014/main" id="{02E6A0DD-E3D6-4A9A-8A05-7D55F4AFA041}"/>
              </a:ext>
            </a:extLst>
          </p:cNvPr>
          <p:cNvSpPr txBox="1"/>
          <p:nvPr/>
        </p:nvSpPr>
        <p:spPr>
          <a:xfrm>
            <a:off x="3099661" y="6300874"/>
            <a:ext cx="1697064" cy="246221"/>
          </a:xfrm>
          <a:prstGeom prst="rect">
            <a:avLst/>
          </a:prstGeom>
          <a:noFill/>
        </p:spPr>
        <p:txBody>
          <a:bodyPr wrap="square" rtlCol="0">
            <a:spAutoFit/>
          </a:bodyPr>
          <a:lstStyle/>
          <a:p>
            <a:r>
              <a:rPr lang="de-AT" sz="1000" dirty="0">
                <a:latin typeface="Gill Sans MT" panose="020B0502020104020203" pitchFamily="34" charset="0"/>
              </a:rPr>
              <a:t>Bild: CC0 (ÖIAT)</a:t>
            </a:r>
          </a:p>
        </p:txBody>
      </p:sp>
    </p:spTree>
    <p:extLst>
      <p:ext uri="{BB962C8B-B14F-4D97-AF65-F5344CB8AC3E}">
        <p14:creationId xmlns:p14="http://schemas.microsoft.com/office/powerpoint/2010/main" val="619596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B56A556-54EA-4D35-9A63-F49EC48C9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81" y="663191"/>
            <a:ext cx="8038265" cy="5361460"/>
          </a:xfrm>
          <a:prstGeom prst="rect">
            <a:avLst/>
          </a:prstGeom>
        </p:spPr>
      </p:pic>
      <p:sp>
        <p:nvSpPr>
          <p:cNvPr id="6" name="Textfeld 5">
            <a:extLst>
              <a:ext uri="{FF2B5EF4-FFF2-40B4-BE49-F238E27FC236}">
                <a16:creationId xmlns:a16="http://schemas.microsoft.com/office/drawing/2014/main" id="{5D7CC732-7C68-48E8-B704-AE03218D2EFB}"/>
              </a:ext>
            </a:extLst>
          </p:cNvPr>
          <p:cNvSpPr txBox="1"/>
          <p:nvPr/>
        </p:nvSpPr>
        <p:spPr>
          <a:xfrm>
            <a:off x="8390375" y="5655319"/>
            <a:ext cx="1989573" cy="369332"/>
          </a:xfrm>
          <a:prstGeom prst="rect">
            <a:avLst/>
          </a:prstGeom>
          <a:noFill/>
        </p:spPr>
        <p:txBody>
          <a:bodyPr wrap="square" rtlCol="0">
            <a:spAutoFit/>
          </a:bodyPr>
          <a:lstStyle/>
          <a:p>
            <a:r>
              <a:rPr lang="de-AT" dirty="0"/>
              <a:t>Bild: CC-BY (</a:t>
            </a:r>
            <a:r>
              <a:rPr lang="de-AT" dirty="0" err="1"/>
              <a:t>VaiKai</a:t>
            </a:r>
            <a:r>
              <a:rPr lang="de-AT" dirty="0"/>
              <a:t>)</a:t>
            </a:r>
          </a:p>
        </p:txBody>
      </p:sp>
      <p:sp>
        <p:nvSpPr>
          <p:cNvPr id="7" name="Textfeld 6">
            <a:extLst>
              <a:ext uri="{FF2B5EF4-FFF2-40B4-BE49-F238E27FC236}">
                <a16:creationId xmlns:a16="http://schemas.microsoft.com/office/drawing/2014/main" id="{12C31E98-75CA-4726-9D4E-750535A3D4D1}"/>
              </a:ext>
            </a:extLst>
          </p:cNvPr>
          <p:cNvSpPr txBox="1"/>
          <p:nvPr/>
        </p:nvSpPr>
        <p:spPr>
          <a:xfrm>
            <a:off x="8259745" y="2200589"/>
            <a:ext cx="3710773" cy="3108543"/>
          </a:xfrm>
          <a:prstGeom prst="rect">
            <a:avLst/>
          </a:prstGeom>
          <a:noFill/>
        </p:spPr>
        <p:txBody>
          <a:bodyPr wrap="square" rtlCol="0">
            <a:spAutoFit/>
          </a:bodyPr>
          <a:lstStyle/>
          <a:p>
            <a:pPr marL="285750" indent="-285750">
              <a:buFont typeface="Arial" panose="020B0604020202020204" pitchFamily="34" charset="0"/>
              <a:buChar char="•"/>
            </a:pPr>
            <a:r>
              <a:rPr lang="de-AT" sz="2800" b="1" dirty="0"/>
              <a:t>Spielspaß </a:t>
            </a:r>
          </a:p>
          <a:p>
            <a:pPr marL="285750" indent="-285750">
              <a:buFont typeface="Arial" panose="020B0604020202020204" pitchFamily="34" charset="0"/>
              <a:buChar char="•"/>
            </a:pPr>
            <a:endParaRPr lang="de-AT" sz="2800" b="1" dirty="0"/>
          </a:p>
          <a:p>
            <a:pPr marL="285750" indent="-285750">
              <a:buFont typeface="Arial" panose="020B0604020202020204" pitchFamily="34" charset="0"/>
              <a:buChar char="•"/>
            </a:pPr>
            <a:r>
              <a:rPr lang="de-AT" sz="2800" b="1" dirty="0"/>
              <a:t>Weniger Bildschirme</a:t>
            </a:r>
          </a:p>
          <a:p>
            <a:pPr marL="285750" indent="-285750">
              <a:buFont typeface="Arial" panose="020B0604020202020204" pitchFamily="34" charset="0"/>
              <a:buChar char="•"/>
            </a:pPr>
            <a:endParaRPr lang="de-AT" sz="2800" b="1" dirty="0"/>
          </a:p>
          <a:p>
            <a:pPr marL="285750" indent="-285750">
              <a:buFont typeface="Arial" panose="020B0604020202020204" pitchFamily="34" charset="0"/>
              <a:buChar char="•"/>
            </a:pPr>
            <a:r>
              <a:rPr lang="de-AT" sz="2800" b="1" dirty="0"/>
              <a:t>Verschränktes Spielen</a:t>
            </a:r>
          </a:p>
          <a:p>
            <a:pPr marL="285750" indent="-285750">
              <a:buFont typeface="Arial" panose="020B0604020202020204" pitchFamily="34" charset="0"/>
              <a:buChar char="•"/>
            </a:pPr>
            <a:endParaRPr lang="de-AT" sz="2800" b="1" dirty="0"/>
          </a:p>
          <a:p>
            <a:pPr marL="285750" indent="-285750">
              <a:buFont typeface="Arial" panose="020B0604020202020204" pitchFamily="34" charset="0"/>
              <a:buChar char="•"/>
            </a:pPr>
            <a:r>
              <a:rPr lang="de-AT" sz="2800" b="1" dirty="0"/>
              <a:t>Wissenserwerb</a:t>
            </a:r>
          </a:p>
        </p:txBody>
      </p:sp>
    </p:spTree>
    <p:extLst>
      <p:ext uri="{BB962C8B-B14F-4D97-AF65-F5344CB8AC3E}">
        <p14:creationId xmlns:p14="http://schemas.microsoft.com/office/powerpoint/2010/main" val="1033686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51F9FF-3B3A-486F-8002-261BC1ADEB48}"/>
              </a:ext>
            </a:extLst>
          </p:cNvPr>
          <p:cNvSpPr>
            <a:spLocks noGrp="1"/>
          </p:cNvSpPr>
          <p:nvPr>
            <p:ph idx="1"/>
          </p:nvPr>
        </p:nvSpPr>
        <p:spPr/>
        <p:txBody>
          <a:bodyPr>
            <a:normAutofit/>
          </a:bodyPr>
          <a:lstStyle/>
          <a:p>
            <a:r>
              <a:rPr lang="de-AT" b="1" dirty="0">
                <a:solidFill>
                  <a:srgbClr val="25378D"/>
                </a:solidFill>
              </a:rPr>
              <a:t>Vor dem Kauf: </a:t>
            </a:r>
          </a:p>
          <a:p>
            <a:pPr lvl="1"/>
            <a:r>
              <a:rPr lang="de-AT" dirty="0"/>
              <a:t>Informationen zu vernetztem Spielzeug auf </a:t>
            </a:r>
            <a:r>
              <a:rPr lang="de-AT" dirty="0">
                <a:hlinkClick r:id="rId3"/>
              </a:rPr>
              <a:t>www.internetoftoys.at</a:t>
            </a:r>
            <a:endParaRPr lang="de-AT" dirty="0"/>
          </a:p>
          <a:p>
            <a:pPr lvl="1"/>
            <a:r>
              <a:rPr lang="de-AT" dirty="0"/>
              <a:t>Recherche im Internet nach Produkttests </a:t>
            </a:r>
          </a:p>
          <a:p>
            <a:pPr lvl="1"/>
            <a:r>
              <a:rPr lang="de-AT" dirty="0"/>
              <a:t>Nachfragen bei Herstellern zu Datensicherheit</a:t>
            </a:r>
          </a:p>
          <a:p>
            <a:pPr marL="457200" lvl="1" indent="0">
              <a:buNone/>
            </a:pPr>
            <a:endParaRPr lang="de-AT" dirty="0"/>
          </a:p>
          <a:p>
            <a:r>
              <a:rPr lang="de-AT" b="1" dirty="0">
                <a:solidFill>
                  <a:srgbClr val="25378D"/>
                </a:solidFill>
              </a:rPr>
              <a:t>Nach dem Kauf: </a:t>
            </a:r>
          </a:p>
          <a:p>
            <a:pPr lvl="1"/>
            <a:r>
              <a:rPr lang="de-AT" dirty="0"/>
              <a:t>Richtige Einstellungen zu Datensicherheit: sicheres Passwort, Updates, sparsame Angaben zum Kind in Online-Accounts</a:t>
            </a:r>
          </a:p>
          <a:p>
            <a:pPr lvl="1"/>
            <a:r>
              <a:rPr lang="de-AT" dirty="0"/>
              <a:t>Augenmerk auf Nutzung durch das Kind: </a:t>
            </a:r>
            <a:r>
              <a:rPr lang="de-AT" dirty="0" err="1"/>
              <a:t>event</a:t>
            </a:r>
            <a:r>
              <a:rPr lang="de-AT" dirty="0"/>
              <a:t>. Medienzeiten festlegen</a:t>
            </a:r>
          </a:p>
          <a:p>
            <a:pPr lvl="1"/>
            <a:r>
              <a:rPr lang="de-AT" dirty="0"/>
              <a:t>Bei Mängeln: Meldung und eventuelle Gewährleistungsansprüche prüfen</a:t>
            </a:r>
          </a:p>
          <a:p>
            <a:pPr lvl="1"/>
            <a:endParaRPr lang="de-AT" dirty="0"/>
          </a:p>
          <a:p>
            <a:endParaRPr lang="de-AT" dirty="0"/>
          </a:p>
        </p:txBody>
      </p:sp>
      <p:pic>
        <p:nvPicPr>
          <p:cNvPr id="5" name="Grafik 4">
            <a:extLst>
              <a:ext uri="{FF2B5EF4-FFF2-40B4-BE49-F238E27FC236}">
                <a16:creationId xmlns:a16="http://schemas.microsoft.com/office/drawing/2014/main" id="{B83DC24A-51F8-4FD2-9F88-C624E6CC3917}"/>
              </a:ext>
            </a:extLst>
          </p:cNvPr>
          <p:cNvPicPr>
            <a:picLocks noChangeAspect="1"/>
          </p:cNvPicPr>
          <p:nvPr/>
        </p:nvPicPr>
        <p:blipFill>
          <a:blip r:embed="rId4"/>
          <a:stretch>
            <a:fillRect/>
          </a:stretch>
        </p:blipFill>
        <p:spPr>
          <a:xfrm>
            <a:off x="9378724" y="2663896"/>
            <a:ext cx="2579956" cy="1814704"/>
          </a:xfrm>
          <a:prstGeom prst="rect">
            <a:avLst/>
          </a:prstGeom>
        </p:spPr>
      </p:pic>
      <p:sp>
        <p:nvSpPr>
          <p:cNvPr id="2" name="Titel 1">
            <a:extLst>
              <a:ext uri="{FF2B5EF4-FFF2-40B4-BE49-F238E27FC236}">
                <a16:creationId xmlns:a16="http://schemas.microsoft.com/office/drawing/2014/main" id="{3B882075-F227-4A48-83BF-9DA5D2039A41}"/>
              </a:ext>
            </a:extLst>
          </p:cNvPr>
          <p:cNvSpPr>
            <a:spLocks noGrp="1"/>
          </p:cNvSpPr>
          <p:nvPr>
            <p:ph type="title"/>
          </p:nvPr>
        </p:nvSpPr>
        <p:spPr/>
        <p:txBody>
          <a:bodyPr>
            <a:normAutofit/>
          </a:bodyPr>
          <a:lstStyle/>
          <a:p>
            <a:r>
              <a:rPr lang="de-AT" sz="6000" b="1" dirty="0">
                <a:solidFill>
                  <a:srgbClr val="25408F"/>
                </a:solidFill>
                <a:latin typeface="Gill Sans MT" panose="020B0502020104020203" pitchFamily="34" charset="0"/>
                <a:ea typeface="+mn-ea"/>
                <a:cs typeface="+mn-cs"/>
              </a:rPr>
              <a:t>Was können Eltern tun? </a:t>
            </a:r>
          </a:p>
        </p:txBody>
      </p:sp>
      <p:sp>
        <p:nvSpPr>
          <p:cNvPr id="4" name="Foliennummernplatzhalter 3">
            <a:extLst>
              <a:ext uri="{FF2B5EF4-FFF2-40B4-BE49-F238E27FC236}">
                <a16:creationId xmlns:a16="http://schemas.microsoft.com/office/drawing/2014/main" id="{9631E22C-EF27-4644-9681-8CD28389EF25}"/>
              </a:ext>
            </a:extLst>
          </p:cNvPr>
          <p:cNvSpPr>
            <a:spLocks noGrp="1"/>
          </p:cNvSpPr>
          <p:nvPr>
            <p:ph type="sldNum" sz="quarter" idx="12"/>
          </p:nvPr>
        </p:nvSpPr>
        <p:spPr/>
        <p:txBody>
          <a:bodyPr/>
          <a:lstStyle/>
          <a:p>
            <a:r>
              <a:rPr lang="de-AT"/>
              <a:t>Seite </a:t>
            </a:r>
            <a:fld id="{040BD4EF-FE9F-432A-B927-5F3D699C72AC}" type="slidenum">
              <a:rPr lang="de-AT" smtClean="0"/>
              <a:pPr/>
              <a:t>8</a:t>
            </a:fld>
            <a:endParaRPr lang="de-AT" dirty="0"/>
          </a:p>
        </p:txBody>
      </p:sp>
    </p:spTree>
    <p:extLst>
      <p:ext uri="{BB962C8B-B14F-4D97-AF65-F5344CB8AC3E}">
        <p14:creationId xmlns:p14="http://schemas.microsoft.com/office/powerpoint/2010/main" val="1492581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AT"/>
              <a:t>Seite </a:t>
            </a:r>
            <a:fld id="{040BD4EF-FE9F-432A-B927-5F3D699C72AC}" type="slidenum">
              <a:rPr lang="de-AT" smtClean="0"/>
              <a:pPr/>
              <a:t>9</a:t>
            </a:fld>
            <a:endParaRPr lang="de-AT" dirty="0"/>
          </a:p>
        </p:txBody>
      </p:sp>
      <p:sp>
        <p:nvSpPr>
          <p:cNvPr id="3" name="Textfeld 2"/>
          <p:cNvSpPr txBox="1"/>
          <p:nvPr/>
        </p:nvSpPr>
        <p:spPr>
          <a:xfrm>
            <a:off x="891064" y="1891665"/>
            <a:ext cx="6438424" cy="1231106"/>
          </a:xfrm>
          <a:prstGeom prst="rect">
            <a:avLst/>
          </a:prstGeom>
          <a:noFill/>
        </p:spPr>
        <p:txBody>
          <a:bodyPr wrap="square" rtlCol="0">
            <a:spAutoFit/>
          </a:bodyPr>
          <a:lstStyle/>
          <a:p>
            <a:r>
              <a:rPr lang="de-AT" sz="7400" b="1" dirty="0">
                <a:solidFill>
                  <a:srgbClr val="25378D"/>
                </a:solidFill>
                <a:latin typeface="Gill Sans MT" panose="020B0502020104020203" pitchFamily="34" charset="0"/>
              </a:rPr>
              <a:t>Vielen Dank!</a:t>
            </a:r>
          </a:p>
        </p:txBody>
      </p:sp>
      <p:sp>
        <p:nvSpPr>
          <p:cNvPr id="4" name="Inhaltsplatzhalter 6"/>
          <p:cNvSpPr txBox="1">
            <a:spLocks/>
          </p:cNvSpPr>
          <p:nvPr/>
        </p:nvSpPr>
        <p:spPr>
          <a:xfrm>
            <a:off x="891064" y="4674485"/>
            <a:ext cx="5679800" cy="1279736"/>
          </a:xfrm>
          <a:prstGeom prst="rect">
            <a:avLst/>
          </a:prstGeom>
        </p:spPr>
        <p:txBody>
          <a:bodyPr/>
          <a:lstStyle>
            <a:lvl1pPr marL="457200" indent="-457200" algn="l" defTabSz="914400" rtl="0" eaLnBrk="1" latinLnBrk="0" hangingPunct="1">
              <a:lnSpc>
                <a:spcPct val="90000"/>
              </a:lnSpc>
              <a:spcBef>
                <a:spcPts val="1000"/>
              </a:spcBef>
              <a:buClr>
                <a:srgbClr val="25378D"/>
              </a:buClr>
              <a:buFont typeface="Wingdings" panose="05000000000000000000" pitchFamily="2" charset="2"/>
              <a:buChar char="§"/>
              <a:defRPr sz="2600" b="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25378D"/>
              </a:buClr>
              <a:buFont typeface="Arial" panose="020B0604020202020204" pitchFamily="34" charset="0"/>
              <a:buChar char="•"/>
              <a:defRPr sz="2400" b="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Clr>
                <a:srgbClr val="25378D"/>
              </a:buClr>
              <a:buFont typeface="Symbol" panose="05050102010706020507" pitchFamily="18" charset="2"/>
              <a:buChar char="-"/>
              <a:defRPr sz="2400" b="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25378D"/>
              </a:buClr>
              <a:buFont typeface="Courier New" panose="02070309020205020404" pitchFamily="49" charset="0"/>
              <a:buChar char="o"/>
              <a:defRPr sz="2400" b="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25378D"/>
              </a:buClr>
              <a:buFont typeface="Wingdings" panose="05000000000000000000" pitchFamily="2" charset="2"/>
              <a:buChar char="Ø"/>
              <a:defRPr sz="2400" b="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b="1" i="1" dirty="0">
                <a:solidFill>
                  <a:srgbClr val="25378D"/>
                </a:solidFill>
              </a:rPr>
              <a:t>Vorname Nachname</a:t>
            </a:r>
          </a:p>
          <a:p>
            <a:pPr marL="0" indent="0">
              <a:buNone/>
            </a:pPr>
            <a:r>
              <a:rPr lang="de-AT" b="1" i="1" dirty="0">
                <a:solidFill>
                  <a:srgbClr val="25378D"/>
                </a:solidFill>
              </a:rPr>
              <a:t>Email</a:t>
            </a:r>
          </a:p>
        </p:txBody>
      </p:sp>
      <p:pic>
        <p:nvPicPr>
          <p:cNvPr id="7" name="Grafik 6">
            <a:extLst>
              <a:ext uri="{FF2B5EF4-FFF2-40B4-BE49-F238E27FC236}">
                <a16:creationId xmlns:a16="http://schemas.microsoft.com/office/drawing/2014/main" id="{6F053480-A8F9-4418-A735-6E8B4CAAA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713" y="548739"/>
            <a:ext cx="2605232" cy="805814"/>
          </a:xfrm>
          <a:prstGeom prst="rect">
            <a:avLst/>
          </a:prstGeom>
        </p:spPr>
      </p:pic>
      <p:sp>
        <p:nvSpPr>
          <p:cNvPr id="8" name="Textfeld 7">
            <a:extLst>
              <a:ext uri="{FF2B5EF4-FFF2-40B4-BE49-F238E27FC236}">
                <a16:creationId xmlns:a16="http://schemas.microsoft.com/office/drawing/2014/main" id="{3F003EF6-5BC1-470D-B969-84A4AEAAF98C}"/>
              </a:ext>
            </a:extLst>
          </p:cNvPr>
          <p:cNvSpPr txBox="1"/>
          <p:nvPr/>
        </p:nvSpPr>
        <p:spPr>
          <a:xfrm>
            <a:off x="-628975" y="3298160"/>
            <a:ext cx="8535590" cy="707886"/>
          </a:xfrm>
          <a:prstGeom prst="rect">
            <a:avLst/>
          </a:prstGeom>
          <a:noFill/>
        </p:spPr>
        <p:txBody>
          <a:bodyPr wrap="square" rtlCol="0">
            <a:spAutoFit/>
          </a:bodyPr>
          <a:lstStyle/>
          <a:p>
            <a:pPr algn="ctr"/>
            <a:r>
              <a:rPr lang="de-AT" sz="4000" b="1" dirty="0">
                <a:solidFill>
                  <a:schemeClr val="bg2">
                    <a:lumMod val="50000"/>
                  </a:schemeClr>
                </a:solidFill>
                <a:latin typeface="Gill Sans MT" panose="020B0502020104020203" pitchFamily="34" charset="0"/>
              </a:rPr>
              <a:t>www.internetoftoys.at</a:t>
            </a:r>
            <a:endParaRPr lang="de-AT" sz="4000" dirty="0">
              <a:solidFill>
                <a:schemeClr val="bg2">
                  <a:lumMod val="50000"/>
                </a:schemeClr>
              </a:solidFill>
            </a:endParaRPr>
          </a:p>
        </p:txBody>
      </p:sp>
    </p:spTree>
    <p:extLst>
      <p:ext uri="{BB962C8B-B14F-4D97-AF65-F5344CB8AC3E}">
        <p14:creationId xmlns:p14="http://schemas.microsoft.com/office/powerpoint/2010/main" val="34000731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774</Words>
  <Application>Microsoft Office PowerPoint</Application>
  <PresentationFormat>Breitbild</PresentationFormat>
  <Paragraphs>81</Paragraphs>
  <Slides>9</Slides>
  <Notes>8</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vt:i4>
      </vt:variant>
    </vt:vector>
  </HeadingPairs>
  <TitlesOfParts>
    <vt:vector size="15" baseType="lpstr">
      <vt:lpstr>Arial</vt:lpstr>
      <vt:lpstr>Calibri</vt:lpstr>
      <vt:lpstr>Calibri Light</vt:lpstr>
      <vt:lpstr>Gill Sans MT</vt:lpstr>
      <vt:lpstr>Wingdings</vt:lpstr>
      <vt:lpstr>Office</vt:lpstr>
      <vt:lpstr>Vernetzte Spielwelten</vt:lpstr>
      <vt:lpstr>PowerPoint-Präsentation</vt:lpstr>
      <vt:lpstr>PowerPoint-Präsentation</vt:lpstr>
      <vt:lpstr>Risiken</vt:lpstr>
      <vt:lpstr>PowerPoint-Präsentation</vt:lpstr>
      <vt:lpstr>PowerPoint-Präsentation</vt:lpstr>
      <vt:lpstr>PowerPoint-Präsentation</vt:lpstr>
      <vt:lpstr>Was können Eltern tun?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Vernetztes Spielzeug</dc:title>
  <dc:creator>Louise Horvath</dc:creator>
  <cp:lastModifiedBy>Louise Horvath</cp:lastModifiedBy>
  <cp:revision>5</cp:revision>
  <dcterms:created xsi:type="dcterms:W3CDTF">2018-01-17T13:31:39Z</dcterms:created>
  <dcterms:modified xsi:type="dcterms:W3CDTF">2018-01-30T12:42:31Z</dcterms:modified>
</cp:coreProperties>
</file>